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31" r:id="rId3"/>
    <p:sldId id="324" r:id="rId4"/>
    <p:sldId id="325" r:id="rId5"/>
    <p:sldId id="326" r:id="rId6"/>
    <p:sldId id="310" r:id="rId7"/>
    <p:sldId id="302" r:id="rId8"/>
    <p:sldId id="318" r:id="rId9"/>
    <p:sldId id="319" r:id="rId10"/>
    <p:sldId id="320" r:id="rId11"/>
    <p:sldId id="321" r:id="rId12"/>
    <p:sldId id="323" r:id="rId13"/>
    <p:sldId id="322" r:id="rId14"/>
    <p:sldId id="311" r:id="rId15"/>
    <p:sldId id="312" r:id="rId16"/>
    <p:sldId id="313" r:id="rId17"/>
    <p:sldId id="314" r:id="rId18"/>
    <p:sldId id="315" r:id="rId19"/>
    <p:sldId id="330" r:id="rId20"/>
    <p:sldId id="264" r:id="rId21"/>
    <p:sldId id="265" r:id="rId22"/>
    <p:sldId id="266" r:id="rId23"/>
    <p:sldId id="262" r:id="rId24"/>
    <p:sldId id="308" r:id="rId25"/>
    <p:sldId id="309" r:id="rId26"/>
    <p:sldId id="263" r:id="rId27"/>
    <p:sldId id="317" r:id="rId28"/>
    <p:sldId id="327" r:id="rId29"/>
    <p:sldId id="316" r:id="rId30"/>
    <p:sldId id="307" r:id="rId31"/>
    <p:sldId id="267" r:id="rId32"/>
    <p:sldId id="268" r:id="rId33"/>
    <p:sldId id="269" r:id="rId34"/>
    <p:sldId id="270" r:id="rId35"/>
    <p:sldId id="272" r:id="rId36"/>
    <p:sldId id="288" r:id="rId37"/>
    <p:sldId id="287" r:id="rId38"/>
    <p:sldId id="289" r:id="rId39"/>
    <p:sldId id="304" r:id="rId40"/>
    <p:sldId id="305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274" r:id="rId52"/>
    <p:sldId id="275" r:id="rId53"/>
    <p:sldId id="273" r:id="rId54"/>
    <p:sldId id="277" r:id="rId55"/>
    <p:sldId id="278" r:id="rId56"/>
    <p:sldId id="279" r:id="rId57"/>
    <p:sldId id="280" r:id="rId58"/>
    <p:sldId id="281" r:id="rId59"/>
    <p:sldId id="300" r:id="rId60"/>
    <p:sldId id="301" r:id="rId61"/>
    <p:sldId id="285" r:id="rId62"/>
    <p:sldId id="286" r:id="rId63"/>
    <p:sldId id="306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 varScale="1">
        <p:scale>
          <a:sx n="80" d="100"/>
          <a:sy n="80" d="100"/>
        </p:scale>
        <p:origin x="9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B01B-4A28-4793-8127-9D1A1FA68584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16647-56B5-4491-B942-6719B5FADF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11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3435D-E774-4A2B-81F3-06B3FDC8FDC0}" type="slidenum">
              <a:rPr lang="es-ES_tradnl" smtClean="0">
                <a:ea typeface="ＭＳ Ｐゴシック" pitchFamily="34" charset="-128"/>
              </a:rPr>
              <a:pPr/>
              <a:t>20</a:t>
            </a:fld>
            <a:endParaRPr lang="es-ES_tradnl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a-E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06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5987" y="8685035"/>
            <a:ext cx="2970405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A1E2B6D9-E5D6-4E64-8BBE-26C8BF062184}" type="slidenum">
              <a:rPr lang="ca-ES" sz="1200"/>
              <a:pPr algn="r"/>
              <a:t>37</a:t>
            </a:fld>
            <a:endParaRPr lang="ca-E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ca-ES" sz="180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9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sz="2000" b="1" dirty="0" smtClean="0"/>
              <a:t>Se </a:t>
            </a:r>
            <a:r>
              <a:rPr lang="ca-ES" sz="2000" b="1" dirty="0" err="1" smtClean="0"/>
              <a:t>deben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realizar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preguntas</a:t>
            </a:r>
            <a:r>
              <a:rPr lang="ca-ES" sz="2000" b="1" dirty="0" smtClean="0"/>
              <a:t> generales que </a:t>
            </a:r>
            <a:r>
              <a:rPr lang="ca-ES" sz="2000" b="1" dirty="0" err="1" smtClean="0"/>
              <a:t>permitan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conocer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más</a:t>
            </a:r>
            <a:r>
              <a:rPr lang="ca-ES" sz="2000" b="1" dirty="0" smtClean="0"/>
              <a:t> a la persona: </a:t>
            </a:r>
            <a:r>
              <a:rPr lang="ca-ES" sz="2000" b="1" dirty="0" err="1" smtClean="0"/>
              <a:t>cómo</a:t>
            </a:r>
            <a:r>
              <a:rPr lang="ca-ES" sz="2000" b="1" dirty="0" smtClean="0"/>
              <a:t> se </a:t>
            </a:r>
            <a:r>
              <a:rPr lang="ca-ES" sz="2000" b="1" dirty="0" err="1" smtClean="0"/>
              <a:t>encuentra</a:t>
            </a:r>
            <a:r>
              <a:rPr lang="ca-ES" sz="2000" b="1" dirty="0" smtClean="0"/>
              <a:t>, </a:t>
            </a:r>
            <a:r>
              <a:rPr lang="ca-ES" sz="2000" b="1" dirty="0" err="1" smtClean="0"/>
              <a:t>cómo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está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su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familia</a:t>
            </a:r>
            <a:r>
              <a:rPr lang="ca-ES" sz="2000" b="1" dirty="0" smtClean="0"/>
              <a:t>, etc.</a:t>
            </a:r>
          </a:p>
          <a:p>
            <a:pPr marL="0" lvl="1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sz="2000" b="1" dirty="0" err="1" smtClean="0"/>
              <a:t>Abrir</a:t>
            </a:r>
            <a:r>
              <a:rPr lang="ca-ES" sz="2000" b="1" dirty="0" smtClean="0"/>
              <a:t> una historia </a:t>
            </a:r>
            <a:r>
              <a:rPr lang="ca-ES" sz="2000" b="1" dirty="0" err="1" smtClean="0"/>
              <a:t>médica</a:t>
            </a:r>
            <a:r>
              <a:rPr lang="ca-ES" sz="2000" b="1" dirty="0" smtClean="0"/>
              <a:t> ha de </a:t>
            </a:r>
            <a:r>
              <a:rPr lang="ca-ES" sz="2000" b="1" dirty="0" err="1" smtClean="0"/>
              <a:t>incluir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preguntas</a:t>
            </a:r>
            <a:r>
              <a:rPr lang="ca-ES" sz="2000" b="1" dirty="0" smtClean="0"/>
              <a:t> sobre:</a:t>
            </a:r>
            <a:endParaRPr lang="ca-ES" sz="1800" b="1" dirty="0" smtClean="0"/>
          </a:p>
          <a:p>
            <a:pPr marL="0" lvl="2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sz="2000" b="1" dirty="0" smtClean="0"/>
              <a:t>Alcohol: </a:t>
            </a:r>
          </a:p>
          <a:p>
            <a:pPr marL="0" lvl="3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ca-ES" b="1" dirty="0" smtClean="0">
                <a:solidFill>
                  <a:srgbClr val="719136"/>
                </a:solidFill>
              </a:rPr>
              <a:t>Alguna </a:t>
            </a:r>
            <a:r>
              <a:rPr lang="ca-ES" b="1" dirty="0" err="1" smtClean="0">
                <a:solidFill>
                  <a:srgbClr val="719136"/>
                </a:solidFill>
              </a:rPr>
              <a:t>vez</a:t>
            </a:r>
            <a:r>
              <a:rPr lang="ca-ES" b="1" dirty="0" smtClean="0">
                <a:solidFill>
                  <a:srgbClr val="719136"/>
                </a:solidFill>
              </a:rPr>
              <a:t> ha </a:t>
            </a:r>
            <a:r>
              <a:rPr lang="ca-ES" b="1" dirty="0" err="1" smtClean="0">
                <a:solidFill>
                  <a:srgbClr val="719136"/>
                </a:solidFill>
              </a:rPr>
              <a:t>bebido</a:t>
            </a:r>
            <a:r>
              <a:rPr lang="ca-ES" b="1" dirty="0" smtClean="0">
                <a:solidFill>
                  <a:srgbClr val="719136"/>
                </a:solidFill>
              </a:rPr>
              <a:t> alcohol antes de </a:t>
            </a:r>
            <a:r>
              <a:rPr lang="ca-ES" b="1" dirty="0" err="1" smtClean="0">
                <a:solidFill>
                  <a:srgbClr val="719136"/>
                </a:solidFill>
              </a:rPr>
              <a:t>tener</a:t>
            </a:r>
            <a:r>
              <a:rPr lang="ca-ES" b="1" dirty="0" smtClean="0">
                <a:solidFill>
                  <a:srgbClr val="719136"/>
                </a:solidFill>
              </a:rPr>
              <a:t> que </a:t>
            </a:r>
            <a:r>
              <a:rPr lang="ca-ES" b="1" dirty="0" err="1" smtClean="0">
                <a:solidFill>
                  <a:srgbClr val="719136"/>
                </a:solidFill>
              </a:rPr>
              <a:t>conducir</a:t>
            </a:r>
            <a:r>
              <a:rPr lang="ca-ES" b="1" dirty="0" smtClean="0">
                <a:solidFill>
                  <a:srgbClr val="719136"/>
                </a:solidFill>
              </a:rPr>
              <a:t>?...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b="1" dirty="0" err="1" smtClean="0">
                <a:solidFill>
                  <a:srgbClr val="719136"/>
                </a:solidFill>
              </a:rPr>
              <a:t>Cuándo</a:t>
            </a:r>
            <a:r>
              <a:rPr lang="ca-ES" b="1" dirty="0" smtClean="0">
                <a:solidFill>
                  <a:srgbClr val="719136"/>
                </a:solidFill>
              </a:rPr>
              <a:t> </a:t>
            </a:r>
            <a:r>
              <a:rPr lang="ca-ES" b="1" dirty="0" err="1" smtClean="0">
                <a:solidFill>
                  <a:srgbClr val="719136"/>
                </a:solidFill>
              </a:rPr>
              <a:t>fue</a:t>
            </a:r>
            <a:r>
              <a:rPr lang="ca-ES" b="1" dirty="0" smtClean="0">
                <a:solidFill>
                  <a:srgbClr val="719136"/>
                </a:solidFill>
              </a:rPr>
              <a:t> la última </a:t>
            </a:r>
            <a:r>
              <a:rPr lang="ca-ES" b="1" dirty="0" err="1" smtClean="0">
                <a:solidFill>
                  <a:srgbClr val="719136"/>
                </a:solidFill>
              </a:rPr>
              <a:t>vez</a:t>
            </a:r>
            <a:r>
              <a:rPr lang="ca-ES" b="1" dirty="0" smtClean="0">
                <a:solidFill>
                  <a:srgbClr val="719136"/>
                </a:solidFill>
              </a:rPr>
              <a:t> que </a:t>
            </a:r>
            <a:r>
              <a:rPr lang="ca-ES" b="1" dirty="0" err="1" smtClean="0">
                <a:solidFill>
                  <a:srgbClr val="719136"/>
                </a:solidFill>
              </a:rPr>
              <a:t>bebió</a:t>
            </a:r>
            <a:r>
              <a:rPr lang="ca-ES" b="1" dirty="0" smtClean="0">
                <a:solidFill>
                  <a:srgbClr val="719136"/>
                </a:solidFill>
              </a:rPr>
              <a:t> alcohol y </a:t>
            </a:r>
            <a:r>
              <a:rPr lang="ca-ES" b="1" dirty="0" err="1" smtClean="0">
                <a:solidFill>
                  <a:srgbClr val="719136"/>
                </a:solidFill>
              </a:rPr>
              <a:t>después</a:t>
            </a:r>
            <a:r>
              <a:rPr lang="ca-ES" b="1" dirty="0" smtClean="0">
                <a:solidFill>
                  <a:srgbClr val="719136"/>
                </a:solidFill>
              </a:rPr>
              <a:t> uso un </a:t>
            </a:r>
            <a:r>
              <a:rPr lang="ca-ES" b="1" dirty="0" err="1" smtClean="0">
                <a:solidFill>
                  <a:srgbClr val="719136"/>
                </a:solidFill>
              </a:rPr>
              <a:t>vehículo</a:t>
            </a:r>
            <a:r>
              <a:rPr lang="ca-ES" b="1" dirty="0" smtClean="0">
                <a:solidFill>
                  <a:srgbClr val="719136"/>
                </a:solidFill>
              </a:rPr>
              <a:t>?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b="1" dirty="0" err="1" smtClean="0">
                <a:solidFill>
                  <a:srgbClr val="719136"/>
                </a:solidFill>
              </a:rPr>
              <a:t>Cuánto</a:t>
            </a:r>
            <a:r>
              <a:rPr lang="ca-ES" b="1" dirty="0" smtClean="0">
                <a:solidFill>
                  <a:srgbClr val="719136"/>
                </a:solidFill>
              </a:rPr>
              <a:t> </a:t>
            </a:r>
            <a:r>
              <a:rPr lang="ca-ES" b="1" dirty="0" err="1" smtClean="0">
                <a:solidFill>
                  <a:srgbClr val="719136"/>
                </a:solidFill>
              </a:rPr>
              <a:t>bebió</a:t>
            </a:r>
            <a:r>
              <a:rPr lang="ca-ES" b="1" dirty="0" smtClean="0">
                <a:solidFill>
                  <a:srgbClr val="719136"/>
                </a:solidFill>
              </a:rPr>
              <a:t> antes de </a:t>
            </a:r>
            <a:r>
              <a:rPr lang="ca-ES" b="1" dirty="0" err="1" smtClean="0">
                <a:solidFill>
                  <a:srgbClr val="719136"/>
                </a:solidFill>
              </a:rPr>
              <a:t>conducir</a:t>
            </a:r>
            <a:r>
              <a:rPr lang="ca-ES" b="1" dirty="0" smtClean="0">
                <a:solidFill>
                  <a:srgbClr val="719136"/>
                </a:solidFill>
              </a:rPr>
              <a:t>?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b="1" dirty="0" err="1" smtClean="0">
                <a:solidFill>
                  <a:srgbClr val="719136"/>
                </a:solidFill>
              </a:rPr>
              <a:t>Cuanto</a:t>
            </a:r>
            <a:r>
              <a:rPr lang="ca-ES" b="1" dirty="0" smtClean="0">
                <a:solidFill>
                  <a:srgbClr val="719136"/>
                </a:solidFill>
              </a:rPr>
              <a:t> </a:t>
            </a:r>
            <a:r>
              <a:rPr lang="ca-ES" b="1" dirty="0" err="1" smtClean="0">
                <a:solidFill>
                  <a:srgbClr val="719136"/>
                </a:solidFill>
              </a:rPr>
              <a:t>tiempo</a:t>
            </a:r>
            <a:r>
              <a:rPr lang="ca-ES" b="1" dirty="0" smtClean="0">
                <a:solidFill>
                  <a:srgbClr val="719136"/>
                </a:solidFill>
              </a:rPr>
              <a:t> </a:t>
            </a:r>
            <a:r>
              <a:rPr lang="ca-ES" b="1" dirty="0" err="1" smtClean="0">
                <a:solidFill>
                  <a:srgbClr val="719136"/>
                </a:solidFill>
              </a:rPr>
              <a:t>paso</a:t>
            </a:r>
            <a:r>
              <a:rPr lang="ca-ES" b="1" dirty="0" smtClean="0">
                <a:solidFill>
                  <a:srgbClr val="719136"/>
                </a:solidFill>
              </a:rPr>
              <a:t> entre el consumo de alcohol y la </a:t>
            </a:r>
            <a:r>
              <a:rPr lang="ca-ES" b="1" dirty="0" err="1" smtClean="0">
                <a:solidFill>
                  <a:srgbClr val="719136"/>
                </a:solidFill>
              </a:rPr>
              <a:t>conducción</a:t>
            </a:r>
            <a:r>
              <a:rPr lang="ca-ES" b="1" dirty="0" smtClean="0">
                <a:solidFill>
                  <a:srgbClr val="719136"/>
                </a:solidFill>
              </a:rPr>
              <a:t>?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b="1" dirty="0" err="1" smtClean="0">
                <a:solidFill>
                  <a:srgbClr val="719136"/>
                </a:solidFill>
              </a:rPr>
              <a:t>Preguntas</a:t>
            </a:r>
            <a:r>
              <a:rPr lang="ca-ES" b="1" dirty="0" smtClean="0">
                <a:solidFill>
                  <a:srgbClr val="719136"/>
                </a:solidFill>
              </a:rPr>
              <a:t> sobre </a:t>
            </a:r>
            <a:r>
              <a:rPr lang="ca-ES" b="1" dirty="0" err="1" smtClean="0">
                <a:solidFill>
                  <a:srgbClr val="719136"/>
                </a:solidFill>
              </a:rPr>
              <a:t>percepción</a:t>
            </a:r>
            <a:r>
              <a:rPr lang="ca-ES" b="1" dirty="0" smtClean="0">
                <a:solidFill>
                  <a:srgbClr val="719136"/>
                </a:solidFill>
              </a:rPr>
              <a:t> de </a:t>
            </a:r>
            <a:r>
              <a:rPr lang="ca-ES" b="1" dirty="0" err="1" smtClean="0">
                <a:solidFill>
                  <a:srgbClr val="719136"/>
                </a:solidFill>
              </a:rPr>
              <a:t>riesgo</a:t>
            </a:r>
            <a:r>
              <a:rPr lang="ca-ES" b="1" dirty="0" smtClean="0">
                <a:solidFill>
                  <a:srgbClr val="719136"/>
                </a:solidFill>
              </a:rPr>
              <a:t>:</a:t>
            </a:r>
          </a:p>
          <a:p>
            <a:pPr marL="0" lvl="3" indent="0">
              <a:lnSpc>
                <a:spcPct val="80000"/>
              </a:lnSpc>
              <a:spcBef>
                <a:spcPct val="0"/>
              </a:spcBef>
            </a:pPr>
            <a:r>
              <a:rPr lang="ca-ES" sz="1800" b="1" dirty="0" smtClean="0">
                <a:solidFill>
                  <a:srgbClr val="719136"/>
                </a:solidFill>
              </a:rPr>
              <a:t> </a:t>
            </a:r>
            <a:r>
              <a:rPr lang="ca-ES" sz="1800" b="1" dirty="0" smtClean="0">
                <a:solidFill>
                  <a:srgbClr val="0070C0"/>
                </a:solidFill>
              </a:rPr>
              <a:t>Fins a quin punt pensa que el alcohol consumit per vostè la darrera vegada que va conduir influeix en el seu risc de patir un accident de tràfic?  (de 0-10)</a:t>
            </a:r>
          </a:p>
          <a:p>
            <a:pPr marL="0" lvl="3" indent="0">
              <a:lnSpc>
                <a:spcPct val="80000"/>
              </a:lnSpc>
              <a:spcBef>
                <a:spcPct val="0"/>
              </a:spcBef>
            </a:pPr>
            <a:r>
              <a:rPr lang="ca-ES" sz="1800" b="1" dirty="0" smtClean="0">
                <a:solidFill>
                  <a:srgbClr val="0070C0"/>
                </a:solidFill>
              </a:rPr>
              <a:t> Pensa vostè que el seu risc de patir un accident de tràfic és major, menor o similar que al d'una altra persona (</a:t>
            </a:r>
            <a:r>
              <a:rPr lang="ca-ES" sz="1800" b="1" dirty="0" err="1" smtClean="0">
                <a:solidFill>
                  <a:srgbClr val="0070C0"/>
                </a:solidFill>
              </a:rPr>
              <a:t>home</a:t>
            </a:r>
            <a:r>
              <a:rPr lang="ca-ES" sz="1800" b="1" dirty="0" smtClean="0">
                <a:solidFill>
                  <a:srgbClr val="0070C0"/>
                </a:solidFill>
              </a:rPr>
              <a:t>/dona) de la mateixa </a:t>
            </a:r>
            <a:r>
              <a:rPr lang="ca-ES" sz="1800" b="1" dirty="0" err="1" smtClean="0">
                <a:solidFill>
                  <a:srgbClr val="0070C0"/>
                </a:solidFill>
              </a:rPr>
              <a:t>edad</a:t>
            </a:r>
            <a:r>
              <a:rPr lang="ca-ES" sz="1800" b="1" dirty="0" smtClean="0">
                <a:solidFill>
                  <a:srgbClr val="0070C0"/>
                </a:solidFill>
              </a:rPr>
              <a:t>?</a:t>
            </a:r>
            <a:endParaRPr lang="ca-ES" b="1" dirty="0" smtClean="0">
              <a:solidFill>
                <a:srgbClr val="719136"/>
              </a:solidFill>
            </a:endParaRP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b="1" dirty="0" err="1" smtClean="0">
                <a:solidFill>
                  <a:srgbClr val="719136"/>
                </a:solidFill>
              </a:rPr>
              <a:t>Cual</a:t>
            </a:r>
            <a:r>
              <a:rPr lang="ca-ES" b="1" dirty="0" smtClean="0">
                <a:solidFill>
                  <a:srgbClr val="719136"/>
                </a:solidFill>
              </a:rPr>
              <a:t> es la </a:t>
            </a:r>
            <a:r>
              <a:rPr lang="ca-ES" b="1" dirty="0" err="1" smtClean="0">
                <a:solidFill>
                  <a:srgbClr val="719136"/>
                </a:solidFill>
              </a:rPr>
              <a:t>cantidad</a:t>
            </a:r>
            <a:r>
              <a:rPr lang="ca-ES" b="1" dirty="0" smtClean="0">
                <a:solidFill>
                  <a:srgbClr val="719136"/>
                </a:solidFill>
              </a:rPr>
              <a:t> que </a:t>
            </a:r>
            <a:r>
              <a:rPr lang="ca-ES" b="1" dirty="0" err="1" smtClean="0">
                <a:solidFill>
                  <a:srgbClr val="719136"/>
                </a:solidFill>
              </a:rPr>
              <a:t>acostumbra</a:t>
            </a:r>
            <a:r>
              <a:rPr lang="ca-ES" b="1" dirty="0" smtClean="0">
                <a:solidFill>
                  <a:srgbClr val="719136"/>
                </a:solidFill>
              </a:rPr>
              <a:t> a </a:t>
            </a:r>
            <a:r>
              <a:rPr lang="ca-ES" b="1" dirty="0" err="1" smtClean="0">
                <a:solidFill>
                  <a:srgbClr val="719136"/>
                </a:solidFill>
              </a:rPr>
              <a:t>beber</a:t>
            </a:r>
            <a:r>
              <a:rPr lang="ca-ES" b="1" dirty="0" smtClean="0">
                <a:solidFill>
                  <a:srgbClr val="719136"/>
                </a:solidFill>
              </a:rPr>
              <a:t>? (</a:t>
            </a:r>
            <a:r>
              <a:rPr lang="ca-ES" b="1" dirty="0" err="1" smtClean="0">
                <a:solidFill>
                  <a:srgbClr val="719136"/>
                </a:solidFill>
              </a:rPr>
              <a:t>Audit-C</a:t>
            </a:r>
            <a:r>
              <a:rPr lang="ca-ES" b="1" dirty="0" smtClean="0">
                <a:solidFill>
                  <a:srgbClr val="719136"/>
                </a:solidFill>
              </a:rPr>
              <a:t>) : </a:t>
            </a:r>
            <a:r>
              <a:rPr lang="ca-ES" b="1" dirty="0" err="1" smtClean="0">
                <a:solidFill>
                  <a:srgbClr val="719136"/>
                </a:solidFill>
              </a:rPr>
              <a:t>Incluido</a:t>
            </a:r>
            <a:r>
              <a:rPr lang="ca-ES" b="1" dirty="0" smtClean="0">
                <a:solidFill>
                  <a:srgbClr val="719136"/>
                </a:solidFill>
              </a:rPr>
              <a:t> en el </a:t>
            </a:r>
            <a:r>
              <a:rPr lang="ca-ES" b="1" dirty="0" err="1" smtClean="0">
                <a:solidFill>
                  <a:srgbClr val="719136"/>
                </a:solidFill>
              </a:rPr>
              <a:t>E-Cap</a:t>
            </a:r>
            <a:endParaRPr lang="ca-ES" b="1" dirty="0" smtClean="0">
              <a:solidFill>
                <a:srgbClr val="71913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26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ca-ES" sz="1800" b="1" dirty="0" err="1" smtClean="0">
                <a:solidFill>
                  <a:srgbClr val="000000"/>
                </a:solidFill>
              </a:rPr>
              <a:t>Después</a:t>
            </a:r>
            <a:r>
              <a:rPr lang="ca-ES" sz="1800" b="1" dirty="0" smtClean="0">
                <a:solidFill>
                  <a:srgbClr val="000000"/>
                </a:solidFill>
              </a:rPr>
              <a:t> de identificar que la persona </a:t>
            </a:r>
            <a:r>
              <a:rPr lang="ca-ES" sz="1800" b="1" dirty="0" err="1" smtClean="0">
                <a:solidFill>
                  <a:srgbClr val="000000"/>
                </a:solidFill>
              </a:rPr>
              <a:t>necesita</a:t>
            </a:r>
            <a:r>
              <a:rPr lang="ca-ES" sz="1800" b="1" dirty="0" smtClean="0">
                <a:solidFill>
                  <a:srgbClr val="000000"/>
                </a:solidFill>
              </a:rPr>
              <a:t> </a:t>
            </a:r>
            <a:r>
              <a:rPr lang="ca-ES" sz="1800" b="1" dirty="0" err="1" smtClean="0">
                <a:solidFill>
                  <a:srgbClr val="000000"/>
                </a:solidFill>
              </a:rPr>
              <a:t>intervención</a:t>
            </a:r>
            <a:r>
              <a:rPr lang="ca-ES" sz="1800" b="1" dirty="0" smtClean="0">
                <a:solidFill>
                  <a:srgbClr val="000000"/>
                </a:solidFill>
              </a:rPr>
              <a:t> </a:t>
            </a:r>
            <a:r>
              <a:rPr lang="ca-ES" sz="1800" b="1" dirty="0" err="1" smtClean="0">
                <a:solidFill>
                  <a:srgbClr val="000000"/>
                </a:solidFill>
              </a:rPr>
              <a:t>hay</a:t>
            </a:r>
            <a:r>
              <a:rPr lang="ca-ES" sz="1800" b="1" dirty="0" smtClean="0">
                <a:solidFill>
                  <a:srgbClr val="000000"/>
                </a:solidFill>
              </a:rPr>
              <a:t> que discutir el </a:t>
            </a:r>
            <a:r>
              <a:rPr lang="ca-ES" sz="1800" b="1" dirty="0" err="1" smtClean="0">
                <a:solidFill>
                  <a:srgbClr val="000000"/>
                </a:solidFill>
              </a:rPr>
              <a:t>elemento</a:t>
            </a:r>
            <a:r>
              <a:rPr lang="ca-ES" sz="1800" b="1" dirty="0" smtClean="0">
                <a:solidFill>
                  <a:srgbClr val="000000"/>
                </a:solidFill>
              </a:rPr>
              <a:t> de </a:t>
            </a:r>
            <a:r>
              <a:rPr lang="ca-ES" sz="1800" b="1" dirty="0" err="1" smtClean="0">
                <a:solidFill>
                  <a:srgbClr val="000000"/>
                </a:solidFill>
              </a:rPr>
              <a:t>preocupación</a:t>
            </a:r>
            <a:r>
              <a:rPr lang="ca-ES" sz="1800" b="1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600" b="1" dirty="0" smtClean="0">
                <a:solidFill>
                  <a:srgbClr val="77B200"/>
                </a:solidFill>
              </a:rPr>
              <a:t>	</a:t>
            </a:r>
            <a:r>
              <a:rPr lang="ca-ES" sz="1600" b="1" dirty="0" err="1" smtClean="0">
                <a:solidFill>
                  <a:srgbClr val="719136"/>
                </a:solidFill>
              </a:rPr>
              <a:t>Ejemplo</a:t>
            </a:r>
            <a:r>
              <a:rPr lang="ca-ES" sz="1600" b="1" dirty="0" smtClean="0">
                <a:solidFill>
                  <a:srgbClr val="719136"/>
                </a:solidFill>
              </a:rPr>
              <a:t>: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sz="1600" b="1" dirty="0" smtClean="0">
                <a:solidFill>
                  <a:srgbClr val="719136"/>
                </a:solidFill>
              </a:rPr>
              <a:t>	-¿Ha </a:t>
            </a:r>
            <a:r>
              <a:rPr lang="ca-ES" sz="1600" b="1" dirty="0" err="1" smtClean="0">
                <a:solidFill>
                  <a:srgbClr val="719136"/>
                </a:solidFill>
              </a:rPr>
              <a:t>pensado</a:t>
            </a:r>
            <a:r>
              <a:rPr lang="ca-ES" sz="1600" b="1" dirty="0" smtClean="0">
                <a:solidFill>
                  <a:srgbClr val="719136"/>
                </a:solidFill>
              </a:rPr>
              <a:t> en </a:t>
            </a:r>
            <a:r>
              <a:rPr lang="ca-ES" sz="1600" b="1" dirty="0" err="1" smtClean="0">
                <a:solidFill>
                  <a:srgbClr val="719136"/>
                </a:solidFill>
              </a:rPr>
              <a:t>dejar</a:t>
            </a:r>
            <a:r>
              <a:rPr lang="ca-ES" sz="1600" b="1" dirty="0" smtClean="0">
                <a:solidFill>
                  <a:srgbClr val="719136"/>
                </a:solidFill>
              </a:rPr>
              <a:t> de </a:t>
            </a:r>
            <a:r>
              <a:rPr lang="ca-ES" sz="1600" b="1" dirty="0" err="1" smtClean="0">
                <a:solidFill>
                  <a:srgbClr val="719136"/>
                </a:solidFill>
              </a:rPr>
              <a:t>beber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mientras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trabaje</a:t>
            </a:r>
            <a:r>
              <a:rPr lang="ca-ES" sz="1600" b="1" dirty="0" smtClean="0">
                <a:solidFill>
                  <a:srgbClr val="719136"/>
                </a:solidFill>
              </a:rPr>
              <a:t>/ </a:t>
            </a:r>
            <a:r>
              <a:rPr lang="ca-ES" sz="1600" b="1" dirty="0" err="1" smtClean="0">
                <a:solidFill>
                  <a:srgbClr val="719136"/>
                </a:solidFill>
              </a:rPr>
              <a:t>conduzca</a:t>
            </a:r>
            <a:r>
              <a:rPr lang="ca-ES" sz="1600" b="1" dirty="0" smtClean="0">
                <a:solidFill>
                  <a:srgbClr val="719136"/>
                </a:solidFill>
              </a:rPr>
              <a:t>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600" b="1" dirty="0" smtClean="0">
                <a:solidFill>
                  <a:srgbClr val="719136"/>
                </a:solidFill>
              </a:rPr>
              <a:t>	-</a:t>
            </a:r>
            <a:r>
              <a:rPr lang="ca-ES" sz="1600" b="1" dirty="0" err="1" smtClean="0">
                <a:solidFill>
                  <a:srgbClr val="719136"/>
                </a:solidFill>
              </a:rPr>
              <a:t>Conoce</a:t>
            </a:r>
            <a:r>
              <a:rPr lang="ca-ES" sz="1600" b="1" dirty="0" smtClean="0">
                <a:solidFill>
                  <a:srgbClr val="719136"/>
                </a:solidFill>
              </a:rPr>
              <a:t> que </a:t>
            </a:r>
            <a:r>
              <a:rPr lang="ca-ES" sz="1600" b="1" dirty="0" err="1" smtClean="0">
                <a:solidFill>
                  <a:srgbClr val="719136"/>
                </a:solidFill>
              </a:rPr>
              <a:t>efectos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puede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tener</a:t>
            </a:r>
            <a:r>
              <a:rPr lang="ca-ES" sz="1600" b="1" dirty="0" smtClean="0">
                <a:solidFill>
                  <a:srgbClr val="719136"/>
                </a:solidFill>
              </a:rPr>
              <a:t> el consumo de </a:t>
            </a:r>
            <a:r>
              <a:rPr lang="ca-ES" sz="1600" b="1" dirty="0" err="1" smtClean="0">
                <a:solidFill>
                  <a:srgbClr val="719136"/>
                </a:solidFill>
              </a:rPr>
              <a:t>riesgo</a:t>
            </a:r>
            <a:r>
              <a:rPr lang="ca-ES" sz="1600" b="1" dirty="0" smtClean="0">
                <a:solidFill>
                  <a:srgbClr val="719136"/>
                </a:solidFill>
              </a:rPr>
              <a:t> de alcohol?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600" b="1" dirty="0" smtClean="0">
                <a:solidFill>
                  <a:srgbClr val="719136"/>
                </a:solidFill>
              </a:rPr>
              <a:t>	  ¿</a:t>
            </a:r>
            <a:r>
              <a:rPr lang="ca-ES" sz="1600" b="1" dirty="0" err="1" smtClean="0">
                <a:solidFill>
                  <a:srgbClr val="719136"/>
                </a:solidFill>
              </a:rPr>
              <a:t>Quiere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información</a:t>
            </a:r>
            <a:r>
              <a:rPr lang="ca-ES" sz="1600" b="1" dirty="0" smtClean="0">
                <a:solidFill>
                  <a:srgbClr val="719136"/>
                </a:solidFill>
              </a:rPr>
              <a:t> al respecto?</a:t>
            </a:r>
          </a:p>
          <a:p>
            <a:pPr marL="342900" lvl="1" indent="-3429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600" b="1" dirty="0" smtClean="0">
                <a:solidFill>
                  <a:srgbClr val="719136"/>
                </a:solidFill>
              </a:rPr>
              <a:t>		</a:t>
            </a:r>
            <a:endParaRPr lang="ca-ES" sz="1600" b="1" dirty="0" smtClean="0">
              <a:solidFill>
                <a:srgbClr val="77B2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800" b="1" dirty="0" smtClean="0">
                <a:solidFill>
                  <a:srgbClr val="000000"/>
                </a:solidFill>
              </a:rPr>
              <a:t>Como los </a:t>
            </a:r>
            <a:r>
              <a:rPr lang="ca-ES" sz="1800" b="1" dirty="0" err="1" smtClean="0">
                <a:solidFill>
                  <a:srgbClr val="000000"/>
                </a:solidFill>
              </a:rPr>
              <a:t>pacientes</a:t>
            </a:r>
            <a:r>
              <a:rPr lang="ca-ES" sz="1800" b="1" dirty="0" smtClean="0">
                <a:solidFill>
                  <a:srgbClr val="000000"/>
                </a:solidFill>
              </a:rPr>
              <a:t> acuden a la APS </a:t>
            </a:r>
            <a:r>
              <a:rPr lang="ca-ES" sz="1800" b="1" dirty="0" err="1" smtClean="0">
                <a:solidFill>
                  <a:srgbClr val="000000"/>
                </a:solidFill>
              </a:rPr>
              <a:t>repetidamente</a:t>
            </a:r>
            <a:r>
              <a:rPr lang="ca-ES" sz="1800" b="1" dirty="0" smtClean="0">
                <a:solidFill>
                  <a:srgbClr val="000000"/>
                </a:solidFill>
              </a:rPr>
              <a:t> se </a:t>
            </a:r>
            <a:r>
              <a:rPr lang="ca-ES" sz="1800" b="1" dirty="0" err="1" smtClean="0">
                <a:solidFill>
                  <a:srgbClr val="000000"/>
                </a:solidFill>
              </a:rPr>
              <a:t>tiene</a:t>
            </a:r>
            <a:r>
              <a:rPr lang="ca-ES" sz="1800" b="1" dirty="0" smtClean="0">
                <a:solidFill>
                  <a:srgbClr val="000000"/>
                </a:solidFill>
              </a:rPr>
              <a:t> que explorar en cada </a:t>
            </a:r>
            <a:r>
              <a:rPr lang="ca-ES" sz="1800" b="1" dirty="0" err="1" smtClean="0">
                <a:solidFill>
                  <a:srgbClr val="000000"/>
                </a:solidFill>
              </a:rPr>
              <a:t>ocasión</a:t>
            </a:r>
            <a:r>
              <a:rPr lang="ca-ES" sz="1800" b="1" dirty="0" smtClean="0">
                <a:solidFill>
                  <a:srgbClr val="000000"/>
                </a:solidFill>
              </a:rPr>
              <a:t> el </a:t>
            </a:r>
            <a:r>
              <a:rPr lang="ca-ES" sz="1800" b="1" dirty="0" err="1" smtClean="0">
                <a:solidFill>
                  <a:srgbClr val="000000"/>
                </a:solidFill>
              </a:rPr>
              <a:t>estadio</a:t>
            </a:r>
            <a:r>
              <a:rPr lang="ca-ES" sz="1800" b="1" dirty="0" smtClean="0">
                <a:solidFill>
                  <a:srgbClr val="000000"/>
                </a:solidFill>
              </a:rPr>
              <a:t> en que se </a:t>
            </a:r>
            <a:r>
              <a:rPr lang="ca-ES" sz="1800" b="1" dirty="0" err="1" smtClean="0">
                <a:solidFill>
                  <a:srgbClr val="000000"/>
                </a:solidFill>
              </a:rPr>
              <a:t>encuentra</a:t>
            </a:r>
            <a:r>
              <a:rPr lang="ca-ES" sz="1800" b="1" dirty="0" smtClean="0">
                <a:solidFill>
                  <a:srgbClr val="000000"/>
                </a:solidFill>
              </a:rPr>
              <a:t> el </a:t>
            </a:r>
            <a:r>
              <a:rPr lang="ca-ES" sz="1800" b="1" dirty="0" err="1" smtClean="0">
                <a:solidFill>
                  <a:srgbClr val="000000"/>
                </a:solidFill>
              </a:rPr>
              <a:t>paciente</a:t>
            </a:r>
            <a:r>
              <a:rPr lang="ca-ES" sz="1800" b="1" dirty="0" smtClean="0">
                <a:solidFill>
                  <a:srgbClr val="000000"/>
                </a:solidFill>
              </a:rPr>
              <a:t> respecto a </a:t>
            </a:r>
            <a:r>
              <a:rPr lang="ca-ES" sz="1800" b="1" dirty="0" err="1" smtClean="0">
                <a:solidFill>
                  <a:srgbClr val="000000"/>
                </a:solidFill>
              </a:rPr>
              <a:t>su</a:t>
            </a:r>
            <a:r>
              <a:rPr lang="ca-ES" sz="1800" b="1" dirty="0" smtClean="0">
                <a:solidFill>
                  <a:srgbClr val="000000"/>
                </a:solidFill>
              </a:rPr>
              <a:t> problema.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sz="1800" b="1" dirty="0" smtClean="0">
                <a:solidFill>
                  <a:srgbClr val="719136"/>
                </a:solidFill>
              </a:rPr>
              <a:t>	</a:t>
            </a:r>
            <a:r>
              <a:rPr lang="ca-ES" sz="1600" b="1" dirty="0" smtClean="0">
                <a:solidFill>
                  <a:srgbClr val="719136"/>
                </a:solidFill>
              </a:rPr>
              <a:t>Recordar que: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600" b="1" dirty="0" smtClean="0">
                <a:solidFill>
                  <a:srgbClr val="719136"/>
                </a:solidFill>
              </a:rPr>
              <a:t>		-El </a:t>
            </a:r>
            <a:r>
              <a:rPr lang="ca-ES" sz="1600" b="1" dirty="0" err="1" smtClean="0">
                <a:solidFill>
                  <a:srgbClr val="719136"/>
                </a:solidFill>
              </a:rPr>
              <a:t>paciente</a:t>
            </a:r>
            <a:r>
              <a:rPr lang="ca-ES" sz="1600" b="1" dirty="0" smtClean="0">
                <a:solidFill>
                  <a:srgbClr val="719136"/>
                </a:solidFill>
              </a:rPr>
              <a:t> espera que se </a:t>
            </a:r>
            <a:r>
              <a:rPr lang="ca-ES" sz="1600" b="1" dirty="0" err="1" smtClean="0">
                <a:solidFill>
                  <a:srgbClr val="719136"/>
                </a:solidFill>
              </a:rPr>
              <a:t>le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pregunte</a:t>
            </a:r>
            <a:r>
              <a:rPr lang="ca-ES" sz="1600" b="1" dirty="0" smtClean="0">
                <a:solidFill>
                  <a:srgbClr val="719136"/>
                </a:solidFill>
              </a:rPr>
              <a:t> y se </a:t>
            </a:r>
            <a:r>
              <a:rPr lang="ca-ES" sz="1600" b="1" dirty="0" err="1" smtClean="0">
                <a:solidFill>
                  <a:srgbClr val="719136"/>
                </a:solidFill>
              </a:rPr>
              <a:t>le</a:t>
            </a:r>
            <a:r>
              <a:rPr lang="ca-ES" sz="1600" b="1" dirty="0" smtClean="0">
                <a:solidFill>
                  <a:srgbClr val="719136"/>
                </a:solidFill>
              </a:rPr>
              <a:t> den </a:t>
            </a:r>
            <a:r>
              <a:rPr lang="ca-ES" sz="1600" b="1" dirty="0" err="1" smtClean="0">
                <a:solidFill>
                  <a:srgbClr val="719136"/>
                </a:solidFill>
              </a:rPr>
              <a:t>consejos</a:t>
            </a:r>
            <a:r>
              <a:rPr lang="ca-ES" sz="1600" b="1" dirty="0" smtClean="0">
                <a:solidFill>
                  <a:srgbClr val="719136"/>
                </a:solidFill>
              </a:rPr>
              <a:t>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600" b="1" dirty="0" smtClean="0">
                <a:solidFill>
                  <a:srgbClr val="719136"/>
                </a:solidFill>
              </a:rPr>
              <a:t>		-No </a:t>
            </a:r>
            <a:r>
              <a:rPr lang="ca-ES" sz="1600" b="1" dirty="0" err="1" smtClean="0">
                <a:solidFill>
                  <a:srgbClr val="719136"/>
                </a:solidFill>
              </a:rPr>
              <a:t>hay</a:t>
            </a:r>
            <a:r>
              <a:rPr lang="ca-ES" sz="1600" b="1" dirty="0" smtClean="0">
                <a:solidFill>
                  <a:srgbClr val="719136"/>
                </a:solidFill>
              </a:rPr>
              <a:t> que </a:t>
            </a:r>
            <a:r>
              <a:rPr lang="ca-ES" sz="1600" b="1" dirty="0" err="1" smtClean="0">
                <a:solidFill>
                  <a:srgbClr val="719136"/>
                </a:solidFill>
              </a:rPr>
              <a:t>hacer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asunciones</a:t>
            </a:r>
            <a:r>
              <a:rPr lang="ca-ES" sz="1600" b="1" dirty="0" smtClean="0">
                <a:solidFill>
                  <a:srgbClr val="719136"/>
                </a:solidFill>
              </a:rPr>
              <a:t> sobre lo que el </a:t>
            </a:r>
            <a:r>
              <a:rPr lang="ca-ES" sz="1600" b="1" dirty="0" err="1" smtClean="0">
                <a:solidFill>
                  <a:srgbClr val="719136"/>
                </a:solidFill>
              </a:rPr>
              <a:t>paciente</a:t>
            </a:r>
            <a:r>
              <a:rPr lang="ca-ES" sz="1600" b="1" dirty="0" smtClean="0">
                <a:solidFill>
                  <a:srgbClr val="719136"/>
                </a:solidFill>
              </a:rPr>
              <a:t> 			</a:t>
            </a:r>
            <a:r>
              <a:rPr lang="ca-ES" sz="1600" b="1" dirty="0" err="1" smtClean="0">
                <a:solidFill>
                  <a:srgbClr val="719136"/>
                </a:solidFill>
              </a:rPr>
              <a:t>sabe</a:t>
            </a:r>
            <a:r>
              <a:rPr lang="ca-ES" sz="1600" b="1" dirty="0" smtClean="0">
                <a:solidFill>
                  <a:srgbClr val="719136"/>
                </a:solidFill>
              </a:rPr>
              <a:t>, </a:t>
            </a:r>
            <a:r>
              <a:rPr lang="ca-ES" sz="1600" b="1" dirty="0" err="1" smtClean="0">
                <a:solidFill>
                  <a:srgbClr val="719136"/>
                </a:solidFill>
              </a:rPr>
              <a:t>piensa</a:t>
            </a:r>
            <a:r>
              <a:rPr lang="ca-ES" sz="1600" b="1" dirty="0" smtClean="0">
                <a:solidFill>
                  <a:srgbClr val="719136"/>
                </a:solidFill>
              </a:rPr>
              <a:t> y </a:t>
            </a:r>
            <a:r>
              <a:rPr lang="ca-ES" sz="1600" b="1" dirty="0" err="1" smtClean="0">
                <a:solidFill>
                  <a:srgbClr val="719136"/>
                </a:solidFill>
              </a:rPr>
              <a:t>cree</a:t>
            </a:r>
            <a:r>
              <a:rPr lang="ca-ES" sz="1600" b="1" dirty="0" smtClean="0">
                <a:solidFill>
                  <a:srgbClr val="719136"/>
                </a:solidFill>
              </a:rPr>
              <a:t> sobre </a:t>
            </a:r>
            <a:r>
              <a:rPr lang="ca-ES" sz="1600" b="1" dirty="0" err="1" smtClean="0">
                <a:solidFill>
                  <a:srgbClr val="719136"/>
                </a:solidFill>
              </a:rPr>
              <a:t>su</a:t>
            </a:r>
            <a:r>
              <a:rPr lang="ca-ES" sz="1600" b="1" dirty="0" smtClean="0">
                <a:solidFill>
                  <a:srgbClr val="719136"/>
                </a:solidFill>
              </a:rPr>
              <a:t> </a:t>
            </a:r>
            <a:r>
              <a:rPr lang="ca-ES" sz="1600" b="1" dirty="0" err="1" smtClean="0">
                <a:solidFill>
                  <a:srgbClr val="719136"/>
                </a:solidFill>
              </a:rPr>
              <a:t>salud</a:t>
            </a:r>
            <a:r>
              <a:rPr lang="ca-ES" sz="1600" b="1" dirty="0" smtClean="0">
                <a:solidFill>
                  <a:srgbClr val="719136"/>
                </a:solidFill>
              </a:rPr>
              <a:t>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a-ES" sz="1800" b="1" dirty="0" smtClean="0">
              <a:solidFill>
                <a:srgbClr val="77B2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800" b="1" dirty="0" smtClean="0">
                <a:solidFill>
                  <a:srgbClr val="000000"/>
                </a:solidFill>
              </a:rPr>
              <a:t>2) Determinar en </a:t>
            </a:r>
            <a:r>
              <a:rPr lang="ca-ES" sz="1800" b="1" dirty="0" err="1" smtClean="0">
                <a:solidFill>
                  <a:srgbClr val="000000"/>
                </a:solidFill>
              </a:rPr>
              <a:t>qué</a:t>
            </a:r>
            <a:r>
              <a:rPr lang="ca-ES" sz="1800" b="1" dirty="0" smtClean="0">
                <a:solidFill>
                  <a:srgbClr val="000000"/>
                </a:solidFill>
              </a:rPr>
              <a:t> </a:t>
            </a:r>
            <a:r>
              <a:rPr lang="ca-ES" sz="1800" b="1" dirty="0" err="1" smtClean="0">
                <a:solidFill>
                  <a:srgbClr val="000000"/>
                </a:solidFill>
              </a:rPr>
              <a:t>estadio</a:t>
            </a:r>
            <a:r>
              <a:rPr lang="ca-ES" sz="1800" b="1" dirty="0" smtClean="0">
                <a:solidFill>
                  <a:srgbClr val="000000"/>
                </a:solidFill>
              </a:rPr>
              <a:t> de </a:t>
            </a:r>
            <a:r>
              <a:rPr lang="ca-ES" sz="1800" b="1" dirty="0" err="1" smtClean="0">
                <a:solidFill>
                  <a:srgbClr val="000000"/>
                </a:solidFill>
              </a:rPr>
              <a:t>cambio</a:t>
            </a:r>
            <a:r>
              <a:rPr lang="ca-ES" sz="1800" b="1" dirty="0" smtClean="0">
                <a:solidFill>
                  <a:srgbClr val="000000"/>
                </a:solidFill>
              </a:rPr>
              <a:t> respecto a la </a:t>
            </a:r>
            <a:r>
              <a:rPr lang="ca-ES" sz="1800" b="1" dirty="0" err="1" smtClean="0">
                <a:solidFill>
                  <a:srgbClr val="000000"/>
                </a:solidFill>
              </a:rPr>
              <a:t>decisión</a:t>
            </a:r>
            <a:r>
              <a:rPr lang="ca-ES" sz="1800" b="1" dirty="0" smtClean="0">
                <a:solidFill>
                  <a:srgbClr val="000000"/>
                </a:solidFill>
              </a:rPr>
              <a:t> se </a:t>
            </a:r>
            <a:r>
              <a:rPr lang="ca-ES" sz="1800" b="1" dirty="0" err="1" smtClean="0">
                <a:solidFill>
                  <a:srgbClr val="000000"/>
                </a:solidFill>
              </a:rPr>
              <a:t>encuentra</a:t>
            </a:r>
            <a:r>
              <a:rPr lang="ca-ES" sz="1800" b="1" dirty="0" smtClean="0">
                <a:solidFill>
                  <a:srgbClr val="000000"/>
                </a:solidFill>
              </a:rPr>
              <a:t>. 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1800" b="1" i="1" dirty="0" err="1" smtClean="0">
                <a:solidFill>
                  <a:srgbClr val="000000"/>
                </a:solidFill>
              </a:rPr>
              <a:t>Sus</a:t>
            </a:r>
            <a:r>
              <a:rPr lang="ca-ES" sz="1800" b="1" i="1" dirty="0" smtClean="0">
                <a:solidFill>
                  <a:srgbClr val="000000"/>
                </a:solidFill>
              </a:rPr>
              <a:t> </a:t>
            </a:r>
            <a:r>
              <a:rPr lang="ca-ES" sz="1800" b="1" i="1" dirty="0" err="1" smtClean="0">
                <a:solidFill>
                  <a:srgbClr val="000000"/>
                </a:solidFill>
              </a:rPr>
              <a:t>respuestas</a:t>
            </a:r>
            <a:r>
              <a:rPr lang="ca-ES" sz="1800" b="1" i="1" dirty="0" smtClean="0">
                <a:solidFill>
                  <a:srgbClr val="000000"/>
                </a:solidFill>
              </a:rPr>
              <a:t> es lo que nos </a:t>
            </a:r>
            <a:r>
              <a:rPr lang="ca-ES" sz="1800" b="1" i="1" dirty="0" err="1" smtClean="0">
                <a:solidFill>
                  <a:srgbClr val="000000"/>
                </a:solidFill>
              </a:rPr>
              <a:t>puede</a:t>
            </a:r>
            <a:r>
              <a:rPr lang="ca-ES" sz="1800" b="1" i="1" dirty="0" smtClean="0">
                <a:solidFill>
                  <a:srgbClr val="000000"/>
                </a:solidFill>
              </a:rPr>
              <a:t> </a:t>
            </a:r>
            <a:r>
              <a:rPr lang="ca-ES" sz="1800" b="1" i="1" dirty="0" err="1" smtClean="0">
                <a:solidFill>
                  <a:srgbClr val="000000"/>
                </a:solidFill>
              </a:rPr>
              <a:t>ayudar</a:t>
            </a:r>
            <a:r>
              <a:rPr lang="ca-ES" sz="1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EF732-C262-461F-8455-D79FA732071F}" type="slidenum">
              <a:rPr lang="es-ES_tradnl" smtClean="0">
                <a:ea typeface="ＭＳ Ｐゴシック" pitchFamily="34" charset="-128"/>
              </a:rPr>
              <a:pPr/>
              <a:t>42</a:t>
            </a:fld>
            <a:endParaRPr lang="es-ES_tradnl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59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D9389-7DBB-413D-BE05-B575BC087647}" type="slidenum">
              <a:rPr lang="es-ES_tradnl" smtClean="0">
                <a:ea typeface="ＭＳ Ｐゴシック" pitchFamily="34" charset="-128"/>
              </a:rPr>
              <a:pPr/>
              <a:t>44</a:t>
            </a:fld>
            <a:endParaRPr lang="es-ES_tradnl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42938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946153" y="4439607"/>
            <a:ext cx="5207060" cy="4604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a-ES" sz="90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85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a-ES" sz="1600" b="1" i="1" dirty="0" smtClean="0">
                <a:solidFill>
                  <a:srgbClr val="719136"/>
                </a:solidFill>
              </a:rPr>
              <a:t>¿</a:t>
            </a:r>
            <a:r>
              <a:rPr lang="ca-ES" sz="1600" b="1" i="1" dirty="0" err="1" smtClean="0">
                <a:solidFill>
                  <a:srgbClr val="719136"/>
                </a:solidFill>
              </a:rPr>
              <a:t>Qué</a:t>
            </a:r>
            <a:r>
              <a:rPr lang="ca-ES" sz="1600" b="1" i="1" dirty="0" smtClean="0">
                <a:solidFill>
                  <a:srgbClr val="719136"/>
                </a:solidFill>
              </a:rPr>
              <a:t> </a:t>
            </a:r>
            <a:r>
              <a:rPr lang="ca-ES" sz="1600" b="1" i="1" dirty="0" err="1" smtClean="0">
                <a:solidFill>
                  <a:srgbClr val="719136"/>
                </a:solidFill>
              </a:rPr>
              <a:t>hacer</a:t>
            </a:r>
            <a:r>
              <a:rPr lang="ca-ES" sz="1600" b="1" i="1" dirty="0" smtClean="0">
                <a:solidFill>
                  <a:srgbClr val="719136"/>
                </a:solidFill>
              </a:rPr>
              <a:t> con un </a:t>
            </a:r>
            <a:r>
              <a:rPr lang="ca-ES" sz="1600" b="1" i="1" dirty="0" err="1" smtClean="0">
                <a:solidFill>
                  <a:srgbClr val="719136"/>
                </a:solidFill>
              </a:rPr>
              <a:t>precontemplador</a:t>
            </a:r>
            <a:r>
              <a:rPr lang="ca-ES" sz="1600" b="1" i="1" dirty="0" smtClean="0">
                <a:solidFill>
                  <a:srgbClr val="719136"/>
                </a:solidFill>
              </a:rPr>
              <a:t>?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a-ES" sz="1800" b="1" dirty="0" smtClean="0">
                <a:solidFill>
                  <a:schemeClr val="accent1"/>
                </a:solidFill>
              </a:rPr>
              <a:t/>
            </a:r>
            <a:br>
              <a:rPr lang="ca-ES" sz="1800" b="1" dirty="0" smtClean="0">
                <a:solidFill>
                  <a:schemeClr val="accent1"/>
                </a:solidFill>
              </a:rPr>
            </a:br>
            <a:r>
              <a:rPr lang="ca-ES" sz="1400" b="1" dirty="0" smtClean="0"/>
              <a:t>Usar </a:t>
            </a:r>
            <a:r>
              <a:rPr lang="ca-ES" sz="1400" b="1" dirty="0" err="1" smtClean="0"/>
              <a:t>estrategias</a:t>
            </a:r>
            <a:r>
              <a:rPr lang="ca-ES" sz="1400" b="1" dirty="0" smtClean="0"/>
              <a:t> que </a:t>
            </a:r>
            <a:r>
              <a:rPr lang="ca-ES" sz="1400" b="1" dirty="0" err="1" smtClean="0"/>
              <a:t>permitan</a:t>
            </a:r>
            <a:r>
              <a:rPr lang="ca-ES" sz="1400" b="1" dirty="0" smtClean="0"/>
              <a:t> tomar </a:t>
            </a:r>
            <a:r>
              <a:rPr lang="ca-ES" sz="1400" b="1" dirty="0" err="1" smtClean="0"/>
              <a:t>conciencia</a:t>
            </a:r>
            <a:r>
              <a:rPr lang="ca-ES" sz="1400" b="1" dirty="0" smtClean="0"/>
              <a:t> del problema de </a:t>
            </a:r>
            <a:r>
              <a:rPr lang="ca-ES" sz="1400" b="1" dirty="0" err="1" smtClean="0"/>
              <a:t>salud</a:t>
            </a:r>
            <a:endParaRPr lang="ca-ES" sz="16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600" b="1" dirty="0" smtClean="0">
                <a:solidFill>
                  <a:schemeClr val="accent1"/>
                </a:solidFill>
              </a:rPr>
              <a:t>	</a:t>
            </a:r>
            <a:r>
              <a:rPr lang="ca-ES" sz="1200" b="1" dirty="0" smtClean="0">
                <a:solidFill>
                  <a:srgbClr val="719136"/>
                </a:solidFill>
              </a:rPr>
              <a:t>-</a:t>
            </a:r>
            <a:r>
              <a:rPr lang="ca-ES" sz="1200" b="1" dirty="0" err="1" smtClean="0">
                <a:solidFill>
                  <a:srgbClr val="719136"/>
                </a:solidFill>
              </a:rPr>
              <a:t>Hacer</a:t>
            </a:r>
            <a:r>
              <a:rPr lang="ca-ES" sz="1200" b="1" dirty="0" smtClean="0">
                <a:solidFill>
                  <a:srgbClr val="719136"/>
                </a:solidFill>
              </a:rPr>
              <a:t> tomar </a:t>
            </a:r>
            <a:r>
              <a:rPr lang="ca-ES" sz="1200" b="1" dirty="0" err="1" smtClean="0">
                <a:solidFill>
                  <a:srgbClr val="719136"/>
                </a:solidFill>
              </a:rPr>
              <a:t>conciencia</a:t>
            </a:r>
            <a:r>
              <a:rPr lang="ca-ES" sz="1200" b="1" dirty="0" smtClean="0">
                <a:solidFill>
                  <a:srgbClr val="719136"/>
                </a:solidFill>
              </a:rPr>
              <a:t> a través de relacionar las </a:t>
            </a:r>
            <a:r>
              <a:rPr lang="ca-ES" sz="1200" b="1" dirty="0" err="1" smtClean="0">
                <a:solidFill>
                  <a:srgbClr val="719136"/>
                </a:solidFill>
              </a:rPr>
              <a:t>conductas</a:t>
            </a:r>
            <a:r>
              <a:rPr lang="ca-ES" sz="1200" b="1" dirty="0" smtClean="0">
                <a:solidFill>
                  <a:srgbClr val="719136"/>
                </a:solidFill>
              </a:rPr>
              <a:t> con el </a:t>
            </a:r>
            <a:r>
              <a:rPr lang="ca-ES" sz="1200" b="1" dirty="0" err="1" smtClean="0">
                <a:solidFill>
                  <a:srgbClr val="719136"/>
                </a:solidFill>
              </a:rPr>
              <a:t>estado</a:t>
            </a:r>
            <a:r>
              <a:rPr lang="ca-ES" sz="1200" b="1" dirty="0" smtClean="0">
                <a:solidFill>
                  <a:srgbClr val="719136"/>
                </a:solidFill>
              </a:rPr>
              <a:t> de 	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 y </a:t>
            </a:r>
            <a:r>
              <a:rPr lang="ca-ES" sz="1200" b="1" dirty="0" err="1" smtClean="0">
                <a:solidFill>
                  <a:srgbClr val="719136"/>
                </a:solidFill>
              </a:rPr>
              <a:t>bienestar</a:t>
            </a:r>
            <a:r>
              <a:rPr lang="ca-ES" sz="1200" b="1" dirty="0" smtClean="0">
                <a:solidFill>
                  <a:srgbClr val="719136"/>
                </a:solidFill>
              </a:rPr>
              <a:t> de la persona.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719136"/>
                </a:solidFill>
              </a:rPr>
              <a:t>Hablar</a:t>
            </a:r>
            <a:r>
              <a:rPr lang="ca-ES" sz="1200" b="1" dirty="0" smtClean="0">
                <a:solidFill>
                  <a:srgbClr val="719136"/>
                </a:solidFill>
              </a:rPr>
              <a:t> de los </a:t>
            </a:r>
            <a:r>
              <a:rPr lang="ca-ES" sz="1200" b="1" dirty="0" err="1" smtClean="0">
                <a:solidFill>
                  <a:srgbClr val="719136"/>
                </a:solidFill>
              </a:rPr>
              <a:t>determinantes</a:t>
            </a:r>
            <a:r>
              <a:rPr lang="ca-ES" sz="1200" b="1" dirty="0" smtClean="0">
                <a:solidFill>
                  <a:srgbClr val="719136"/>
                </a:solidFill>
              </a:rPr>
              <a:t> para la 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 y los </a:t>
            </a:r>
            <a:r>
              <a:rPr lang="ca-ES" sz="1200" b="1" dirty="0" err="1" smtClean="0">
                <a:solidFill>
                  <a:srgbClr val="719136"/>
                </a:solidFill>
              </a:rPr>
              <a:t>efectos</a:t>
            </a:r>
            <a:r>
              <a:rPr lang="ca-ES" sz="1200" b="1" dirty="0" smtClean="0">
                <a:solidFill>
                  <a:srgbClr val="719136"/>
                </a:solidFill>
              </a:rPr>
              <a:t> para la 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 y </a:t>
            </a:r>
            <a:r>
              <a:rPr lang="ca-ES" sz="1200" b="1" dirty="0" err="1" smtClean="0">
                <a:solidFill>
                  <a:srgbClr val="719136"/>
                </a:solidFill>
              </a:rPr>
              <a:t>bienestar</a:t>
            </a:r>
            <a:r>
              <a:rPr lang="ca-ES" sz="1200" b="1" dirty="0" smtClean="0">
                <a:solidFill>
                  <a:srgbClr val="719136"/>
                </a:solidFill>
              </a:rPr>
              <a:t> 	de la </a:t>
            </a:r>
            <a:r>
              <a:rPr lang="ca-ES" sz="1200" b="1" dirty="0" err="1" smtClean="0">
                <a:solidFill>
                  <a:srgbClr val="719136"/>
                </a:solidFill>
              </a:rPr>
              <a:t>familia</a:t>
            </a:r>
            <a:r>
              <a:rPr lang="ca-ES" sz="1200" b="1" dirty="0" smtClean="0">
                <a:solidFill>
                  <a:srgbClr val="719136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0070C0"/>
                </a:solidFill>
              </a:rPr>
              <a:t>Ofrecer</a:t>
            </a:r>
            <a:r>
              <a:rPr lang="ca-ES" sz="1200" b="1" dirty="0" smtClean="0">
                <a:solidFill>
                  <a:srgbClr val="0070C0"/>
                </a:solidFill>
              </a:rPr>
              <a:t> la </a:t>
            </a:r>
            <a:r>
              <a:rPr lang="ca-ES" sz="1200" b="1" dirty="0" err="1" smtClean="0">
                <a:solidFill>
                  <a:srgbClr val="0070C0"/>
                </a:solidFill>
              </a:rPr>
              <a:t>información</a:t>
            </a:r>
            <a:r>
              <a:rPr lang="ca-ES" sz="1200" b="1" dirty="0" smtClean="0">
                <a:solidFill>
                  <a:srgbClr val="0070C0"/>
                </a:solidFill>
              </a:rPr>
              <a:t> que </a:t>
            </a:r>
            <a:r>
              <a:rPr lang="ca-ES" sz="1200" b="1" dirty="0" err="1" smtClean="0">
                <a:solidFill>
                  <a:srgbClr val="0070C0"/>
                </a:solidFill>
              </a:rPr>
              <a:t>necesite</a:t>
            </a:r>
            <a:r>
              <a:rPr lang="ca-ES" sz="1200" b="1" dirty="0" smtClean="0">
                <a:solidFill>
                  <a:srgbClr val="0070C0"/>
                </a:solidFill>
              </a:rPr>
              <a:t> sobre la </a:t>
            </a:r>
            <a:r>
              <a:rPr lang="ca-ES" sz="1200" b="1" dirty="0" err="1" smtClean="0">
                <a:solidFill>
                  <a:srgbClr val="0070C0"/>
                </a:solidFill>
              </a:rPr>
              <a:t>salud</a:t>
            </a:r>
            <a:endParaRPr lang="ca-ES" sz="12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719136"/>
                </a:solidFill>
              </a:rPr>
              <a:t>Ofrecerse</a:t>
            </a:r>
            <a:r>
              <a:rPr lang="ca-ES" sz="1200" b="1" dirty="0" smtClean="0">
                <a:solidFill>
                  <a:srgbClr val="719136"/>
                </a:solidFill>
              </a:rPr>
              <a:t> a </a:t>
            </a:r>
            <a:r>
              <a:rPr lang="ca-ES" sz="1200" b="1" dirty="0" err="1" smtClean="0">
                <a:solidFill>
                  <a:srgbClr val="719136"/>
                </a:solidFill>
              </a:rPr>
              <a:t>hablar</a:t>
            </a:r>
            <a:r>
              <a:rPr lang="ca-ES" sz="1200" b="1" dirty="0" smtClean="0">
                <a:solidFill>
                  <a:srgbClr val="719136"/>
                </a:solidFill>
              </a:rPr>
              <a:t> </a:t>
            </a:r>
            <a:r>
              <a:rPr lang="ca-ES" sz="1200" b="1" dirty="0" err="1" smtClean="0">
                <a:solidFill>
                  <a:srgbClr val="719136"/>
                </a:solidFill>
              </a:rPr>
              <a:t>más</a:t>
            </a:r>
            <a:r>
              <a:rPr lang="ca-ES" sz="1200" b="1" dirty="0" smtClean="0">
                <a:solidFill>
                  <a:srgbClr val="719136"/>
                </a:solidFill>
              </a:rPr>
              <a:t> </a:t>
            </a:r>
            <a:r>
              <a:rPr lang="ca-ES" sz="1200" b="1" dirty="0" err="1" smtClean="0">
                <a:solidFill>
                  <a:srgbClr val="719136"/>
                </a:solidFill>
              </a:rPr>
              <a:t>adelante</a:t>
            </a:r>
            <a:r>
              <a:rPr lang="ca-ES" sz="1200" b="1" dirty="0" smtClean="0">
                <a:solidFill>
                  <a:srgbClr val="719136"/>
                </a:solidFill>
              </a:rPr>
              <a:t> sobre el tema si el </a:t>
            </a:r>
            <a:r>
              <a:rPr lang="ca-ES" sz="1200" b="1" dirty="0" err="1" smtClean="0">
                <a:solidFill>
                  <a:srgbClr val="719136"/>
                </a:solidFill>
              </a:rPr>
              <a:t>paciente</a:t>
            </a:r>
            <a:r>
              <a:rPr lang="ca-ES" sz="1200" b="1" dirty="0" smtClean="0">
                <a:solidFill>
                  <a:srgbClr val="719136"/>
                </a:solidFill>
              </a:rPr>
              <a:t> lo </a:t>
            </a:r>
            <a:r>
              <a:rPr lang="ca-ES" sz="1200" b="1" dirty="0" err="1" smtClean="0">
                <a:solidFill>
                  <a:srgbClr val="719136"/>
                </a:solidFill>
              </a:rPr>
              <a:t>requiere</a:t>
            </a:r>
            <a:endParaRPr lang="ca-ES" sz="12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719136"/>
                </a:solidFill>
              </a:rPr>
              <a:t>Esforzarse</a:t>
            </a:r>
            <a:r>
              <a:rPr lang="ca-ES" sz="1200" b="1" dirty="0" smtClean="0">
                <a:solidFill>
                  <a:srgbClr val="719136"/>
                </a:solidFill>
              </a:rPr>
              <a:t> en </a:t>
            </a:r>
            <a:r>
              <a:rPr lang="ca-ES" sz="1200" b="1" dirty="0" err="1" smtClean="0">
                <a:solidFill>
                  <a:srgbClr val="719136"/>
                </a:solidFill>
              </a:rPr>
              <a:t>conocer</a:t>
            </a:r>
            <a:r>
              <a:rPr lang="ca-ES" sz="1200" b="1" dirty="0" smtClean="0">
                <a:solidFill>
                  <a:srgbClr val="719136"/>
                </a:solidFill>
              </a:rPr>
              <a:t> lo que el </a:t>
            </a:r>
            <a:r>
              <a:rPr lang="ca-ES" sz="1200" b="1" dirty="0" err="1" smtClean="0">
                <a:solidFill>
                  <a:srgbClr val="719136"/>
                </a:solidFill>
              </a:rPr>
              <a:t>paciente</a:t>
            </a:r>
            <a:r>
              <a:rPr lang="ca-ES" sz="1200" b="1" dirty="0" smtClean="0">
                <a:solidFill>
                  <a:srgbClr val="719136"/>
                </a:solidFill>
              </a:rPr>
              <a:t> </a:t>
            </a:r>
            <a:r>
              <a:rPr lang="ca-ES" sz="1200" b="1" dirty="0" err="1" smtClean="0">
                <a:solidFill>
                  <a:srgbClr val="719136"/>
                </a:solidFill>
              </a:rPr>
              <a:t>piensa</a:t>
            </a:r>
            <a:r>
              <a:rPr lang="ca-ES" sz="1200" b="1" dirty="0" smtClean="0">
                <a:solidFill>
                  <a:srgbClr val="719136"/>
                </a:solidFill>
              </a:rPr>
              <a:t>, </a:t>
            </a:r>
            <a:r>
              <a:rPr lang="ca-ES" sz="1200" b="1" dirty="0" err="1" smtClean="0">
                <a:solidFill>
                  <a:srgbClr val="719136"/>
                </a:solidFill>
              </a:rPr>
              <a:t>sabe</a:t>
            </a:r>
            <a:r>
              <a:rPr lang="ca-ES" sz="1200" b="1" dirty="0" smtClean="0">
                <a:solidFill>
                  <a:srgbClr val="719136"/>
                </a:solidFill>
              </a:rPr>
              <a:t> y </a:t>
            </a:r>
            <a:r>
              <a:rPr lang="ca-ES" sz="1200" b="1" dirty="0" err="1" smtClean="0">
                <a:solidFill>
                  <a:srgbClr val="719136"/>
                </a:solidFill>
              </a:rPr>
              <a:t>cree</a:t>
            </a:r>
            <a:r>
              <a:rPr lang="ca-ES" sz="1200" b="1" dirty="0" smtClean="0">
                <a:solidFill>
                  <a:srgbClr val="719136"/>
                </a:solidFill>
              </a:rPr>
              <a:t> sobre la 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smtClean="0">
                <a:solidFill>
                  <a:srgbClr val="0070C0"/>
                </a:solidFill>
              </a:rPr>
              <a:t>Referir a </a:t>
            </a:r>
            <a:r>
              <a:rPr lang="ca-ES" sz="1200" b="1" dirty="0" err="1" smtClean="0">
                <a:solidFill>
                  <a:srgbClr val="0070C0"/>
                </a:solidFill>
              </a:rPr>
              <a:t>libretos</a:t>
            </a:r>
            <a:r>
              <a:rPr lang="ca-ES" sz="1200" b="1" dirty="0" smtClean="0">
                <a:solidFill>
                  <a:srgbClr val="0070C0"/>
                </a:solidFill>
              </a:rPr>
              <a:t> o </a:t>
            </a:r>
            <a:r>
              <a:rPr lang="ca-ES" sz="1200" b="1" dirty="0" err="1" smtClean="0">
                <a:solidFill>
                  <a:srgbClr val="0070C0"/>
                </a:solidFill>
              </a:rPr>
              <a:t>materiales</a:t>
            </a:r>
            <a:r>
              <a:rPr lang="ca-ES" sz="1200" b="1" dirty="0" smtClean="0">
                <a:solidFill>
                  <a:srgbClr val="0070C0"/>
                </a:solidFill>
              </a:rPr>
              <a:t> </a:t>
            </a:r>
            <a:r>
              <a:rPr lang="ca-ES" sz="1200" b="1" dirty="0" err="1" smtClean="0">
                <a:solidFill>
                  <a:srgbClr val="0070C0"/>
                </a:solidFill>
              </a:rPr>
              <a:t>informativos</a:t>
            </a:r>
            <a:r>
              <a:rPr lang="ca-ES" sz="1200" b="1" dirty="0" smtClean="0">
                <a:solidFill>
                  <a:srgbClr val="0070C0"/>
                </a:solidFill>
              </a:rPr>
              <a:t> sobre el tema.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-No </a:t>
            </a:r>
            <a:r>
              <a:rPr lang="ca-ES" sz="1200" b="1" dirty="0" err="1" smtClean="0">
                <a:solidFill>
                  <a:srgbClr val="719136"/>
                </a:solidFill>
              </a:rPr>
              <a:t>presionar</a:t>
            </a:r>
            <a:r>
              <a:rPr lang="ca-ES" sz="1200" b="1" dirty="0" smtClean="0">
                <a:solidFill>
                  <a:srgbClr val="719136"/>
                </a:solidFill>
              </a:rPr>
              <a:t>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7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a-ES" sz="1600" b="1" i="1" dirty="0" smtClean="0">
                <a:solidFill>
                  <a:srgbClr val="719136"/>
                </a:solidFill>
              </a:rPr>
              <a:t>¿</a:t>
            </a:r>
            <a:r>
              <a:rPr lang="ca-ES" sz="1600" b="1" i="1" dirty="0" err="1" smtClean="0">
                <a:solidFill>
                  <a:srgbClr val="719136"/>
                </a:solidFill>
              </a:rPr>
              <a:t>Qué</a:t>
            </a:r>
            <a:r>
              <a:rPr lang="ca-ES" sz="1600" b="1" i="1" dirty="0" smtClean="0">
                <a:solidFill>
                  <a:srgbClr val="719136"/>
                </a:solidFill>
              </a:rPr>
              <a:t> </a:t>
            </a:r>
            <a:r>
              <a:rPr lang="ca-ES" sz="1600" b="1" i="1" dirty="0" err="1" smtClean="0">
                <a:solidFill>
                  <a:srgbClr val="719136"/>
                </a:solidFill>
              </a:rPr>
              <a:t>hacer</a:t>
            </a:r>
            <a:r>
              <a:rPr lang="ca-ES" sz="1600" b="1" i="1" dirty="0" smtClean="0">
                <a:solidFill>
                  <a:srgbClr val="719136"/>
                </a:solidFill>
              </a:rPr>
              <a:t> con un </a:t>
            </a:r>
            <a:r>
              <a:rPr lang="ca-ES" sz="1600" b="1" i="1" dirty="0" err="1" smtClean="0">
                <a:solidFill>
                  <a:srgbClr val="719136"/>
                </a:solidFill>
              </a:rPr>
              <a:t>precontemplador</a:t>
            </a:r>
            <a:r>
              <a:rPr lang="ca-ES" sz="1600" b="1" i="1" dirty="0" smtClean="0">
                <a:solidFill>
                  <a:srgbClr val="719136"/>
                </a:solidFill>
              </a:rPr>
              <a:t>?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a-ES" sz="1800" b="1" dirty="0" smtClean="0">
                <a:solidFill>
                  <a:schemeClr val="accent1"/>
                </a:solidFill>
              </a:rPr>
              <a:t/>
            </a:r>
            <a:br>
              <a:rPr lang="ca-ES" sz="1800" b="1" dirty="0" smtClean="0">
                <a:solidFill>
                  <a:schemeClr val="accent1"/>
                </a:solidFill>
              </a:rPr>
            </a:br>
            <a:r>
              <a:rPr lang="ca-ES" sz="1400" b="1" dirty="0" smtClean="0"/>
              <a:t>Usar </a:t>
            </a:r>
            <a:r>
              <a:rPr lang="ca-ES" sz="1400" b="1" dirty="0" err="1" smtClean="0"/>
              <a:t>estrategias</a:t>
            </a:r>
            <a:r>
              <a:rPr lang="ca-ES" sz="1400" b="1" dirty="0" smtClean="0"/>
              <a:t> que </a:t>
            </a:r>
            <a:r>
              <a:rPr lang="ca-ES" sz="1400" b="1" dirty="0" err="1" smtClean="0"/>
              <a:t>permitan</a:t>
            </a:r>
            <a:r>
              <a:rPr lang="ca-ES" sz="1400" b="1" dirty="0" smtClean="0"/>
              <a:t> tomar </a:t>
            </a:r>
            <a:r>
              <a:rPr lang="ca-ES" sz="1400" b="1" dirty="0" err="1" smtClean="0"/>
              <a:t>conciencia</a:t>
            </a:r>
            <a:r>
              <a:rPr lang="ca-ES" sz="1400" b="1" dirty="0" smtClean="0"/>
              <a:t> del problema de </a:t>
            </a:r>
            <a:r>
              <a:rPr lang="ca-ES" sz="1400" b="1" dirty="0" err="1" smtClean="0"/>
              <a:t>salud</a:t>
            </a:r>
            <a:endParaRPr lang="ca-ES" sz="16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600" b="1" dirty="0" smtClean="0">
                <a:solidFill>
                  <a:schemeClr val="accent1"/>
                </a:solidFill>
              </a:rPr>
              <a:t>	</a:t>
            </a:r>
            <a:r>
              <a:rPr lang="ca-ES" sz="1200" b="1" dirty="0" smtClean="0">
                <a:solidFill>
                  <a:srgbClr val="719136"/>
                </a:solidFill>
              </a:rPr>
              <a:t>-</a:t>
            </a:r>
            <a:r>
              <a:rPr lang="ca-ES" sz="1200" b="1" dirty="0" err="1" smtClean="0">
                <a:solidFill>
                  <a:srgbClr val="719136"/>
                </a:solidFill>
              </a:rPr>
              <a:t>Hacer</a:t>
            </a:r>
            <a:r>
              <a:rPr lang="ca-ES" sz="1200" b="1" dirty="0" smtClean="0">
                <a:solidFill>
                  <a:srgbClr val="719136"/>
                </a:solidFill>
              </a:rPr>
              <a:t> tomar </a:t>
            </a:r>
            <a:r>
              <a:rPr lang="ca-ES" sz="1200" b="1" dirty="0" err="1" smtClean="0">
                <a:solidFill>
                  <a:srgbClr val="719136"/>
                </a:solidFill>
              </a:rPr>
              <a:t>conciencia</a:t>
            </a:r>
            <a:r>
              <a:rPr lang="ca-ES" sz="1200" b="1" dirty="0" smtClean="0">
                <a:solidFill>
                  <a:srgbClr val="719136"/>
                </a:solidFill>
              </a:rPr>
              <a:t> a través de relacionar las </a:t>
            </a:r>
            <a:r>
              <a:rPr lang="ca-ES" sz="1200" b="1" dirty="0" err="1" smtClean="0">
                <a:solidFill>
                  <a:srgbClr val="719136"/>
                </a:solidFill>
              </a:rPr>
              <a:t>conductas</a:t>
            </a:r>
            <a:r>
              <a:rPr lang="ca-ES" sz="1200" b="1" dirty="0" smtClean="0">
                <a:solidFill>
                  <a:srgbClr val="719136"/>
                </a:solidFill>
              </a:rPr>
              <a:t> con el </a:t>
            </a:r>
            <a:r>
              <a:rPr lang="ca-ES" sz="1200" b="1" dirty="0" err="1" smtClean="0">
                <a:solidFill>
                  <a:srgbClr val="719136"/>
                </a:solidFill>
              </a:rPr>
              <a:t>estado</a:t>
            </a:r>
            <a:r>
              <a:rPr lang="ca-ES" sz="1200" b="1" dirty="0" smtClean="0">
                <a:solidFill>
                  <a:srgbClr val="719136"/>
                </a:solidFill>
              </a:rPr>
              <a:t> de 	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 y </a:t>
            </a:r>
            <a:r>
              <a:rPr lang="ca-ES" sz="1200" b="1" dirty="0" err="1" smtClean="0">
                <a:solidFill>
                  <a:srgbClr val="719136"/>
                </a:solidFill>
              </a:rPr>
              <a:t>bienestar</a:t>
            </a:r>
            <a:r>
              <a:rPr lang="ca-ES" sz="1200" b="1" dirty="0" smtClean="0">
                <a:solidFill>
                  <a:srgbClr val="719136"/>
                </a:solidFill>
              </a:rPr>
              <a:t> de la persona.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719136"/>
                </a:solidFill>
              </a:rPr>
              <a:t>Hablar</a:t>
            </a:r>
            <a:r>
              <a:rPr lang="ca-ES" sz="1200" b="1" dirty="0" smtClean="0">
                <a:solidFill>
                  <a:srgbClr val="719136"/>
                </a:solidFill>
              </a:rPr>
              <a:t> de los </a:t>
            </a:r>
            <a:r>
              <a:rPr lang="ca-ES" sz="1200" b="1" dirty="0" err="1" smtClean="0">
                <a:solidFill>
                  <a:srgbClr val="719136"/>
                </a:solidFill>
              </a:rPr>
              <a:t>determinantes</a:t>
            </a:r>
            <a:r>
              <a:rPr lang="ca-ES" sz="1200" b="1" dirty="0" smtClean="0">
                <a:solidFill>
                  <a:srgbClr val="719136"/>
                </a:solidFill>
              </a:rPr>
              <a:t> para la 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 y los </a:t>
            </a:r>
            <a:r>
              <a:rPr lang="ca-ES" sz="1200" b="1" dirty="0" err="1" smtClean="0">
                <a:solidFill>
                  <a:srgbClr val="719136"/>
                </a:solidFill>
              </a:rPr>
              <a:t>efectos</a:t>
            </a:r>
            <a:r>
              <a:rPr lang="ca-ES" sz="1200" b="1" dirty="0" smtClean="0">
                <a:solidFill>
                  <a:srgbClr val="719136"/>
                </a:solidFill>
              </a:rPr>
              <a:t> para la 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 y </a:t>
            </a:r>
            <a:r>
              <a:rPr lang="ca-ES" sz="1200" b="1" dirty="0" err="1" smtClean="0">
                <a:solidFill>
                  <a:srgbClr val="719136"/>
                </a:solidFill>
              </a:rPr>
              <a:t>bienestar</a:t>
            </a:r>
            <a:r>
              <a:rPr lang="ca-ES" sz="1200" b="1" dirty="0" smtClean="0">
                <a:solidFill>
                  <a:srgbClr val="719136"/>
                </a:solidFill>
              </a:rPr>
              <a:t> 	de la </a:t>
            </a:r>
            <a:r>
              <a:rPr lang="ca-ES" sz="1200" b="1" dirty="0" err="1" smtClean="0">
                <a:solidFill>
                  <a:srgbClr val="719136"/>
                </a:solidFill>
              </a:rPr>
              <a:t>familia</a:t>
            </a:r>
            <a:r>
              <a:rPr lang="ca-ES" sz="1200" b="1" dirty="0" smtClean="0">
                <a:solidFill>
                  <a:srgbClr val="719136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0070C0"/>
                </a:solidFill>
              </a:rPr>
              <a:t>Ofrecer</a:t>
            </a:r>
            <a:r>
              <a:rPr lang="ca-ES" sz="1200" b="1" dirty="0" smtClean="0">
                <a:solidFill>
                  <a:srgbClr val="0070C0"/>
                </a:solidFill>
              </a:rPr>
              <a:t> la </a:t>
            </a:r>
            <a:r>
              <a:rPr lang="ca-ES" sz="1200" b="1" dirty="0" err="1" smtClean="0">
                <a:solidFill>
                  <a:srgbClr val="0070C0"/>
                </a:solidFill>
              </a:rPr>
              <a:t>información</a:t>
            </a:r>
            <a:r>
              <a:rPr lang="ca-ES" sz="1200" b="1" dirty="0" smtClean="0">
                <a:solidFill>
                  <a:srgbClr val="0070C0"/>
                </a:solidFill>
              </a:rPr>
              <a:t> que </a:t>
            </a:r>
            <a:r>
              <a:rPr lang="ca-ES" sz="1200" b="1" dirty="0" err="1" smtClean="0">
                <a:solidFill>
                  <a:srgbClr val="0070C0"/>
                </a:solidFill>
              </a:rPr>
              <a:t>necesite</a:t>
            </a:r>
            <a:r>
              <a:rPr lang="ca-ES" sz="1200" b="1" dirty="0" smtClean="0">
                <a:solidFill>
                  <a:srgbClr val="0070C0"/>
                </a:solidFill>
              </a:rPr>
              <a:t> sobre la </a:t>
            </a:r>
            <a:r>
              <a:rPr lang="ca-ES" sz="1200" b="1" dirty="0" err="1" smtClean="0">
                <a:solidFill>
                  <a:srgbClr val="0070C0"/>
                </a:solidFill>
              </a:rPr>
              <a:t>salud</a:t>
            </a:r>
            <a:endParaRPr lang="ca-ES" sz="12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719136"/>
                </a:solidFill>
              </a:rPr>
              <a:t>Ofrecerse</a:t>
            </a:r>
            <a:r>
              <a:rPr lang="ca-ES" sz="1200" b="1" dirty="0" smtClean="0">
                <a:solidFill>
                  <a:srgbClr val="719136"/>
                </a:solidFill>
              </a:rPr>
              <a:t> a </a:t>
            </a:r>
            <a:r>
              <a:rPr lang="ca-ES" sz="1200" b="1" dirty="0" err="1" smtClean="0">
                <a:solidFill>
                  <a:srgbClr val="719136"/>
                </a:solidFill>
              </a:rPr>
              <a:t>hablar</a:t>
            </a:r>
            <a:r>
              <a:rPr lang="ca-ES" sz="1200" b="1" dirty="0" smtClean="0">
                <a:solidFill>
                  <a:srgbClr val="719136"/>
                </a:solidFill>
              </a:rPr>
              <a:t> </a:t>
            </a:r>
            <a:r>
              <a:rPr lang="ca-ES" sz="1200" b="1" dirty="0" err="1" smtClean="0">
                <a:solidFill>
                  <a:srgbClr val="719136"/>
                </a:solidFill>
              </a:rPr>
              <a:t>más</a:t>
            </a:r>
            <a:r>
              <a:rPr lang="ca-ES" sz="1200" b="1" dirty="0" smtClean="0">
                <a:solidFill>
                  <a:srgbClr val="719136"/>
                </a:solidFill>
              </a:rPr>
              <a:t> </a:t>
            </a:r>
            <a:r>
              <a:rPr lang="ca-ES" sz="1200" b="1" dirty="0" err="1" smtClean="0">
                <a:solidFill>
                  <a:srgbClr val="719136"/>
                </a:solidFill>
              </a:rPr>
              <a:t>adelante</a:t>
            </a:r>
            <a:r>
              <a:rPr lang="ca-ES" sz="1200" b="1" dirty="0" smtClean="0">
                <a:solidFill>
                  <a:srgbClr val="719136"/>
                </a:solidFill>
              </a:rPr>
              <a:t> sobre el tema si el </a:t>
            </a:r>
            <a:r>
              <a:rPr lang="ca-ES" sz="1200" b="1" dirty="0" err="1" smtClean="0">
                <a:solidFill>
                  <a:srgbClr val="719136"/>
                </a:solidFill>
              </a:rPr>
              <a:t>paciente</a:t>
            </a:r>
            <a:r>
              <a:rPr lang="ca-ES" sz="1200" b="1" dirty="0" smtClean="0">
                <a:solidFill>
                  <a:srgbClr val="719136"/>
                </a:solidFill>
              </a:rPr>
              <a:t> lo </a:t>
            </a:r>
            <a:r>
              <a:rPr lang="ca-ES" sz="1200" b="1" dirty="0" err="1" smtClean="0">
                <a:solidFill>
                  <a:srgbClr val="719136"/>
                </a:solidFill>
              </a:rPr>
              <a:t>requiere</a:t>
            </a:r>
            <a:endParaRPr lang="ca-ES" sz="12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err="1" smtClean="0">
                <a:solidFill>
                  <a:srgbClr val="719136"/>
                </a:solidFill>
              </a:rPr>
              <a:t>Esforzarse</a:t>
            </a:r>
            <a:r>
              <a:rPr lang="ca-ES" sz="1200" b="1" dirty="0" smtClean="0">
                <a:solidFill>
                  <a:srgbClr val="719136"/>
                </a:solidFill>
              </a:rPr>
              <a:t> en </a:t>
            </a:r>
            <a:r>
              <a:rPr lang="ca-ES" sz="1200" b="1" dirty="0" err="1" smtClean="0">
                <a:solidFill>
                  <a:srgbClr val="719136"/>
                </a:solidFill>
              </a:rPr>
              <a:t>conocer</a:t>
            </a:r>
            <a:r>
              <a:rPr lang="ca-ES" sz="1200" b="1" dirty="0" smtClean="0">
                <a:solidFill>
                  <a:srgbClr val="719136"/>
                </a:solidFill>
              </a:rPr>
              <a:t> lo que el </a:t>
            </a:r>
            <a:r>
              <a:rPr lang="ca-ES" sz="1200" b="1" dirty="0" err="1" smtClean="0">
                <a:solidFill>
                  <a:srgbClr val="719136"/>
                </a:solidFill>
              </a:rPr>
              <a:t>paciente</a:t>
            </a:r>
            <a:r>
              <a:rPr lang="ca-ES" sz="1200" b="1" dirty="0" smtClean="0">
                <a:solidFill>
                  <a:srgbClr val="719136"/>
                </a:solidFill>
              </a:rPr>
              <a:t> </a:t>
            </a:r>
            <a:r>
              <a:rPr lang="ca-ES" sz="1200" b="1" dirty="0" err="1" smtClean="0">
                <a:solidFill>
                  <a:srgbClr val="719136"/>
                </a:solidFill>
              </a:rPr>
              <a:t>piensa</a:t>
            </a:r>
            <a:r>
              <a:rPr lang="ca-ES" sz="1200" b="1" dirty="0" smtClean="0">
                <a:solidFill>
                  <a:srgbClr val="719136"/>
                </a:solidFill>
              </a:rPr>
              <a:t>, </a:t>
            </a:r>
            <a:r>
              <a:rPr lang="ca-ES" sz="1200" b="1" dirty="0" err="1" smtClean="0">
                <a:solidFill>
                  <a:srgbClr val="719136"/>
                </a:solidFill>
              </a:rPr>
              <a:t>sabe</a:t>
            </a:r>
            <a:r>
              <a:rPr lang="ca-ES" sz="1200" b="1" dirty="0" smtClean="0">
                <a:solidFill>
                  <a:srgbClr val="719136"/>
                </a:solidFill>
              </a:rPr>
              <a:t> y </a:t>
            </a:r>
            <a:r>
              <a:rPr lang="ca-ES" sz="1200" b="1" dirty="0" err="1" smtClean="0">
                <a:solidFill>
                  <a:srgbClr val="719136"/>
                </a:solidFill>
              </a:rPr>
              <a:t>cree</a:t>
            </a:r>
            <a:r>
              <a:rPr lang="ca-ES" sz="1200" b="1" dirty="0" smtClean="0">
                <a:solidFill>
                  <a:srgbClr val="719136"/>
                </a:solidFill>
              </a:rPr>
              <a:t> sobre la </a:t>
            </a:r>
            <a:r>
              <a:rPr lang="ca-ES" sz="1200" b="1" dirty="0" err="1" smtClean="0">
                <a:solidFill>
                  <a:srgbClr val="719136"/>
                </a:solidFill>
              </a:rPr>
              <a:t>salud</a:t>
            </a:r>
            <a:r>
              <a:rPr lang="ca-ES" sz="1200" b="1" dirty="0" smtClean="0">
                <a:solidFill>
                  <a:srgbClr val="719136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</a:t>
            </a:r>
            <a:r>
              <a:rPr lang="ca-ES" sz="1200" b="1" dirty="0" smtClean="0">
                <a:solidFill>
                  <a:srgbClr val="0070C0"/>
                </a:solidFill>
              </a:rPr>
              <a:t>Referir a </a:t>
            </a:r>
            <a:r>
              <a:rPr lang="ca-ES" sz="1200" b="1" dirty="0" err="1" smtClean="0">
                <a:solidFill>
                  <a:srgbClr val="0070C0"/>
                </a:solidFill>
              </a:rPr>
              <a:t>libretos</a:t>
            </a:r>
            <a:r>
              <a:rPr lang="ca-ES" sz="1200" b="1" dirty="0" smtClean="0">
                <a:solidFill>
                  <a:srgbClr val="0070C0"/>
                </a:solidFill>
              </a:rPr>
              <a:t> o </a:t>
            </a:r>
            <a:r>
              <a:rPr lang="ca-ES" sz="1200" b="1" dirty="0" err="1" smtClean="0">
                <a:solidFill>
                  <a:srgbClr val="0070C0"/>
                </a:solidFill>
              </a:rPr>
              <a:t>materiales</a:t>
            </a:r>
            <a:r>
              <a:rPr lang="ca-ES" sz="1200" b="1" dirty="0" smtClean="0">
                <a:solidFill>
                  <a:srgbClr val="0070C0"/>
                </a:solidFill>
              </a:rPr>
              <a:t> </a:t>
            </a:r>
            <a:r>
              <a:rPr lang="ca-ES" sz="1200" b="1" dirty="0" err="1" smtClean="0">
                <a:solidFill>
                  <a:srgbClr val="0070C0"/>
                </a:solidFill>
              </a:rPr>
              <a:t>informativos</a:t>
            </a:r>
            <a:r>
              <a:rPr lang="ca-ES" sz="1200" b="1" dirty="0" smtClean="0">
                <a:solidFill>
                  <a:srgbClr val="0070C0"/>
                </a:solidFill>
              </a:rPr>
              <a:t> sobre el tema.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1200" b="1" dirty="0" smtClean="0">
                <a:solidFill>
                  <a:srgbClr val="719136"/>
                </a:solidFill>
              </a:rPr>
              <a:t>	-No </a:t>
            </a:r>
            <a:r>
              <a:rPr lang="ca-ES" sz="1200" b="1" dirty="0" err="1" smtClean="0">
                <a:solidFill>
                  <a:srgbClr val="719136"/>
                </a:solidFill>
              </a:rPr>
              <a:t>presionar</a:t>
            </a:r>
            <a:r>
              <a:rPr lang="ca-ES" sz="1200" b="1" dirty="0" smtClean="0">
                <a:solidFill>
                  <a:srgbClr val="719136"/>
                </a:solidFill>
              </a:rPr>
              <a:t>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98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 i="1" dirty="0" smtClean="0">
                <a:solidFill>
                  <a:srgbClr val="719136"/>
                </a:solidFill>
              </a:rPr>
              <a:t>¿Qué hacer con una persona que está en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 i="1" dirty="0" smtClean="0">
                <a:solidFill>
                  <a:srgbClr val="719136"/>
                </a:solidFill>
              </a:rPr>
              <a:t> la fase de acción?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400" b="1" i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b="1" dirty="0" smtClean="0"/>
              <a:t>Usar estrategias que refuercen la decisión de cambiar y lo que está ya haciendo.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2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-Contribuir a reforzar su motivación y el deseo de cambiar.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-Pedir a la persona que comparta sus preocupaciones.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-Subrayar los beneficios de cambiar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-Preguntar sobre lo qué quiere hacer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-Ayudar a establecer objetivos realistas a corto y largo plazo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-Hablar sobre las opciones y el apoyo disponible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-Ayudar a establecer una fecha.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-Animar a identificar las personas y recursos que le pueden dar apoyo</a:t>
            </a:r>
            <a:r>
              <a:rPr lang="es-ES_tradnl" sz="1400" b="1" dirty="0" smtClean="0"/>
              <a:t>	</a:t>
            </a:r>
            <a:endParaRPr lang="es-ES_tradnl" sz="16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033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 i="1" dirty="0" smtClean="0">
                <a:solidFill>
                  <a:srgbClr val="719136"/>
                </a:solidFill>
              </a:rPr>
              <a:t>¿Qué hacer con una persona que está en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 i="1" dirty="0" smtClean="0">
                <a:solidFill>
                  <a:srgbClr val="719136"/>
                </a:solidFill>
              </a:rPr>
              <a:t> la fase de acción?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400" b="1" i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b="1" dirty="0" smtClean="0"/>
              <a:t>Usar estrategias que refuercen la decisión de cambiar y lo que está ya haciendo.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12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-Contribuir a reforzar su motivación y el deseo de cambiar.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-Pedir a la persona que comparta sus preocupaciones.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-Subrayar los beneficios de cambiar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-Preguntar sobre lo qué quiere hacer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-Ayudar a establecer objetivos realistas a corto y largo plazo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-Hablar sobre las opciones y el apoyo disponible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-Ayudar a establecer una fecha.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200" b="1" dirty="0" smtClean="0">
                <a:solidFill>
                  <a:srgbClr val="719136"/>
                </a:solidFill>
              </a:rPr>
              <a:t>	-Animar a identificar las personas y recursos que le pueden dar apoyo</a:t>
            </a:r>
            <a:r>
              <a:rPr lang="es-ES_tradnl" sz="1400" b="1" dirty="0" smtClean="0"/>
              <a:t>	</a:t>
            </a:r>
            <a:endParaRPr lang="es-ES_tradnl" sz="16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87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disposa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indicadors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avaluar el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d’alcohol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les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catalanes: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L’Institut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Medicina Legal porta 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toxicològiques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gairebé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trànsit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zona urbana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carretera.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Mossos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d’Esquadra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les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d’alcoholèmia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involucrats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trànsit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zona urbana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interurbana.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El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Servei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Català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Trànsit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juntament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Mossos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d’Esquadra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l’estudi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d’alcoholèmies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aleatòries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obtenir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percentatge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superen la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d’alcoholèmia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permesa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només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zona interurbana.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Aquest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va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2007, 2009, 2010 i 2012.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relació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el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percentatge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positius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es detecten en cada una de les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s’obté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relació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directa entre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d’alcohol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Aproximadament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l’1%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circula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d’alcohol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sobre de la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permesa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Entre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accidentats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mateix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percentatge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el 9% i entre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conductors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supera cada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20%.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26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12% de españoles que conducen turismos han consumido alguna droga de comercio ilegal y/o alcohol, antes de conducir. Este es el dato general del estudio de prevalencia del consumo de sustancias psicoactivas elaborado por la DGT durante 2013.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Otros datos relevantes del estudio (en base a la determinación de sustancias en fluido oral realizada en la vía pública), son: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 8,8% de los conductores han tenido consumo reciente de drogas, con o sin alcohol.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 4,1% de los conductores presentaron consumos recientes de alcohol (por encima de 0,05 miligramos por litro de aire), con o sin drogas.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 3,3% de los conductores dieron positivo al test de alcohol (&gt;0,05 mg/l de aire espirado) sin haber consumido drogas.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Un 8,0% de los conductores presentaron consumo reciente de drogas sin haber tomado alcohol. 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Como droga de único consumo, la más consumida entre los conductores continúa siendo el cannabis (4,4%), seguida de la cocaína (2,0%). El 1,2% han consumido varias sustancias. </a:t>
            </a:r>
          </a:p>
          <a:p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comparación con los datos previos de prevalencia disponibles (años 2008-2009, estudio DRUID, figura 1), se observa una disminución significativa de los casos positivos a alguna droga (8,8% en 2013 frente a 11,7% en estudio DRUID). La cocaína también disminuye de forma significativa (2,0% en 2013 frente a 3,7% en DRUID). Otras sustancias con tendencia decreciente en su consumo son el cannabis (4,4% frente a 5,4% en DRUID) y la combinación de varias sustancias (1,2% frente a 1,8% en DRUID).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6647-56B5-4491-B942-6719B5FADF4F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24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38960-1C3C-46AF-AD38-957876D5D4B2}" type="slidenum">
              <a:rPr lang="es-ES_tradnl" smtClean="0">
                <a:ea typeface="ＭＳ Ｐゴシック" pitchFamily="34" charset="-128"/>
              </a:rPr>
              <a:pPr/>
              <a:t>26</a:t>
            </a:fld>
            <a:endParaRPr lang="es-ES_tradnl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a-ES" sz="150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7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7B5D5-3CA0-4028-BD75-FD045FD18EC4}" type="slidenum">
              <a:rPr lang="es-ES" altLang="ca-ES"/>
              <a:pPr/>
              <a:t>31</a:t>
            </a:fld>
            <a:endParaRPr lang="es-ES" altLang="ca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es-ES" altLang="ca-ES" dirty="0" smtClean="0"/>
          </a:p>
        </p:txBody>
      </p:sp>
    </p:spTree>
    <p:extLst>
      <p:ext uri="{BB962C8B-B14F-4D97-AF65-F5344CB8AC3E}">
        <p14:creationId xmlns:p14="http://schemas.microsoft.com/office/powerpoint/2010/main" val="35099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Contenidor de not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ca-ES" dirty="0" smtClean="0"/>
          </a:p>
          <a:p>
            <a:endParaRPr lang="es-ES" altLang="ca-ES" dirty="0" smtClean="0"/>
          </a:p>
        </p:txBody>
      </p:sp>
      <p:sp>
        <p:nvSpPr>
          <p:cNvPr id="2560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7A3C4-A096-4ACF-B3A6-4BED0EB67B29}" type="slidenum">
              <a:rPr lang="es-ES" altLang="ca-ES"/>
              <a:pPr/>
              <a:t>32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937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2662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BFCFA-8EFF-4C15-9704-6ACCCD3A45F1}" type="slidenum">
              <a:rPr lang="es-ES" altLang="ca-ES"/>
              <a:pPr/>
              <a:t>33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71155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A5C7E10-E966-479E-B0D0-617039B19258}" type="slidenum">
              <a:rPr lang="es-ES" altLang="ca-ES" sz="1200"/>
              <a:pPr algn="r" eaLnBrk="1" hangingPunct="1"/>
              <a:t>34</a:t>
            </a:fld>
            <a:endParaRPr lang="es-ES" altLang="ca-E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a-ES" altLang="ca-ES" smtClean="0"/>
              <a:t>El grupo de investigación del proyecto es heterogeneo y está formado por médicos de familia, licenciadas en ciencias de la actividad física y del deporte, una estadística y una bióloga.</a:t>
            </a:r>
          </a:p>
        </p:txBody>
      </p:sp>
    </p:spTree>
    <p:extLst>
      <p:ext uri="{BB962C8B-B14F-4D97-AF65-F5344CB8AC3E}">
        <p14:creationId xmlns:p14="http://schemas.microsoft.com/office/powerpoint/2010/main" val="113366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98001-2368-4E3B-B639-37E74EAE0D9F}" type="slidenum">
              <a:rPr lang="ca-ES" smtClean="0">
                <a:ea typeface="ＭＳ Ｐゴシック" pitchFamily="34" charset="-128"/>
              </a:rPr>
              <a:pPr/>
              <a:t>36</a:t>
            </a:fld>
            <a:endParaRPr lang="ca-E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23" y="4170406"/>
            <a:ext cx="6001957" cy="4973594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ca-ES" sz="700" smtClean="0">
              <a:latin typeface="Arial" charset="0"/>
              <a:ea typeface="ＭＳ Ｐゴシック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endParaRPr lang="ca-ES" sz="700" smtClean="0">
              <a:latin typeface="Arial" charset="0"/>
              <a:ea typeface="ＭＳ Ｐゴシック" pitchFamily="34" charset="-128"/>
            </a:endParaRPr>
          </a:p>
          <a:p>
            <a:pPr algn="just" eaLnBrk="1" hangingPunct="1">
              <a:spcAft>
                <a:spcPts val="575"/>
              </a:spcAft>
            </a:pPr>
            <a:endParaRPr lang="ca-ES" sz="90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81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56C5-6C11-42B8-833D-A9ECAAC0DF93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BFAA-8696-4C0E-8DF5-06D28A17C4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pissed.com/blood_alcohol_limit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Documento_de_Microsoft_Word3.docx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stilosdevidasaludable.msssi.gob.es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5" Type="http://schemas.openxmlformats.org/officeDocument/2006/relationships/package" Target="../embeddings/Documento_de_Microsoft_Word6.docx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png"/><Relationship Id="rId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png"/><Relationship Id="rId4" Type="http://schemas.openxmlformats.org/officeDocument/2006/relationships/image" Target="../media/image52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nkdriving.org/drink_driving_information_bloodalcoholcontentcalculator.php" TargetMode="External"/><Relationship Id="rId2" Type="http://schemas.openxmlformats.org/officeDocument/2006/relationships/hyperlink" Target="Android%20Alcohol%2020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ca-ES" dirty="0" smtClean="0"/>
              <a:t>Alcohol i lesions de </a:t>
            </a:r>
            <a:r>
              <a:rPr lang="ca-ES" dirty="0" smtClean="0"/>
              <a:t>trànsit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40080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a-ES" dirty="0" smtClean="0">
                <a:solidFill>
                  <a:schemeClr val="accent2">
                    <a:lumMod val="75000"/>
                  </a:schemeClr>
                </a:solidFill>
              </a:rPr>
              <a:t>Efectivitat de la intervenció per reduir la conducció sota els efectes de l’alcohol entre els conductors</a:t>
            </a:r>
            <a:endParaRPr lang="ca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2910" y="4143380"/>
            <a:ext cx="6143668" cy="139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Mònica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García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Muñoz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Carlos Martin Cantera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286256"/>
            <a:ext cx="2428892" cy="218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 t="12146" r="13027" b="5268"/>
          <a:stretch/>
        </p:blipFill>
        <p:spPr bwMode="auto">
          <a:xfrm>
            <a:off x="683568" y="620688"/>
            <a:ext cx="1891863" cy="2718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5" t="20689" r="6250" b="11423"/>
          <a:stretch/>
        </p:blipFill>
        <p:spPr bwMode="auto">
          <a:xfrm>
            <a:off x="2987824" y="548680"/>
            <a:ext cx="5758609" cy="4512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 t="12146" r="13027" b="5268"/>
          <a:stretch/>
        </p:blipFill>
        <p:spPr bwMode="auto">
          <a:xfrm>
            <a:off x="683568" y="620688"/>
            <a:ext cx="1891863" cy="2718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1" t="18427" r="4957" b="17241"/>
          <a:stretch/>
        </p:blipFill>
        <p:spPr bwMode="auto">
          <a:xfrm>
            <a:off x="3191224" y="692696"/>
            <a:ext cx="5641871" cy="3552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5616" y="4725144"/>
            <a:ext cx="2286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Only 34 countries,</a:t>
            </a:r>
          </a:p>
          <a:p>
            <a:r>
              <a:rPr lang="en-US" dirty="0"/>
              <a:t>representing</a:t>
            </a:r>
          </a:p>
          <a:p>
            <a:r>
              <a:rPr lang="en-US" dirty="0"/>
              <a:t>2.1 billion people,</a:t>
            </a:r>
          </a:p>
          <a:p>
            <a:r>
              <a:rPr lang="en-US" dirty="0"/>
              <a:t>have drink–driving</a:t>
            </a:r>
          </a:p>
          <a:p>
            <a:r>
              <a:rPr lang="en-US" dirty="0"/>
              <a:t>laws in line with</a:t>
            </a:r>
          </a:p>
          <a:p>
            <a:r>
              <a:rPr lang="en-US" dirty="0"/>
              <a:t>best practice.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90109" y="4737296"/>
            <a:ext cx="201622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Only 53 countries</a:t>
            </a:r>
          </a:p>
          <a:p>
            <a:r>
              <a:rPr lang="en-US" dirty="0"/>
              <a:t>test all drivers who</a:t>
            </a:r>
          </a:p>
          <a:p>
            <a:r>
              <a:rPr lang="en-US" dirty="0"/>
              <a:t>die in a crash for</a:t>
            </a:r>
          </a:p>
          <a:p>
            <a:r>
              <a:rPr lang="en-US" dirty="0"/>
              <a:t>alcohol use.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33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 t="12146" r="13027" b="5268"/>
          <a:stretch/>
        </p:blipFill>
        <p:spPr bwMode="auto">
          <a:xfrm>
            <a:off x="683568" y="620688"/>
            <a:ext cx="1891863" cy="2718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0" t="12581" r="11579" b="4277"/>
          <a:stretch/>
        </p:blipFill>
        <p:spPr bwMode="auto">
          <a:xfrm>
            <a:off x="3779912" y="620688"/>
            <a:ext cx="4699750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 t="12146" r="13027" b="5268"/>
          <a:stretch/>
        </p:blipFill>
        <p:spPr bwMode="auto">
          <a:xfrm>
            <a:off x="683568" y="620688"/>
            <a:ext cx="1891863" cy="2718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8" t="15518" r="20216" b="4310"/>
          <a:stretch/>
        </p:blipFill>
        <p:spPr bwMode="auto">
          <a:xfrm>
            <a:off x="4211960" y="620688"/>
            <a:ext cx="3897675" cy="5400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4077072"/>
            <a:ext cx="32722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a-ES" dirty="0" smtClean="0"/>
              <a:t>32.616.105 vehicles</a:t>
            </a:r>
          </a:p>
          <a:p>
            <a:r>
              <a:rPr lang="ca-ES" dirty="0" smtClean="0"/>
              <a:t>A 2013: 1680 morts</a:t>
            </a:r>
          </a:p>
          <a:p>
            <a:r>
              <a:rPr lang="ca-ES" dirty="0" smtClean="0"/>
              <a:t>7-17% de les morts relacionades </a:t>
            </a:r>
          </a:p>
          <a:p>
            <a:r>
              <a:rPr lang="ca-ES" dirty="0" smtClean="0"/>
              <a:t>amb alcohol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3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a-ES" sz="3600" dirty="0" smtClean="0"/>
              <a:t>Epidemiologia de LT: </a:t>
            </a:r>
            <a:r>
              <a:rPr lang="ca-ES" sz="3600" dirty="0" smtClean="0"/>
              <a:t>relacionades </a:t>
            </a:r>
            <a:r>
              <a:rPr lang="ca-ES" sz="3600" dirty="0" smtClean="0"/>
              <a:t>amb alcohol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58" y="1959830"/>
            <a:ext cx="8468822" cy="466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024" y="260648"/>
            <a:ext cx="8748464" cy="1008112"/>
          </a:xfrm>
        </p:spPr>
        <p:txBody>
          <a:bodyPr>
            <a:normAutofit fontScale="90000"/>
          </a:bodyPr>
          <a:lstStyle/>
          <a:p>
            <a:r>
              <a:rPr lang="ca-ES" sz="3200" dirty="0" smtClean="0"/>
              <a:t>Epidemiologia de LT: </a:t>
            </a:r>
            <a:r>
              <a:rPr lang="ca-ES" sz="3200" dirty="0" smtClean="0"/>
              <a:t>relacionades amb l’alcohol </a:t>
            </a:r>
            <a:r>
              <a:rPr lang="ca-ES" sz="3200" dirty="0" smtClean="0"/>
              <a:t>per edat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41" y="1412776"/>
            <a:ext cx="8303955" cy="510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1143000"/>
          </a:xfrm>
        </p:spPr>
        <p:txBody>
          <a:bodyPr>
            <a:normAutofit/>
          </a:bodyPr>
          <a:lstStyle/>
          <a:p>
            <a:r>
              <a:rPr lang="ca-ES" sz="3200" dirty="0" smtClean="0"/>
              <a:t>Epidemiologia de </a:t>
            </a:r>
            <a:r>
              <a:rPr lang="ca-ES" sz="3200" dirty="0" smtClean="0"/>
              <a:t>LT</a:t>
            </a:r>
            <a:r>
              <a:rPr lang="ca-ES" sz="3200" dirty="0" smtClean="0"/>
              <a:t>: Nivell </a:t>
            </a:r>
            <a:r>
              <a:rPr lang="ca-ES" sz="3200" dirty="0" smtClean="0"/>
              <a:t>d’alcohol i </a:t>
            </a:r>
            <a:r>
              <a:rPr lang="ca-ES" sz="3200" dirty="0" smtClean="0"/>
              <a:t>risc</a:t>
            </a:r>
            <a:endParaRPr lang="ca-ES" sz="32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35" y="1268760"/>
            <a:ext cx="841943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07704" y="623731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http://www.rupissed.com/blood_alcohol_limits.html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19256" cy="464294"/>
          </a:xfrm>
        </p:spPr>
        <p:txBody>
          <a:bodyPr>
            <a:noAutofit/>
          </a:bodyPr>
          <a:lstStyle/>
          <a:p>
            <a:r>
              <a:rPr lang="ca-ES" sz="4000" dirty="0" smtClean="0"/>
              <a:t>Efecte de l’alcohol </a:t>
            </a:r>
            <a:r>
              <a:rPr lang="ca-ES" sz="4000" dirty="0" smtClean="0"/>
              <a:t>en </a:t>
            </a:r>
            <a:r>
              <a:rPr lang="ca-ES" sz="4000" dirty="0" smtClean="0"/>
              <a:t>la conducció</a:t>
            </a:r>
            <a:endParaRPr lang="ca-ES" sz="4000" dirty="0"/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393700" y="977900"/>
          <a:ext cx="8308975" cy="714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Documento" r:id="rId3" imgW="6386837" imgH="5488276" progId="Word.Document.12">
                  <p:embed/>
                </p:oleObj>
              </mc:Choice>
              <mc:Fallback>
                <p:oleObj name="Documento" r:id="rId3" imgW="6386837" imgH="548827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977900"/>
                        <a:ext cx="8308975" cy="714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31224" cy="46429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Efecte </a:t>
            </a:r>
            <a:r>
              <a:rPr lang="ca-ES" dirty="0" smtClean="0"/>
              <a:t>de l’alcohol </a:t>
            </a:r>
            <a:r>
              <a:rPr lang="ca-ES" dirty="0" smtClean="0"/>
              <a:t>en </a:t>
            </a:r>
            <a:r>
              <a:rPr lang="ca-ES" dirty="0" smtClean="0"/>
              <a:t>la conducció</a:t>
            </a:r>
            <a:endParaRPr lang="ca-ES" dirty="0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251520" y="1340768"/>
          <a:ext cx="925512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Documento" r:id="rId3" imgW="5566297" imgH="1401316" progId="Word.Document.12">
                  <p:embed/>
                </p:oleObj>
              </mc:Choice>
              <mc:Fallback>
                <p:oleObj name="Documento" r:id="rId3" imgW="5566297" imgH="140131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9255125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252413" y="3516313"/>
          <a:ext cx="8496051" cy="293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Documento" r:id="rId5" imgW="5566297" imgH="1931368" progId="Word.Document.12">
                  <p:embed/>
                </p:oleObj>
              </mc:Choice>
              <mc:Fallback>
                <p:oleObj name="Documento" r:id="rId5" imgW="5566297" imgH="193136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516313"/>
                        <a:ext cx="8496051" cy="2937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 que depèn la taxa d’alcohol?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484784"/>
            <a:ext cx="577305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800" dirty="0"/>
              <a:t>Del tipus i quantitat de beguda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De la rapidesa de la ingestió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Estómac buit o ple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Edat: Per sota de 18 anys i amb més 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 </a:t>
            </a:r>
            <a:r>
              <a:rPr lang="ca-ES" sz="2800" dirty="0"/>
              <a:t>    de 65 anys més sensibilitat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Gènere: Les dones més taxa amb la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mateixa quantitat </a:t>
            </a:r>
          </a:p>
          <a:p>
            <a:pPr marL="285750" indent="-285750">
              <a:buFontTx/>
              <a:buChar char="-"/>
            </a:pPr>
            <a:r>
              <a:rPr lang="ca-ES" sz="2800" dirty="0"/>
              <a:t>Pes</a:t>
            </a:r>
          </a:p>
          <a:p>
            <a:pPr marL="285750" indent="-285750">
              <a:buFontTx/>
              <a:buChar char="-"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 marL="285750" indent="-285750">
              <a:buFontTx/>
              <a:buChar char="-"/>
            </a:pPr>
            <a:endParaRPr lang="ca-ES" dirty="0" smtClean="0"/>
          </a:p>
          <a:p>
            <a:pPr marL="285750" indent="-285750">
              <a:buFontTx/>
              <a:buChar char="-"/>
            </a:pPr>
            <a:endParaRPr lang="ca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230427"/>
            <a:ext cx="1778677" cy="24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44" y="1127935"/>
            <a:ext cx="1906697" cy="2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Model epidemiològic: </a:t>
            </a:r>
            <a:br>
              <a:rPr lang="ca-ES" dirty="0" smtClean="0"/>
            </a:br>
            <a:r>
              <a:rPr lang="ca-ES" dirty="0" smtClean="0"/>
              <a:t>Lesions de </a:t>
            </a:r>
            <a:r>
              <a:rPr lang="ca-ES" dirty="0" smtClean="0"/>
              <a:t>trànsit</a:t>
            </a:r>
            <a:endParaRPr lang="ca-ES" dirty="0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1" y="2486814"/>
            <a:ext cx="8153542" cy="3534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59334" y="1690616"/>
            <a:ext cx="542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sequence of road traffic injuries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6767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656" y="647700"/>
            <a:ext cx="77726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800"/>
              </a:lnSpc>
            </a:pPr>
            <a:r>
              <a:rPr lang="es-ES" sz="1800" b="1">
                <a:latin typeface="Trebuchet MS" pitchFamily="34" charset="0"/>
                <a:cs typeface="Times New Roman" pitchFamily="18" charset="0"/>
              </a:rPr>
              <a:t/>
            </a:r>
            <a:br>
              <a:rPr lang="es-ES" sz="1800" b="1">
                <a:latin typeface="Trebuchet MS" pitchFamily="34" charset="0"/>
                <a:cs typeface="Times New Roman" pitchFamily="18" charset="0"/>
              </a:rPr>
            </a:br>
            <a:r>
              <a:rPr lang="es-ES" sz="2800" b="1">
                <a:latin typeface="Trebuchet MS" pitchFamily="34" charset="0"/>
                <a:cs typeface="Times New Roman" pitchFamily="18" charset="0"/>
              </a:rPr>
              <a:t>Consum d’alcohol</a:t>
            </a:r>
            <a:endParaRPr lang="ca-ES" sz="2800" b="1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9656" y="1619251"/>
            <a:ext cx="79170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ca-ES" sz="2000">
                <a:latin typeface="Trebuchet MS" pitchFamily="34" charset="0"/>
                <a:cs typeface="Arial" charset="0"/>
              </a:rPr>
              <a:t>Més del 50% dels adolescents de 15 anys ha pres una beguda alcohòlica en els últims 30 dies (percentatges similars en ambdós sexes).</a:t>
            </a:r>
          </a:p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None/>
            </a:pPr>
            <a:endParaRPr lang="ca-ES" sz="2000">
              <a:latin typeface="Trebuchet MS" pitchFamily="34" charset="0"/>
              <a:cs typeface="Arial" charset="0"/>
            </a:endParaRPr>
          </a:p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ca-ES" sz="2000">
                <a:latin typeface="Trebuchet MS" pitchFamily="34" charset="0"/>
                <a:cs typeface="Arial" charset="0"/>
              </a:rPr>
              <a:t>Més del 9% de les noies i del 22% nois han conduït alguna vegada beguts.</a:t>
            </a:r>
          </a:p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None/>
            </a:pPr>
            <a:endParaRPr lang="ca-ES" sz="2000">
              <a:latin typeface="Trebuchet MS" pitchFamily="34" charset="0"/>
              <a:cs typeface="Arial" charset="0"/>
            </a:endParaRPr>
          </a:p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ca-ES" sz="2000">
                <a:latin typeface="Trebuchet MS" pitchFamily="34" charset="0"/>
                <a:cs typeface="Arial" charset="0"/>
              </a:rPr>
              <a:t>El 40% han pujat en un cotxe conduït per una persona amb nivells d’alcohol superiors als permesos.</a:t>
            </a:r>
            <a:endParaRPr lang="es-ES" sz="2000">
              <a:latin typeface="Trebuchet MS" pitchFamily="34" charset="0"/>
              <a:cs typeface="Arial" charset="0"/>
            </a:endParaRPr>
          </a:p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s-ES" sz="1000">
              <a:solidFill>
                <a:srgbClr val="CC0000"/>
              </a:solidFill>
              <a:cs typeface="Times New Roman" pitchFamily="18" charset="0"/>
            </a:endParaRPr>
          </a:p>
          <a:p>
            <a:pPr marL="190500" indent="-190500" eaLnBrk="1" hangingPunct="1"/>
            <a:endParaRPr lang="es-ES" sz="1000">
              <a:solidFill>
                <a:srgbClr val="CC0000"/>
              </a:solidFill>
              <a:cs typeface="Times New Roman" pitchFamily="18" charset="0"/>
            </a:endParaRPr>
          </a:p>
          <a:p>
            <a:pPr marL="190500" indent="-1905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s-ES" sz="1800">
              <a:solidFill>
                <a:srgbClr val="CC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656" y="5029201"/>
            <a:ext cx="79170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71500" indent="-571500" eaLnBrk="1" hangingPunct="1"/>
            <a:endParaRPr lang="en-US" sz="1400" b="1">
              <a:latin typeface="Trebuchet MS" pitchFamily="34" charset="0"/>
              <a:cs typeface="Times New Roman" pitchFamily="18" charset="0"/>
            </a:endParaRPr>
          </a:p>
          <a:p>
            <a:pPr marL="571500" indent="-571500" eaLnBrk="1" hangingPunct="1"/>
            <a:endParaRPr lang="en-US" sz="1400" b="1">
              <a:latin typeface="Trebuchet MS" pitchFamily="34" charset="0"/>
              <a:cs typeface="Times New Roman" pitchFamily="18" charset="0"/>
            </a:endParaRPr>
          </a:p>
          <a:p>
            <a:pPr marL="571500" indent="-571500" eaLnBrk="1" hangingPunct="1"/>
            <a:endParaRPr lang="en-US" sz="1400" b="1">
              <a:latin typeface="Trebuchet MS" pitchFamily="34" charset="0"/>
              <a:cs typeface="Times New Roman" pitchFamily="18" charset="0"/>
            </a:endParaRPr>
          </a:p>
          <a:p>
            <a:pPr marL="571500" indent="-571500" eaLnBrk="1" hangingPunct="1"/>
            <a:r>
              <a:rPr lang="en-US" sz="1400" b="1">
                <a:latin typeface="Trebuchet MS" pitchFamily="34" charset="0"/>
                <a:cs typeface="Times New Roman" pitchFamily="18" charset="0"/>
              </a:rPr>
              <a:t>Font:  </a:t>
            </a:r>
            <a:r>
              <a:rPr lang="es-ES" sz="1400">
                <a:latin typeface="Trebuchet MS" pitchFamily="34" charset="0"/>
                <a:cs typeface="Times New Roman" pitchFamily="18" charset="0"/>
              </a:rPr>
              <a:t>* Suris JC, Parera N. Enquesta de salut als adolescents escolaritzatas de Catalunya. 2001. Barcelona. Fundación Santiago Dexeus Font. 2002</a:t>
            </a:r>
          </a:p>
          <a:p>
            <a:pPr marL="571500" indent="-571500" eaLnBrk="1" hangingPunct="1"/>
            <a:r>
              <a:rPr lang="es-ES" sz="1400">
                <a:latin typeface="Trebuchet MS" pitchFamily="34" charset="0"/>
                <a:cs typeface="Times New Roman" pitchFamily="18" charset="0"/>
              </a:rPr>
              <a:t>          * Encuesta Estatal sobre Abuso de Drogas en Enseñanzas  Secundarias (ESTUDES). 1994-2004.</a:t>
            </a:r>
            <a:endParaRPr lang="es-ES_tradnl" sz="1400"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859" t="11719" r="10644" b="6250"/>
          <a:stretch>
            <a:fillRect/>
          </a:stretch>
        </p:blipFill>
        <p:spPr bwMode="auto">
          <a:xfrm>
            <a:off x="642910" y="571480"/>
            <a:ext cx="7577559" cy="55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500166" y="6211669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ANUARI ESTADÍSTIC D’ACCIDENTS DE TRÀNSIT A CATALUNYA 2013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71736" y="0"/>
            <a:ext cx="382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Evolució dels indicadors d’alcoholèmia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592" t="10742" r="6250" b="6250"/>
          <a:stretch>
            <a:fillRect/>
          </a:stretch>
        </p:blipFill>
        <p:spPr bwMode="auto">
          <a:xfrm>
            <a:off x="285720" y="357166"/>
            <a:ext cx="850109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552" y="6488668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b="1" dirty="0"/>
              <a:t>Las principales cifras de </a:t>
            </a:r>
            <a:r>
              <a:rPr lang="es-ES" b="1" dirty="0" smtClean="0"/>
              <a:t>la  Siniestralidad Vial España </a:t>
            </a:r>
            <a:r>
              <a:rPr lang="es-ES" b="1" dirty="0"/>
              <a:t>2013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31" t="18219" r="25061" b="3950"/>
          <a:stretch>
            <a:fillRect/>
          </a:stretch>
        </p:blipFill>
        <p:spPr bwMode="auto">
          <a:xfrm>
            <a:off x="0" y="230485"/>
            <a:ext cx="4714876" cy="562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830" t="10937" r="26562" b="3125"/>
          <a:stretch>
            <a:fillRect/>
          </a:stretch>
        </p:blipFill>
        <p:spPr bwMode="auto">
          <a:xfrm>
            <a:off x="4857751" y="285752"/>
            <a:ext cx="422133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7000892" y="500042"/>
            <a:ext cx="1928826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214546" y="621508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http://www.rupissed.com/blood_alcohol_limits.html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 cstate="print"/>
          <a:srcRect l="7519" t="12890" r="25830" b="8008"/>
          <a:stretch>
            <a:fillRect/>
          </a:stretch>
        </p:blipFill>
        <p:spPr bwMode="auto">
          <a:xfrm>
            <a:off x="1428728" y="714356"/>
            <a:ext cx="650085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l="8056" t="13672" r="26758" b="15039"/>
          <a:stretch>
            <a:fillRect/>
          </a:stretch>
        </p:blipFill>
        <p:spPr bwMode="auto">
          <a:xfrm>
            <a:off x="785786" y="355561"/>
            <a:ext cx="7429552" cy="609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656" y="647700"/>
            <a:ext cx="77726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2800"/>
              </a:lnSpc>
            </a:pPr>
            <a:r>
              <a:rPr lang="es-ES" sz="1800" b="1" dirty="0">
                <a:latin typeface="Trebuchet MS" pitchFamily="34" charset="0"/>
                <a:cs typeface="Times New Roman" pitchFamily="18" charset="0"/>
              </a:rPr>
              <a:t/>
            </a:r>
            <a:br>
              <a:rPr lang="es-ES" sz="1800" b="1" dirty="0">
                <a:latin typeface="Trebuchet MS" pitchFamily="34" charset="0"/>
                <a:cs typeface="Times New Roman" pitchFamily="18" charset="0"/>
              </a:rPr>
            </a:br>
            <a:r>
              <a:rPr lang="ca-ES" sz="2800" b="1" dirty="0" smtClean="0">
                <a:latin typeface="Trebuchet MS" pitchFamily="34" charset="0"/>
                <a:cs typeface="Times New Roman" pitchFamily="18" charset="0"/>
              </a:rPr>
              <a:t>Costos </a:t>
            </a:r>
            <a:r>
              <a:rPr lang="ca-ES" sz="2800" b="1" dirty="0" smtClean="0">
                <a:latin typeface="Trebuchet MS" pitchFamily="34" charset="0"/>
                <a:cs typeface="Times New Roman" pitchFamily="18" charset="0"/>
              </a:rPr>
              <a:t>tangibles a Europa</a:t>
            </a:r>
            <a:endParaRPr lang="ca-ES" sz="2800" b="1" dirty="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21" y="1619251"/>
            <a:ext cx="797580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2052"/>
          <p:cNvSpPr txBox="1">
            <a:spLocks noChangeArrowheads="1"/>
          </p:cNvSpPr>
          <p:nvPr/>
        </p:nvSpPr>
        <p:spPr bwMode="auto">
          <a:xfrm>
            <a:off x="539656" y="6116638"/>
            <a:ext cx="723298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88925" algn="l"/>
              </a:tabLst>
            </a:pPr>
            <a:r>
              <a:rPr lang="ca-ES" sz="1200">
                <a:latin typeface="Trebuchet MS" pitchFamily="34" charset="0"/>
                <a:cs typeface="Times New Roman" pitchFamily="18" charset="0"/>
              </a:rPr>
              <a:t>Font: Anderson and Ben Baumberg, 2006</a:t>
            </a:r>
          </a:p>
        </p:txBody>
      </p:sp>
      <p:sp>
        <p:nvSpPr>
          <p:cNvPr id="10245" name="Text Box 2052"/>
          <p:cNvSpPr txBox="1">
            <a:spLocks noChangeArrowheads="1"/>
          </p:cNvSpPr>
          <p:nvPr/>
        </p:nvSpPr>
        <p:spPr bwMode="auto">
          <a:xfrm>
            <a:off x="5106101" y="1020764"/>
            <a:ext cx="3809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88925" algn="l"/>
              </a:tabLst>
            </a:pPr>
            <a:r>
              <a:rPr lang="ca-ES" sz="1800" b="1">
                <a:latin typeface="Trebuchet MS" pitchFamily="34" charset="0"/>
                <a:cs typeface="Times New Roman" pitchFamily="18" charset="0"/>
              </a:rPr>
              <a:t>125.000 milions d’euros</a:t>
            </a:r>
            <a:endParaRPr lang="ca-ES" sz="12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598141" y="11699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a-ES"/>
          </a:p>
        </p:txBody>
      </p:sp>
      <p:sp>
        <p:nvSpPr>
          <p:cNvPr id="10247" name="8 Elipse"/>
          <p:cNvSpPr>
            <a:spLocks noChangeArrowheads="1"/>
          </p:cNvSpPr>
          <p:nvPr/>
        </p:nvSpPr>
        <p:spPr bwMode="auto">
          <a:xfrm>
            <a:off x="6228269" y="2420939"/>
            <a:ext cx="2231637" cy="1368425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Intervencions descrites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4400" dirty="0" smtClean="0"/>
              <a:t>Consell als serveis </a:t>
            </a:r>
            <a:r>
              <a:rPr lang="ca-ES" sz="4400" dirty="0" smtClean="0"/>
              <a:t>d’urgència </a:t>
            </a:r>
            <a:r>
              <a:rPr lang="ca-ES" sz="4400" dirty="0" smtClean="0"/>
              <a:t>post - col·lisió</a:t>
            </a:r>
          </a:p>
          <a:p>
            <a:r>
              <a:rPr lang="ca-ES" sz="4400" dirty="0" smtClean="0"/>
              <a:t>“Conductor designat”</a:t>
            </a:r>
          </a:p>
          <a:p>
            <a:r>
              <a:rPr lang="ca-ES" sz="4400" dirty="0" smtClean="0"/>
              <a:t>Consell a les consultes</a:t>
            </a:r>
          </a:p>
          <a:p>
            <a:endParaRPr lang="ca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“</a:t>
            </a:r>
            <a:r>
              <a:rPr lang="ca-ES" dirty="0" smtClean="0"/>
              <a:t>Conductor designat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23790" r="15393" b="34833"/>
          <a:stretch/>
        </p:blipFill>
        <p:spPr bwMode="auto">
          <a:xfrm>
            <a:off x="611560" y="1556792"/>
            <a:ext cx="33959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11960" y="1582341"/>
            <a:ext cx="4572000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ES" dirty="0"/>
              <a:t>La eficacia de la </a:t>
            </a:r>
            <a:r>
              <a:rPr lang="es-ES" dirty="0" smtClean="0"/>
              <a:t>intervención no </a:t>
            </a:r>
            <a:r>
              <a:rPr lang="es-ES" dirty="0"/>
              <a:t>se basa en pruebas contundentes.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incentivo de la entrada </a:t>
            </a:r>
            <a:r>
              <a:rPr lang="es-ES" dirty="0" smtClean="0"/>
              <a:t>gratis no </a:t>
            </a:r>
            <a:r>
              <a:rPr lang="es-ES" dirty="0"/>
              <a:t>es eficaz para motivar a los conductores a beber menos.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Se necesitan más </a:t>
            </a:r>
            <a:r>
              <a:rPr lang="es-ES" dirty="0"/>
              <a:t>investigaciones para evaluar la eficacia de las intervenciones </a:t>
            </a:r>
            <a:r>
              <a:rPr lang="es-ES" dirty="0" smtClean="0"/>
              <a:t>con conductor </a:t>
            </a:r>
            <a:r>
              <a:rPr lang="es-ES" dirty="0"/>
              <a:t>designado, en las que se haya eliminado la parcialidad </a:t>
            </a:r>
            <a:r>
              <a:rPr lang="es-ES" dirty="0" smtClean="0"/>
              <a:t>en la </a:t>
            </a:r>
            <a:r>
              <a:rPr lang="es-ES" dirty="0"/>
              <a:t>selección de conductores utilizando, por ejemplo, otros incentivos </a:t>
            </a:r>
            <a:r>
              <a:rPr lang="es-ES" dirty="0" smtClean="0"/>
              <a:t>y teniendo </a:t>
            </a:r>
            <a:r>
              <a:rPr lang="es-ES" dirty="0"/>
              <a:t>una idea clara del perfil de riesgo de los conductores designados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/>
              <a:t>ADICCIONES, 2009 · VOL. 21 NÚM. 4 · PÁGS. 279-288</a:t>
            </a:r>
          </a:p>
        </p:txBody>
      </p:sp>
    </p:spTree>
    <p:extLst>
      <p:ext uri="{BB962C8B-B14F-4D97-AF65-F5344CB8AC3E}">
        <p14:creationId xmlns:p14="http://schemas.microsoft.com/office/powerpoint/2010/main" val="3613806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ca-ES" dirty="0" smtClean="0"/>
              <a:t>Conductor designat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Missatge </a:t>
            </a:r>
            <a:r>
              <a:rPr lang="ca-ES" dirty="0" smtClean="0"/>
              <a:t>només </a:t>
            </a:r>
            <a:r>
              <a:rPr lang="ca-ES" dirty="0" smtClean="0"/>
              <a:t>adreçat als joves?</a:t>
            </a:r>
          </a:p>
          <a:p>
            <a:r>
              <a:rPr lang="ca-ES" dirty="0" smtClean="0"/>
              <a:t>S’envia un missatge contradictori: Es pot beure per que desprès i haurà algú que “controla”</a:t>
            </a:r>
          </a:p>
          <a:p>
            <a:r>
              <a:rPr lang="ca-ES" dirty="0" smtClean="0"/>
              <a:t>El conductor “designat”, pot anar acompanyat de 3 persones que han begut i no esta clar si això redueix el risc de col·lisions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Matriz de </a:t>
            </a:r>
            <a:r>
              <a:rPr lang="es-ES" dirty="0" err="1" smtClean="0"/>
              <a:t>Haddon</a:t>
            </a:r>
            <a:endParaRPr lang="es-ES" dirty="0"/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4" t="25513" r="2737" b="21419"/>
          <a:stretch/>
        </p:blipFill>
        <p:spPr bwMode="auto">
          <a:xfrm>
            <a:off x="340458" y="1844824"/>
            <a:ext cx="856164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57356" y="614364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http://www.estilosdevidasaludable.msssi.gob.es/</a:t>
            </a:r>
            <a:endParaRPr lang="es-ES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 t="10742" b="3320"/>
          <a:stretch>
            <a:fillRect/>
          </a:stretch>
        </p:blipFill>
        <p:spPr bwMode="auto">
          <a:xfrm>
            <a:off x="500034" y="642918"/>
            <a:ext cx="831272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4400" y="9906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s-ES" altLang="ca-ES" sz="2600" b="1" dirty="0">
              <a:solidFill>
                <a:srgbClr val="006600"/>
              </a:solidFill>
              <a:latin typeface="Trebuchet MS" pitchFamily="34" charset="0"/>
            </a:endParaRPr>
          </a:p>
          <a:p>
            <a:pPr algn="ctr" eaLnBrk="1" hangingPunct="1"/>
            <a:r>
              <a:rPr lang="ca-ES" altLang="ca-ES" sz="3200" b="1" dirty="0">
                <a:solidFill>
                  <a:srgbClr val="006600"/>
                </a:solidFill>
                <a:latin typeface="Trebuchet MS" pitchFamily="34" charset="0"/>
              </a:rPr>
              <a:t>Efectivitat d’una intervenció per reduir la conducció sota els efectes de l’alcohol entre conductors. </a:t>
            </a:r>
            <a:endParaRPr lang="ca-ES" altLang="ca-ES" sz="3200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pPr algn="ctr" eaLnBrk="1" hangingPunct="1"/>
            <a:r>
              <a:rPr lang="ca-ES" altLang="ca-ES" sz="3200" b="1" dirty="0" smtClean="0">
                <a:solidFill>
                  <a:srgbClr val="006600"/>
                </a:solidFill>
                <a:latin typeface="Trebuchet MS" pitchFamily="34" charset="0"/>
              </a:rPr>
              <a:t>Estudi </a:t>
            </a:r>
            <a:r>
              <a:rPr lang="ca-ES" altLang="ca-ES" sz="3200" b="1" dirty="0">
                <a:solidFill>
                  <a:srgbClr val="006600"/>
                </a:solidFill>
                <a:latin typeface="Trebuchet MS" pitchFamily="34" charset="0"/>
              </a:rPr>
              <a:t>pilot preliminar</a:t>
            </a:r>
          </a:p>
          <a:p>
            <a:pPr algn="ctr" eaLnBrk="1" hangingPunct="1"/>
            <a:endParaRPr lang="ca-ES" altLang="ca-ES" sz="2600" b="1" dirty="0">
              <a:solidFill>
                <a:srgbClr val="006600"/>
              </a:solidFill>
              <a:latin typeface="Trebuchet MS" pitchFamily="34" charset="0"/>
            </a:endParaRPr>
          </a:p>
          <a:p>
            <a:pPr algn="ctr" eaLnBrk="1" hangingPunct="1"/>
            <a:endParaRPr lang="ca-ES" altLang="ca-ES" sz="2600" b="1" dirty="0">
              <a:solidFill>
                <a:srgbClr val="006600"/>
              </a:solidFill>
              <a:latin typeface="Trebuchet MS" pitchFamily="34" charset="0"/>
            </a:endParaRPr>
          </a:p>
          <a:p>
            <a:pPr algn="ctr" eaLnBrk="1" hangingPunct="1"/>
            <a:endParaRPr lang="ca-ES" altLang="ca-ES" sz="2600" b="1" dirty="0">
              <a:solidFill>
                <a:srgbClr val="006600"/>
              </a:solidFill>
              <a:latin typeface="Trebuchet MS" pitchFamily="34" charset="0"/>
            </a:endParaRPr>
          </a:p>
          <a:p>
            <a:pPr algn="ctr" eaLnBrk="1" hangingPunct="1"/>
            <a:endParaRPr lang="ca-ES" altLang="ca-ES" sz="2600" b="1" dirty="0">
              <a:solidFill>
                <a:srgbClr val="006600"/>
              </a:solidFill>
              <a:latin typeface="Trebuchet MS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395788" y="4581525"/>
            <a:ext cx="252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ES" altLang="ca-ES">
                <a:solidFill>
                  <a:schemeClr val="bg2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33400" y="228600"/>
            <a:ext cx="8135938" cy="41910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a-ES" altLang="ca-ES"/>
          </a:p>
        </p:txBody>
      </p:sp>
      <p:pic>
        <p:nvPicPr>
          <p:cNvPr id="2053" name="Picture 4" descr="camfic_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562600"/>
            <a:ext cx="18478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logo_gr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10200"/>
            <a:ext cx="2889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32656"/>
            <a:ext cx="15938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n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517525"/>
            <a:ext cx="18113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07950" y="115888"/>
            <a:ext cx="3816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altLang="ca-ES" sz="2000" b="1" dirty="0">
                <a:solidFill>
                  <a:srgbClr val="92D050"/>
                </a:solidFill>
                <a:latin typeface="Trebuchet MS" pitchFamily="34" charset="0"/>
              </a:rPr>
              <a:t>OBJECTIUS 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1520" y="54868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altLang="ca-ES" sz="2000" b="1" dirty="0">
                <a:solidFill>
                  <a:srgbClr val="C00000"/>
                </a:solidFill>
                <a:latin typeface="Trebuchet MS" pitchFamily="34" charset="0"/>
              </a:rPr>
              <a:t>Objectiu principal</a:t>
            </a:r>
          </a:p>
          <a:p>
            <a:pPr eaLnBrk="1" hangingPunct="1"/>
            <a:r>
              <a:rPr lang="ca-ES" altLang="ca-ES" sz="2000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charset="0"/>
              </a:rPr>
              <a:t> </a:t>
            </a:r>
            <a:endParaRPr lang="ca-ES" altLang="ca-ES" dirty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Arial" charset="0"/>
            </a:endParaRPr>
          </a:p>
          <a:p>
            <a:pPr algn="just" eaLnBrk="1" hangingPunct="1"/>
            <a:r>
              <a:rPr lang="ca-ES" altLang="ca-ES" sz="2000" dirty="0" smtClean="0">
                <a:latin typeface="Trebuchet MS" pitchFamily="34" charset="0"/>
              </a:rPr>
              <a:t>Valorar </a:t>
            </a:r>
            <a:r>
              <a:rPr lang="ca-ES" altLang="ca-ES" sz="2000" dirty="0">
                <a:latin typeface="Trebuchet MS" pitchFamily="34" charset="0"/>
              </a:rPr>
              <a:t>l’efectivitat i factibilitat d’una intervenció breu per reduir el consum d</a:t>
            </a:r>
            <a:r>
              <a:rPr lang="ca-ES" altLang="ca-ES" sz="2000" dirty="0" smtClean="0">
                <a:latin typeface="Trebuchet MS" pitchFamily="34" charset="0"/>
              </a:rPr>
              <a:t>’ alcohol </a:t>
            </a:r>
            <a:r>
              <a:rPr lang="ca-ES" altLang="ca-ES" sz="2000" dirty="0" smtClean="0">
                <a:latin typeface="Trebuchet MS" pitchFamily="34" charset="0"/>
              </a:rPr>
              <a:t>(relacionat amb </a:t>
            </a:r>
            <a:r>
              <a:rPr lang="ca-ES" altLang="ca-ES" sz="2000" dirty="0">
                <a:latin typeface="Trebuchet MS" pitchFamily="34" charset="0"/>
              </a:rPr>
              <a:t>la </a:t>
            </a:r>
            <a:r>
              <a:rPr lang="ca-ES" altLang="ca-ES" sz="2000" dirty="0" smtClean="0">
                <a:latin typeface="Trebuchet MS" pitchFamily="34" charset="0"/>
              </a:rPr>
              <a:t>conducció) </a:t>
            </a:r>
            <a:r>
              <a:rPr lang="ca-ES" altLang="ca-ES" sz="2000" dirty="0">
                <a:latin typeface="Trebuchet MS" pitchFamily="34" charset="0"/>
              </a:rPr>
              <a:t>entre conductors atesos a centres </a:t>
            </a:r>
            <a:r>
              <a:rPr lang="ca-ES" altLang="ca-ES" sz="2000" dirty="0" smtClean="0">
                <a:latin typeface="Trebuchet MS" pitchFamily="34" charset="0"/>
              </a:rPr>
              <a:t>d’atenció primària</a:t>
            </a:r>
            <a:endParaRPr lang="ca-ES" altLang="ca-ES" sz="2000" dirty="0">
              <a:latin typeface="Trebuchet MS" pitchFamily="34" charset="0"/>
            </a:endParaRPr>
          </a:p>
          <a:p>
            <a:pPr algn="just" eaLnBrk="1" hangingPunct="1"/>
            <a:r>
              <a:rPr lang="ca-ES" altLang="ca-ES" sz="2000" dirty="0">
                <a:latin typeface="Trebuchet MS" pitchFamily="34" charset="0"/>
              </a:rPr>
              <a:t>	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3429000"/>
            <a:ext cx="8610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a-ES" sz="2000" b="1" dirty="0">
                <a:solidFill>
                  <a:srgbClr val="C00000"/>
                </a:solidFill>
                <a:latin typeface="Trebuchet MS" pitchFamily="34" charset="0"/>
              </a:rPr>
              <a:t>Objectius secundaris</a:t>
            </a:r>
          </a:p>
          <a:p>
            <a:pPr eaLnBrk="1" hangingPunct="1">
              <a:defRPr/>
            </a:pPr>
            <a:r>
              <a:rPr lang="ca-ES" sz="2000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charset="0"/>
              </a:rPr>
              <a:t> </a:t>
            </a:r>
            <a:endParaRPr lang="ca-ES" sz="2000" dirty="0">
              <a:latin typeface="Trebuchet MS" pitchFamily="34" charset="0"/>
            </a:endParaRPr>
          </a:p>
          <a:p>
            <a:pPr marL="273050" indent="-273050" eaLnBrk="1" hangingPunct="1">
              <a:defRPr/>
            </a:pPr>
            <a:r>
              <a:rPr lang="ca-ES" sz="2000" dirty="0"/>
              <a:t>1- Valorar l’efecte de </a:t>
            </a:r>
            <a:r>
              <a:rPr lang="ca-ES" sz="2000" dirty="0" smtClean="0"/>
              <a:t>la intervenció, </a:t>
            </a:r>
            <a:r>
              <a:rPr lang="ca-ES" sz="2000" dirty="0"/>
              <a:t>la freqüència de la conducció sota els efectes de    </a:t>
            </a:r>
            <a:r>
              <a:rPr lang="ca-ES" sz="2000" dirty="0" smtClean="0"/>
              <a:t>l’alcohol, </a:t>
            </a:r>
            <a:r>
              <a:rPr lang="ca-ES" sz="2000" dirty="0"/>
              <a:t>l’estadi del </a:t>
            </a:r>
            <a:r>
              <a:rPr lang="ca-ES" sz="2000" dirty="0" smtClean="0"/>
              <a:t>canvi, </a:t>
            </a:r>
            <a:r>
              <a:rPr lang="ca-ES" sz="2000" dirty="0"/>
              <a:t>al mes i als 12 </a:t>
            </a:r>
            <a:r>
              <a:rPr lang="ca-ES" sz="2000" dirty="0" smtClean="0"/>
              <a:t>mesos</a:t>
            </a:r>
            <a:endParaRPr lang="ca-ES" sz="2000" dirty="0"/>
          </a:p>
          <a:p>
            <a:pPr eaLnBrk="1" hangingPunct="1">
              <a:defRPr/>
            </a:pPr>
            <a:r>
              <a:rPr lang="ca-ES" sz="2000" dirty="0"/>
              <a:t>2- Valorar la </a:t>
            </a:r>
            <a:r>
              <a:rPr lang="ca-ES" sz="2000" dirty="0" err="1" smtClean="0"/>
              <a:t>factibilitat</a:t>
            </a:r>
            <a:r>
              <a:rPr lang="ca-ES" sz="2000" dirty="0" smtClean="0"/>
              <a:t> de la </a:t>
            </a:r>
            <a:r>
              <a:rPr lang="ca-ES" sz="2000" dirty="0"/>
              <a:t>intervenció per part dels professionals i els </a:t>
            </a:r>
          </a:p>
          <a:p>
            <a:pPr eaLnBrk="1" hangingPunct="1">
              <a:defRPr/>
            </a:pPr>
            <a:r>
              <a:rPr lang="ca-ES" sz="2000" dirty="0"/>
              <a:t>    pacients.</a:t>
            </a:r>
          </a:p>
          <a:p>
            <a:pPr eaLnBrk="1" hangingPunct="1">
              <a:defRPr/>
            </a:pPr>
            <a:r>
              <a:rPr lang="ca-ES" sz="2000" dirty="0"/>
              <a:t>3- Valorar l’eficàcia en disminució del consum d’alcohol als 12 mesos de </a:t>
            </a:r>
            <a:r>
              <a:rPr lang="ca-ES" sz="2000" dirty="0" smtClean="0"/>
              <a:t>la i</a:t>
            </a:r>
          </a:p>
          <a:p>
            <a:pPr eaLnBrk="1" hangingPunct="1">
              <a:defRPr/>
            </a:pPr>
            <a:r>
              <a:rPr lang="ca-ES" sz="2000" dirty="0" smtClean="0"/>
              <a:t>     intervenció</a:t>
            </a:r>
            <a:endParaRPr lang="ca-ES" sz="2000" dirty="0"/>
          </a:p>
          <a:p>
            <a:pPr algn="just" eaLnBrk="1" hangingPunct="1">
              <a:defRPr/>
            </a:pPr>
            <a:endParaRPr lang="ca-ES" dirty="0">
              <a:latin typeface="Trebuchet MS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MAZEN\Desktop\alcohol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3528392" cy="1458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04800" y="950913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just" eaLnBrk="1" hangingPunct="1">
              <a:spcBef>
                <a:spcPct val="50000"/>
              </a:spcBef>
            </a:pPr>
            <a:r>
              <a:rPr lang="ca-ES" altLang="ca-ES" sz="2400" b="1" dirty="0">
                <a:solidFill>
                  <a:srgbClr val="C00000"/>
                </a:solidFill>
                <a:latin typeface="Tahoma" pitchFamily="34" charset="0"/>
              </a:rPr>
              <a:t>Criteris d’inclusió</a:t>
            </a:r>
          </a:p>
          <a:p>
            <a:pPr marL="88900" indent="-88900" eaLnBrk="1" hangingPunct="1"/>
            <a:r>
              <a:rPr lang="ca-ES" altLang="ca-ES" sz="2400" dirty="0" smtClean="0"/>
              <a:t>-Permís </a:t>
            </a:r>
            <a:r>
              <a:rPr lang="ca-ES" altLang="ca-ES" sz="2400" dirty="0"/>
              <a:t>de conduir de qualsevol tipus de vehicle </a:t>
            </a:r>
            <a:endParaRPr lang="ca-ES" altLang="ca-ES" sz="2400" dirty="0" smtClean="0"/>
          </a:p>
          <a:p>
            <a:pPr marL="88900" indent="-88900" eaLnBrk="1" hangingPunct="1"/>
            <a:r>
              <a:rPr lang="ca-ES" altLang="ca-ES" sz="2400" dirty="0" smtClean="0"/>
              <a:t>-18 - </a:t>
            </a:r>
            <a:r>
              <a:rPr lang="ca-ES" altLang="ca-ES" sz="2400" dirty="0"/>
              <a:t>65 </a:t>
            </a:r>
            <a:r>
              <a:rPr lang="ca-ES" altLang="ca-ES" sz="2400" dirty="0" smtClean="0"/>
              <a:t>anys</a:t>
            </a:r>
            <a:endParaRPr lang="ca-ES" altLang="ca-ES" sz="2400" dirty="0"/>
          </a:p>
          <a:p>
            <a:pPr marL="88900" indent="-88900" eaLnBrk="1" hangingPunct="1"/>
            <a:r>
              <a:rPr lang="ca-ES" altLang="ca-ES" sz="2400" dirty="0"/>
              <a:t>-Persones ateses a </a:t>
            </a:r>
            <a:r>
              <a:rPr lang="ca-ES" altLang="ca-ES" sz="2400" dirty="0" smtClean="0"/>
              <a:t>AP </a:t>
            </a:r>
            <a:r>
              <a:rPr lang="ca-ES" altLang="ca-ES" sz="2400" dirty="0"/>
              <a:t>declarant haver consumit </a:t>
            </a:r>
            <a:r>
              <a:rPr lang="ca-ES" altLang="ca-ES" sz="2400" dirty="0" smtClean="0"/>
              <a:t>qualsevol</a:t>
            </a:r>
          </a:p>
          <a:p>
            <a:pPr marL="88900" indent="-88900" eaLnBrk="1" hangingPunct="1"/>
            <a:r>
              <a:rPr lang="ca-ES" altLang="ca-ES" sz="2400" dirty="0" smtClean="0"/>
              <a:t> </a:t>
            </a:r>
            <a:r>
              <a:rPr lang="ca-ES" altLang="ca-ES" sz="2400" dirty="0"/>
              <a:t>beguda alcohòlica almenys 1 cop abans de conduir els 30 dies </a:t>
            </a:r>
            <a:r>
              <a:rPr lang="ca-ES" altLang="ca-ES" sz="2400" dirty="0" smtClean="0"/>
              <a:t>previs</a:t>
            </a:r>
            <a:endParaRPr lang="ca-ES" altLang="ca-ES" sz="2400" dirty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07950" y="115888"/>
            <a:ext cx="3816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ES" altLang="ca-ES" sz="2000" b="1">
                <a:solidFill>
                  <a:srgbClr val="92D050"/>
                </a:solidFill>
                <a:latin typeface="Trebuchet MS" pitchFamily="34" charset="0"/>
              </a:rPr>
              <a:t>METODOLOGIA (I)</a:t>
            </a:r>
            <a:r>
              <a:rPr lang="es-ES" altLang="ca-ES" b="1">
                <a:solidFill>
                  <a:srgbClr val="92D05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3356992"/>
            <a:ext cx="8439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buFont typeface="Wingdings" pitchFamily="2" charset="2"/>
              <a:buNone/>
            </a:pPr>
            <a:r>
              <a:rPr lang="ca-ES" altLang="ca-ES" sz="2400" b="1" dirty="0">
                <a:solidFill>
                  <a:srgbClr val="C00000"/>
                </a:solidFill>
                <a:latin typeface="Tahoma" pitchFamily="34" charset="0"/>
              </a:rPr>
              <a:t>Criteris d’exclusió</a:t>
            </a:r>
          </a:p>
          <a:p>
            <a:pPr marL="265113" indent="-265113" eaLnBrk="1" hangingPunct="1"/>
            <a:r>
              <a:rPr lang="ca-ES" altLang="ca-ES" sz="2400" dirty="0"/>
              <a:t>-Persones que desaconsellin abordatge: malalties terminals i </a:t>
            </a:r>
            <a:r>
              <a:rPr lang="ca-ES" altLang="ca-ES" sz="2400" dirty="0" smtClean="0"/>
              <a:t>psiquiàtriques </a:t>
            </a:r>
            <a:endParaRPr lang="ca-ES" altLang="ca-ES" sz="2400" dirty="0"/>
          </a:p>
          <a:p>
            <a:pPr marL="265113" indent="-265113" eaLnBrk="1" hangingPunct="1"/>
            <a:r>
              <a:rPr lang="ca-ES" altLang="ca-ES" sz="2400" dirty="0" smtClean="0"/>
              <a:t>-Diagnòstic d’alcoholisme</a:t>
            </a:r>
            <a:endParaRPr lang="ca-ES" altLang="ca-ES" sz="2400" dirty="0"/>
          </a:p>
          <a:p>
            <a:pPr marL="265113" indent="-265113" eaLnBrk="1" hangingPunct="1"/>
            <a:r>
              <a:rPr lang="ca-ES" altLang="ca-ES" sz="2400" dirty="0"/>
              <a:t>-Dificultat de comunicació per </a:t>
            </a:r>
            <a:r>
              <a:rPr lang="ca-ES" altLang="ca-ES" sz="2400" dirty="0" smtClean="0"/>
              <a:t>idioma</a:t>
            </a:r>
            <a:endParaRPr lang="ca-ES" altLang="ca-ES" sz="2400" dirty="0"/>
          </a:p>
          <a:p>
            <a:pPr marL="265113" indent="-265113" eaLnBrk="1" hangingPunct="1"/>
            <a:r>
              <a:rPr lang="ca-ES" altLang="ca-ES" sz="2400" dirty="0"/>
              <a:t>-Situació demogràfica </a:t>
            </a:r>
            <a:r>
              <a:rPr lang="ca-ES" altLang="ca-ES" sz="2400" dirty="0" smtClean="0"/>
              <a:t>inestable</a:t>
            </a:r>
            <a:endParaRPr lang="ca-ES" altLang="ca-ES" sz="2400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sintraumas.org/wp-content/uploads/2013/11/copa-carreter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07950" y="115888"/>
            <a:ext cx="4768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ca-ES" altLang="ca-ES" sz="2000" b="1">
                <a:solidFill>
                  <a:srgbClr val="92D050"/>
                </a:solidFill>
                <a:latin typeface="Trebuchet MS" pitchFamily="34" charset="0"/>
              </a:rPr>
              <a:t>INVESTIGADORS DEL PROJECTE XB</a:t>
            </a:r>
          </a:p>
        </p:txBody>
      </p:sp>
      <p:sp>
        <p:nvSpPr>
          <p:cNvPr id="5123" name="Text Box 161"/>
          <p:cNvSpPr txBox="1">
            <a:spLocks noChangeArrowheads="1"/>
          </p:cNvSpPr>
          <p:nvPr/>
        </p:nvSpPr>
        <p:spPr bwMode="auto">
          <a:xfrm>
            <a:off x="381000" y="762000"/>
            <a:ext cx="83947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ca-ES" sz="2800"/>
              <a:t>Dades participants: </a:t>
            </a:r>
          </a:p>
          <a:p>
            <a:pPr marL="742950" lvl="1" indent="-285750" eaLnBrk="1" hangingPunct="1">
              <a:buFontTx/>
              <a:buChar char="•"/>
            </a:pPr>
            <a:r>
              <a:rPr lang="ca-ES" altLang="ca-ES" sz="2800"/>
              <a:t>57 professionals: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19 Professionals medicina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38 Professionals infermeria </a:t>
            </a:r>
          </a:p>
          <a:p>
            <a:pPr marL="742950" lvl="1" indent="-285750" eaLnBrk="1" hangingPunct="1">
              <a:buFontTx/>
              <a:buChar char="•"/>
            </a:pPr>
            <a:r>
              <a:rPr lang="ca-ES" altLang="ca-ES" sz="2800"/>
              <a:t>25 EAP: 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Barcelona (18)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Area Metropolitana (7): Hospitalet, Cornella, Sant Boi, Badalona (3), Navarcles</a:t>
            </a:r>
          </a:p>
          <a:p>
            <a:pPr marL="742950" lvl="1" indent="-285750" eaLnBrk="1" hangingPunct="1">
              <a:buFontTx/>
              <a:buChar char="•"/>
            </a:pPr>
            <a:r>
              <a:rPr lang="ca-ES" altLang="ca-ES" sz="2800"/>
              <a:t>Proveïdors sanitaris: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ICS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EBA</a:t>
            </a:r>
          </a:p>
          <a:p>
            <a:pPr marL="1143000" lvl="2" indent="-228600" eaLnBrk="1" hangingPunct="1">
              <a:buFontTx/>
              <a:buChar char="•"/>
            </a:pPr>
            <a:r>
              <a:rPr lang="ca-ES" altLang="ca-ES" sz="2800"/>
              <a:t>PAMEM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6696075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188" y="828675"/>
            <a:ext cx="7848600" cy="471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a-ES" sz="3600" b="1" dirty="0"/>
              <a:t>INTERVENCIÓ: </a:t>
            </a:r>
          </a:p>
          <a:p>
            <a:pPr eaLnBrk="1" hangingPunct="1">
              <a:defRPr/>
            </a:pPr>
            <a:r>
              <a:rPr lang="ca-ES" sz="3600" dirty="0"/>
              <a:t>Consell breu per disminuir consum alcohol</a:t>
            </a:r>
            <a:r>
              <a:rPr lang="ca-ES" sz="3600" b="1" dirty="0"/>
              <a:t> </a:t>
            </a:r>
            <a:r>
              <a:rPr lang="ca-ES" sz="3600" dirty="0"/>
              <a:t>abans de </a:t>
            </a:r>
            <a:r>
              <a:rPr lang="ca-ES" sz="3600" dirty="0" smtClean="0"/>
              <a:t>conduir</a:t>
            </a:r>
            <a:endParaRPr lang="ca-ES" sz="36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a-ES" sz="3600" dirty="0" err="1" smtClean="0"/>
              <a:t>Pre</a:t>
            </a:r>
            <a:r>
              <a:rPr lang="ca-ES" sz="3600" dirty="0" smtClean="0"/>
              <a:t> contemplatius</a:t>
            </a:r>
            <a:endParaRPr lang="ca-ES" sz="36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ca-ES" sz="3600" dirty="0"/>
              <a:t>Contemplatius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ca-ES" sz="3600" dirty="0"/>
              <a:t>Us de fulletó</a:t>
            </a:r>
          </a:p>
          <a:p>
            <a:pPr eaLnBrk="1" hangingPunct="1">
              <a:defRPr/>
            </a:pPr>
            <a:r>
              <a:rPr lang="ca-ES" sz="3600" dirty="0"/>
              <a:t>Seguiment al mes i 12 mesos</a:t>
            </a:r>
          </a:p>
          <a:p>
            <a:pPr eaLnBrk="1" hangingPunct="1">
              <a:defRPr/>
            </a:pPr>
            <a:endParaRPr lang="ca-ES" sz="2400" dirty="0"/>
          </a:p>
          <a:p>
            <a:pPr eaLnBrk="1" hangingPunct="1">
              <a:defRPr/>
            </a:pPr>
            <a:endParaRPr lang="es-ES" sz="2400" b="1" dirty="0"/>
          </a:p>
        </p:txBody>
      </p:sp>
      <p:pic>
        <p:nvPicPr>
          <p:cNvPr id="6" name="Picture 3" descr="C:\Documents and Settings\MAZE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564904"/>
            <a:ext cx="20975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ca-ES" sz="3600" b="1" dirty="0" smtClean="0"/>
              <a:t>Intervenció molt breu (I)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600201"/>
            <a:ext cx="822975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Aft>
                <a:spcPts val="600"/>
              </a:spcAft>
              <a:buNone/>
            </a:pPr>
            <a:r>
              <a:rPr lang="ca-ES" sz="2200" dirty="0" smtClean="0"/>
              <a:t>     </a:t>
            </a:r>
            <a:r>
              <a:rPr lang="ca-ES" sz="2400" dirty="0" smtClean="0"/>
              <a:t>- </a:t>
            </a:r>
            <a:r>
              <a:rPr lang="ca-ES" sz="2400" b="1" dirty="0" smtClean="0"/>
              <a:t>Intervenció molt breu, “mínima” o consell simple </a:t>
            </a:r>
            <a:r>
              <a:rPr lang="ca-ES" sz="2400" dirty="0" smtClean="0"/>
              <a:t>però estructurat, que no dura més de 5 minuts 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ca-ES" sz="2400" b="1" dirty="0" smtClean="0"/>
              <a:t>Indicada quan hi ha consum de risc amb l’objectiu de reduir el consum per sota dels límits de risc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ca-ES" sz="2400" b="1" dirty="0" smtClean="0"/>
              <a:t>S’informa sobre el benefici de la disminució del consum excessiu</a:t>
            </a:r>
          </a:p>
          <a:p>
            <a:pPr lvl="1" eaLnBrk="1" hangingPunct="1">
              <a:spcAft>
                <a:spcPts val="600"/>
              </a:spcAft>
              <a:buFontTx/>
              <a:buNone/>
            </a:pPr>
            <a:r>
              <a:rPr lang="ca-ES" sz="2400" b="1" dirty="0" smtClean="0"/>
              <a:t>		</a:t>
            </a:r>
            <a:r>
              <a:rPr lang="ca-ES" sz="2400" b="1" u="sng" dirty="0" smtClean="0">
                <a:solidFill>
                  <a:srgbClr val="719136"/>
                </a:solidFill>
              </a:rPr>
              <a:t>L’objectiu és la reducció no l’abstinència</a:t>
            </a:r>
          </a:p>
          <a:p>
            <a:pPr lvl="1" eaLnBrk="1" hangingPunct="1">
              <a:spcAft>
                <a:spcPts val="600"/>
              </a:spcAft>
              <a:buFontTx/>
              <a:buNone/>
            </a:pPr>
            <a:r>
              <a:rPr lang="ca-ES" sz="2400" b="1" u="sng" dirty="0" smtClean="0">
                <a:solidFill>
                  <a:srgbClr val="719136"/>
                </a:solidFill>
              </a:rPr>
              <a:t>En el cas de la conducció l’objectiu és l’abstinència</a:t>
            </a:r>
          </a:p>
          <a:p>
            <a:pPr lvl="1" algn="ctr" eaLnBrk="1" hangingPunct="1">
              <a:spcAft>
                <a:spcPts val="600"/>
              </a:spcAft>
              <a:buFontTx/>
              <a:buNone/>
            </a:pPr>
            <a:endParaRPr lang="ca-ES" sz="2000" b="1" u="sng" dirty="0" smtClean="0">
              <a:solidFill>
                <a:srgbClr val="719136"/>
              </a:solidFill>
            </a:endParaRPr>
          </a:p>
          <a:p>
            <a:pPr algn="just" eaLnBrk="1" hangingPunct="1">
              <a:spcAft>
                <a:spcPts val="600"/>
              </a:spcAft>
            </a:pPr>
            <a:endParaRPr lang="ca-ES" sz="2200" dirty="0" smtClean="0"/>
          </a:p>
          <a:p>
            <a:pPr algn="just" eaLnBrk="1" hangingPunct="1">
              <a:spcAft>
                <a:spcPts val="600"/>
              </a:spcAft>
            </a:pPr>
            <a:endParaRPr lang="ca-ES" sz="2200" dirty="0" smtClean="0"/>
          </a:p>
          <a:p>
            <a:pPr algn="just" eaLnBrk="1" hangingPunct="1">
              <a:spcAft>
                <a:spcPts val="600"/>
              </a:spcAft>
            </a:pPr>
            <a:endParaRPr lang="ca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a-ES" sz="2800" b="1" smtClean="0"/>
              <a:t>Intervenció molt breu  (II)</a:t>
            </a:r>
            <a:endParaRPr lang="ca-ES" sz="2800" b="1" smtClean="0"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484313"/>
            <a:ext cx="8229759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ca-ES" sz="2200" dirty="0" smtClean="0">
                <a:cs typeface="Arial" charset="0"/>
              </a:rPr>
              <a:t>Preguntar sobre el consum </a:t>
            </a:r>
          </a:p>
          <a:p>
            <a:pPr marL="457200" indent="-457200" eaLnBrk="1" hangingPunct="1"/>
            <a:r>
              <a:rPr lang="ca-ES" sz="2200" dirty="0" smtClean="0">
                <a:cs typeface="Arial" charset="0"/>
              </a:rPr>
              <a:t>Informar sobre el seu nivell de risc</a:t>
            </a:r>
          </a:p>
          <a:p>
            <a:pPr marL="457200" indent="-457200" eaLnBrk="1" hangingPunct="1"/>
            <a:r>
              <a:rPr lang="ca-ES" sz="2200" dirty="0" smtClean="0">
                <a:cs typeface="Arial" charset="0"/>
              </a:rPr>
              <a:t>Informar dels beneficis de reducció del consum</a:t>
            </a:r>
          </a:p>
          <a:p>
            <a:pPr marL="457200" indent="-457200" eaLnBrk="1" hangingPunct="1"/>
            <a:r>
              <a:rPr lang="ca-ES" sz="2200" dirty="0" smtClean="0">
                <a:cs typeface="Arial" charset="0"/>
              </a:rPr>
              <a:t>Saber si </a:t>
            </a:r>
            <a:r>
              <a:rPr lang="ca-ES" sz="2200" dirty="0" smtClean="0">
                <a:cs typeface="Arial" charset="0"/>
              </a:rPr>
              <a:t>la persona </a:t>
            </a:r>
            <a:r>
              <a:rPr lang="ca-ES" sz="2200" dirty="0" smtClean="0">
                <a:cs typeface="Arial" charset="0"/>
              </a:rPr>
              <a:t>considera que l’alcohol li fa mal i està </a:t>
            </a:r>
            <a:r>
              <a:rPr lang="ca-ES" sz="2200" dirty="0" smtClean="0">
                <a:cs typeface="Arial" charset="0"/>
              </a:rPr>
              <a:t>disposada </a:t>
            </a:r>
            <a:r>
              <a:rPr lang="ca-ES" sz="2200" dirty="0" smtClean="0">
                <a:cs typeface="Arial" charset="0"/>
              </a:rPr>
              <a:t>a disminuir el consum</a:t>
            </a:r>
          </a:p>
          <a:p>
            <a:pPr marL="457200" indent="-457200" eaLnBrk="1" hangingPunct="1"/>
            <a:r>
              <a:rPr lang="ca-ES" sz="2200" dirty="0" smtClean="0">
                <a:cs typeface="Arial" charset="0"/>
              </a:rPr>
              <a:t>Recomanacions per reduir el consum. Donar fulletó d’ajuda</a:t>
            </a:r>
          </a:p>
          <a:p>
            <a:pPr marL="457200" indent="-457200" eaLnBrk="1" hangingPunct="1"/>
            <a:r>
              <a:rPr lang="ca-ES" sz="2200" dirty="0" smtClean="0">
                <a:cs typeface="Arial" charset="0"/>
              </a:rPr>
              <a:t>Pactar accions futures</a:t>
            </a:r>
          </a:p>
          <a:p>
            <a:pPr marL="457200" indent="-457200" eaLnBrk="1" hangingPunct="1"/>
            <a:endParaRPr lang="ca-ES" sz="2200" dirty="0" smtClean="0"/>
          </a:p>
          <a:p>
            <a:pPr marL="457200" indent="-457200" eaLnBrk="1" hangingPunct="1"/>
            <a:endParaRPr lang="ca-ES" sz="2200" dirty="0" smtClean="0"/>
          </a:p>
          <a:p>
            <a:pPr marL="457200" indent="-457200" eaLnBrk="1" hangingPunct="1"/>
            <a:endParaRPr lang="ca-ES" sz="2200" dirty="0" smtClean="0"/>
          </a:p>
          <a:p>
            <a:pPr marL="457200" indent="-457200" eaLnBrk="1" hangingPunct="1"/>
            <a:endParaRPr lang="ca-ES" sz="2200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t="73587" r="75974" b="2824"/>
          <a:stretch>
            <a:fillRect/>
          </a:stretch>
        </p:blipFill>
        <p:spPr bwMode="auto">
          <a:xfrm>
            <a:off x="3941079" y="4149726"/>
            <a:ext cx="5202921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ca-ES" sz="2800" b="1" dirty="0" smtClean="0">
                <a:latin typeface="Trebuchet MS" pitchFamily="34" charset="0"/>
              </a:rPr>
              <a:t>Components de </a:t>
            </a:r>
            <a:r>
              <a:rPr lang="ca-ES" sz="2800" b="1" dirty="0" smtClean="0">
                <a:latin typeface="Trebuchet MS" pitchFamily="34" charset="0"/>
              </a:rPr>
              <a:t>les Intervencions Breus (IB)</a:t>
            </a:r>
            <a:endParaRPr lang="ca-ES" sz="2800" b="1" dirty="0" smtClean="0">
              <a:latin typeface="Trebuchet MS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600201"/>
            <a:ext cx="822975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a-ES" sz="2400" dirty="0" smtClean="0">
                <a:solidFill>
                  <a:srgbClr val="000000"/>
                </a:solidFill>
              </a:rPr>
              <a:t>6 elements importants per a que les IB siguin efectives: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a-ES" sz="2400" b="1" dirty="0" smtClean="0">
                <a:solidFill>
                  <a:srgbClr val="92D050"/>
                </a:solidFill>
                <a:latin typeface="Trebuchet MS" pitchFamily="34" charset="0"/>
                <a:cs typeface="Times New Roman" pitchFamily="18" charset="0"/>
              </a:rPr>
              <a:t>Són estratègies que ajuden a progressar a través de les etapes del canvi </a:t>
            </a:r>
            <a:endParaRPr lang="ca-ES" sz="2400" b="1" dirty="0" smtClean="0">
              <a:solidFill>
                <a:srgbClr val="000000"/>
              </a:solidFill>
            </a:endParaRPr>
          </a:p>
          <a:p>
            <a:pPr marL="400050" lvl="1" indent="0" eaLnBrk="1" hangingPunct="1">
              <a:spcBef>
                <a:spcPct val="0"/>
              </a:spcBef>
              <a:buFontTx/>
              <a:buNone/>
            </a:pPr>
            <a:endParaRPr lang="ca-ES" sz="2400" dirty="0" smtClean="0">
              <a:solidFill>
                <a:srgbClr val="719136"/>
              </a:solidFill>
            </a:endParaRPr>
          </a:p>
          <a:p>
            <a:pPr marL="400050" lvl="2" indent="0" eaLnBrk="1" hangingPunct="1">
              <a:spcBef>
                <a:spcPct val="0"/>
              </a:spcBef>
              <a:buFontTx/>
              <a:buNone/>
            </a:pPr>
            <a:r>
              <a:rPr lang="ca-ES" dirty="0" smtClean="0"/>
              <a:t>Donar feedback</a:t>
            </a:r>
          </a:p>
          <a:p>
            <a:pPr marL="400050" lvl="2" indent="0" eaLnBrk="1" hangingPunct="1">
              <a:spcBef>
                <a:spcPct val="0"/>
              </a:spcBef>
              <a:buFontTx/>
              <a:buNone/>
            </a:pPr>
            <a:r>
              <a:rPr lang="ca-ES" dirty="0" smtClean="0"/>
              <a:t>La responsabilitat del canvi recau en el pacient</a:t>
            </a:r>
          </a:p>
          <a:p>
            <a:pPr marL="400050" lvl="2" indent="0" eaLnBrk="1" hangingPunct="1">
              <a:spcBef>
                <a:spcPct val="0"/>
              </a:spcBef>
              <a:buFontTx/>
              <a:buNone/>
            </a:pPr>
            <a:r>
              <a:rPr lang="ca-ES" dirty="0" smtClean="0"/>
              <a:t>Donar consell per al canvi</a:t>
            </a:r>
          </a:p>
          <a:p>
            <a:pPr marL="400050" lvl="2" indent="0" eaLnBrk="1" hangingPunct="1">
              <a:spcBef>
                <a:spcPct val="0"/>
              </a:spcBef>
              <a:buFontTx/>
              <a:buNone/>
            </a:pPr>
            <a:r>
              <a:rPr lang="ca-ES" dirty="0" smtClean="0"/>
              <a:t>Donar un menú d’opcions d’ajuda</a:t>
            </a:r>
          </a:p>
          <a:p>
            <a:pPr marL="400050" lvl="2" indent="0" eaLnBrk="1" hangingPunct="1">
              <a:spcBef>
                <a:spcPct val="0"/>
              </a:spcBef>
              <a:buFontTx/>
              <a:buNone/>
            </a:pPr>
            <a:r>
              <a:rPr lang="ca-ES" dirty="0" smtClean="0"/>
              <a:t>Estil </a:t>
            </a:r>
            <a:r>
              <a:rPr lang="ca-ES" dirty="0" smtClean="0"/>
              <a:t>empàtic</a:t>
            </a:r>
            <a:endParaRPr lang="ca-ES" dirty="0" smtClean="0"/>
          </a:p>
          <a:p>
            <a:pPr marL="400050" lvl="2" indent="0" eaLnBrk="1" hangingPunct="1">
              <a:spcBef>
                <a:spcPct val="0"/>
              </a:spcBef>
              <a:buFontTx/>
              <a:buNone/>
            </a:pPr>
            <a:r>
              <a:rPr lang="ca-ES" dirty="0" smtClean="0"/>
              <a:t>Promoure </a:t>
            </a:r>
            <a:r>
              <a:rPr lang="ca-ES" dirty="0" smtClean="0"/>
              <a:t>l’autoeficàcia  </a:t>
            </a:r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763688" y="50579"/>
          <a:ext cx="5760640" cy="693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Documento" r:id="rId3" imgW="6668062" imgH="8019743" progId="Word.Document.12">
                  <p:embed/>
                </p:oleObj>
              </mc:Choice>
              <mc:Fallback>
                <p:oleObj name="Documento" r:id="rId3" imgW="6668062" imgH="801974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579"/>
                        <a:ext cx="5760640" cy="6930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000" dirty="0" smtClean="0"/>
              <a:t>Factors relacionats amb les col·lisions de </a:t>
            </a:r>
            <a:r>
              <a:rPr lang="ca-ES" sz="4000" dirty="0" smtClean="0"/>
              <a:t>trànsit</a:t>
            </a:r>
            <a:endParaRPr lang="ca-ES" sz="4000" dirty="0"/>
          </a:p>
        </p:txBody>
      </p:sp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0" t="20952" r="8209" b="7737"/>
          <a:stretch/>
        </p:blipFill>
        <p:spPr bwMode="auto">
          <a:xfrm>
            <a:off x="251520" y="1700808"/>
            <a:ext cx="401905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8" t="21633" r="8491" b="23088"/>
          <a:stretch/>
        </p:blipFill>
        <p:spPr bwMode="auto">
          <a:xfrm>
            <a:off x="4427984" y="1700808"/>
            <a:ext cx="4576847" cy="31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5696381"/>
            <a:ext cx="6984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200" dirty="0"/>
              <a:t>Road </a:t>
            </a:r>
            <a:r>
              <a:rPr lang="es-ES" sz="1200" dirty="0" err="1"/>
              <a:t>traffic</a:t>
            </a:r>
            <a:r>
              <a:rPr lang="es-ES" sz="1200" dirty="0"/>
              <a:t> </a:t>
            </a:r>
            <a:r>
              <a:rPr lang="es-ES" sz="1200" dirty="0" err="1"/>
              <a:t>injury</a:t>
            </a:r>
            <a:r>
              <a:rPr lang="es-ES" sz="1200" dirty="0"/>
              <a:t> </a:t>
            </a:r>
            <a:r>
              <a:rPr lang="es-ES" sz="1200" dirty="0" err="1"/>
              <a:t>prevention</a:t>
            </a:r>
            <a:r>
              <a:rPr lang="es-ES" sz="1200" dirty="0"/>
              <a:t>: training manual</a:t>
            </a:r>
          </a:p>
          <a:p>
            <a:r>
              <a:rPr lang="es-ES" sz="1200" dirty="0" err="1"/>
              <a:t>Dinesh</a:t>
            </a:r>
            <a:r>
              <a:rPr lang="es-ES" sz="1200" dirty="0"/>
              <a:t> </a:t>
            </a:r>
            <a:r>
              <a:rPr lang="es-ES" sz="1200" dirty="0" err="1"/>
              <a:t>Mohan</a:t>
            </a:r>
            <a:r>
              <a:rPr lang="es-ES" sz="1200" dirty="0"/>
              <a:t>, </a:t>
            </a:r>
            <a:r>
              <a:rPr lang="es-ES" sz="1200" dirty="0" err="1"/>
              <a:t>Geetam</a:t>
            </a:r>
            <a:r>
              <a:rPr lang="es-ES" sz="1200" dirty="0"/>
              <a:t> </a:t>
            </a:r>
            <a:r>
              <a:rPr lang="es-ES" sz="1200" dirty="0" err="1"/>
              <a:t>Tiwari</a:t>
            </a:r>
            <a:r>
              <a:rPr lang="es-ES" sz="1200" dirty="0"/>
              <a:t>, </a:t>
            </a:r>
            <a:r>
              <a:rPr lang="es-ES" sz="1200" dirty="0" err="1"/>
              <a:t>Meleckidzedeck</a:t>
            </a:r>
            <a:r>
              <a:rPr lang="es-ES" sz="1200" dirty="0"/>
              <a:t> </a:t>
            </a:r>
            <a:r>
              <a:rPr lang="es-ES" sz="1200" dirty="0" err="1"/>
              <a:t>Khaayesi</a:t>
            </a:r>
            <a:r>
              <a:rPr lang="es-ES" sz="1200" dirty="0"/>
              <a:t>, </a:t>
            </a:r>
            <a:r>
              <a:rPr lang="es-ES" sz="1200" dirty="0" err="1"/>
              <a:t>Fredrick</a:t>
            </a:r>
            <a:r>
              <a:rPr lang="es-ES" sz="1200" dirty="0"/>
              <a:t> </a:t>
            </a:r>
            <a:r>
              <a:rPr lang="es-ES" sz="1200" dirty="0" err="1"/>
              <a:t>Muyia</a:t>
            </a:r>
            <a:r>
              <a:rPr lang="es-ES" sz="1200" dirty="0"/>
              <a:t> </a:t>
            </a:r>
            <a:r>
              <a:rPr lang="es-ES" sz="1200" dirty="0" err="1"/>
              <a:t>Nafunkho</a:t>
            </a:r>
            <a:endParaRPr lang="es-ES" sz="1200" dirty="0"/>
          </a:p>
          <a:p>
            <a:r>
              <a:rPr lang="es-ES" sz="1200" dirty="0"/>
              <a:t>Organización Mundial de la </a:t>
            </a:r>
            <a:r>
              <a:rPr lang="es-ES" sz="1200" dirty="0" smtClean="0"/>
              <a:t>Salud. 2008</a:t>
            </a:r>
            <a:endParaRPr lang="es-ES" sz="1200" dirty="0"/>
          </a:p>
        </p:txBody>
      </p:sp>
      <p:sp>
        <p:nvSpPr>
          <p:cNvPr id="5" name="4 Flecha derecha"/>
          <p:cNvSpPr/>
          <p:nvPr/>
        </p:nvSpPr>
        <p:spPr>
          <a:xfrm rot="10800000">
            <a:off x="2771800" y="3645024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10800000">
            <a:off x="6444208" y="306896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10800000">
            <a:off x="6444208" y="414908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2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763688" y="50579"/>
          <a:ext cx="5760640" cy="693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Documento" r:id="rId3" imgW="6668062" imgH="8019743" progId="Word.Document.12">
                  <p:embed/>
                </p:oleObj>
              </mc:Choice>
              <mc:Fallback>
                <p:oleObj name="Documento" r:id="rId3" imgW="6668062" imgH="801974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579"/>
                        <a:ext cx="5760640" cy="6930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87524" y="1916832"/>
          <a:ext cx="8626338" cy="246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Documento" r:id="rId5" imgW="6668062" imgH="1905009" progId="Word.Document.12">
                  <p:embed/>
                </p:oleObj>
              </mc:Choice>
              <mc:Fallback>
                <p:oleObj name="Documento" r:id="rId5" imgW="6668062" imgH="190500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4" y="1916832"/>
                        <a:ext cx="8626338" cy="2464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333375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a-ES" sz="2800" b="1" dirty="0" smtClean="0">
                <a:latin typeface="Trebuchet MS" pitchFamily="34" charset="0"/>
              </a:rPr>
              <a:t>Les IB en 3 passos </a:t>
            </a:r>
            <a:br>
              <a:rPr lang="ca-ES" sz="2800" b="1" dirty="0" smtClean="0">
                <a:latin typeface="Trebuchet MS" pitchFamily="34" charset="0"/>
              </a:rPr>
            </a:br>
            <a:r>
              <a:rPr lang="ca-ES" sz="2800" b="1" dirty="0" smtClean="0">
                <a:latin typeface="Trebuchet MS" pitchFamily="34" charset="0"/>
              </a:rPr>
              <a:t> </a:t>
            </a:r>
            <a:r>
              <a:rPr lang="ca-ES" sz="2400" b="1" dirty="0" smtClean="0">
                <a:latin typeface="Trebuchet MS" pitchFamily="34" charset="0"/>
              </a:rPr>
              <a:t>Pas 1: Explorar la necessitat d’intervenció</a:t>
            </a:r>
            <a:endParaRPr lang="ca-ES" sz="2800" b="1" dirty="0" smtClean="0">
              <a:latin typeface="Trebuchet MS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557338"/>
            <a:ext cx="8229759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_tradnl" sz="2000" dirty="0" smtClean="0">
              <a:solidFill>
                <a:srgbClr val="000000"/>
              </a:solidFill>
            </a:endParaRPr>
          </a:p>
          <a:p>
            <a:pPr marL="0" lvl="1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dirty="0" smtClean="0"/>
              <a:t>Preguntes </a:t>
            </a:r>
            <a:r>
              <a:rPr lang="ca-ES" dirty="0" smtClean="0"/>
              <a:t>generals: com es troba? Com està la seva família? etc.</a:t>
            </a:r>
          </a:p>
          <a:p>
            <a:pPr marL="0" lvl="1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dirty="0" smtClean="0"/>
              <a:t>Fer història clínica amb preguntes sobre alcohol:</a:t>
            </a:r>
          </a:p>
          <a:p>
            <a:pPr marL="0" lvl="1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dirty="0" smtClean="0"/>
          </a:p>
          <a:p>
            <a:pPr marL="0" lvl="3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ca-ES" sz="2800" dirty="0" smtClean="0">
                <a:solidFill>
                  <a:srgbClr val="719136"/>
                </a:solidFill>
              </a:rPr>
              <a:t>Alguna vegada ha begut alcohol abans de conduir?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sz="2400" dirty="0" smtClean="0">
              <a:solidFill>
                <a:srgbClr val="719136"/>
              </a:solidFill>
            </a:endParaRPr>
          </a:p>
          <a:p>
            <a:pPr marL="457200" lvl="4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a-ES" sz="2400" dirty="0" smtClean="0">
                <a:solidFill>
                  <a:schemeClr val="tx2"/>
                </a:solidFill>
              </a:rPr>
              <a:t>Quan </a:t>
            </a:r>
            <a:r>
              <a:rPr lang="ca-ES" sz="2400" dirty="0" smtClean="0">
                <a:solidFill>
                  <a:schemeClr val="tx2"/>
                </a:solidFill>
              </a:rPr>
              <a:t>va ser la última vegada que va beure i després va agafar el cotxe?</a:t>
            </a:r>
          </a:p>
          <a:p>
            <a:pPr marL="457200" lvl="4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a-ES" sz="2400" dirty="0" smtClean="0">
                <a:solidFill>
                  <a:schemeClr val="tx2"/>
                </a:solidFill>
              </a:rPr>
              <a:t>Quant havia begut?</a:t>
            </a:r>
          </a:p>
          <a:p>
            <a:pPr marL="457200" lvl="4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a-ES" sz="2400" dirty="0" smtClean="0">
                <a:solidFill>
                  <a:schemeClr val="tx2"/>
                </a:solidFill>
              </a:rPr>
              <a:t>Quant de temps va passar entre el consum d’alcohol i la conducció?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sz="2800" dirty="0" smtClean="0">
              <a:solidFill>
                <a:srgbClr val="719136"/>
              </a:solidFill>
            </a:endParaRP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sz="2800" dirty="0" smtClean="0">
                <a:solidFill>
                  <a:srgbClr val="719136"/>
                </a:solidFill>
              </a:rPr>
              <a:t>Preguntes </a:t>
            </a:r>
            <a:r>
              <a:rPr lang="ca-ES" sz="2800" dirty="0" smtClean="0">
                <a:solidFill>
                  <a:srgbClr val="719136"/>
                </a:solidFill>
              </a:rPr>
              <a:t>sobre percepció de risc:</a:t>
            </a:r>
          </a:p>
          <a:p>
            <a:pPr marL="0" lvl="3" indent="0">
              <a:lnSpc>
                <a:spcPct val="80000"/>
              </a:lnSpc>
              <a:spcBef>
                <a:spcPct val="0"/>
              </a:spcBef>
              <a:buNone/>
            </a:pPr>
            <a:endParaRPr lang="ca-ES" sz="2400" dirty="0" smtClean="0">
              <a:solidFill>
                <a:srgbClr val="719136"/>
              </a:solidFill>
            </a:endParaRPr>
          </a:p>
          <a:p>
            <a:pPr marL="457200" lvl="4" indent="0">
              <a:spcBef>
                <a:spcPct val="0"/>
              </a:spcBef>
              <a:buNone/>
            </a:pPr>
            <a:r>
              <a:rPr lang="ca-ES" sz="2400" dirty="0" smtClean="0">
                <a:solidFill>
                  <a:schemeClr val="tx2"/>
                </a:solidFill>
              </a:rPr>
              <a:t>Fins a quin punt pensa que l’alcohol consumit per vostè la darrera vegada que va conduir influeix en el seu risc de patir un accident de trànsit?  (de 0-10)</a:t>
            </a:r>
          </a:p>
          <a:p>
            <a:pPr marL="457200" lvl="4" indent="0">
              <a:spcBef>
                <a:spcPct val="0"/>
              </a:spcBef>
              <a:buNone/>
            </a:pPr>
            <a:r>
              <a:rPr lang="ca-ES" sz="2400" dirty="0" smtClean="0">
                <a:solidFill>
                  <a:schemeClr val="tx2"/>
                </a:solidFill>
              </a:rPr>
              <a:t>Pensa vostè que el seu risc de patir un accident de tràfic és major, menor o similar al d'una altra persona de la mateixa edat?</a:t>
            </a: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sz="2800" dirty="0" smtClean="0">
              <a:solidFill>
                <a:srgbClr val="719136"/>
              </a:solidFill>
            </a:endParaRP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sz="2800" dirty="0" smtClean="0">
              <a:solidFill>
                <a:srgbClr val="719136"/>
              </a:solidFill>
            </a:endParaRP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sz="2800" dirty="0" smtClean="0">
                <a:solidFill>
                  <a:srgbClr val="719136"/>
                </a:solidFill>
              </a:rPr>
              <a:t>Què acostuma a beure? (</a:t>
            </a:r>
            <a:r>
              <a:rPr lang="ca-ES" sz="2800" dirty="0" err="1" smtClean="0">
                <a:solidFill>
                  <a:srgbClr val="719136"/>
                </a:solidFill>
              </a:rPr>
              <a:t>Audit-C</a:t>
            </a:r>
            <a:r>
              <a:rPr lang="ca-ES" sz="2800" dirty="0" smtClean="0">
                <a:solidFill>
                  <a:srgbClr val="719136"/>
                </a:solidFill>
              </a:rPr>
              <a:t>) : Inclòs al </a:t>
            </a:r>
            <a:r>
              <a:rPr lang="ca-ES" sz="2800" dirty="0" err="1" smtClean="0">
                <a:solidFill>
                  <a:srgbClr val="719136"/>
                </a:solidFill>
              </a:rPr>
              <a:t>E-Cap</a:t>
            </a:r>
            <a:endParaRPr lang="ca-ES" sz="2800" dirty="0" smtClean="0">
              <a:solidFill>
                <a:srgbClr val="719136"/>
              </a:solidFill>
            </a:endParaRP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b="1" dirty="0" smtClean="0">
              <a:solidFill>
                <a:srgbClr val="719136"/>
              </a:solidFill>
            </a:endParaRPr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_tradnl" b="1" dirty="0" smtClean="0"/>
          </a:p>
          <a:p>
            <a:pPr marL="0" lvl="3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_tradnl" sz="1800" dirty="0" smtClean="0">
              <a:solidFill>
                <a:srgbClr val="77B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s-ES_tradnl" sz="2800" b="1" dirty="0" smtClean="0">
                <a:latin typeface="Trebuchet MS" pitchFamily="34" charset="0"/>
              </a:rPr>
              <a:t/>
            </a:r>
            <a:br>
              <a:rPr lang="es-ES_tradnl" sz="2800" b="1" dirty="0" smtClean="0">
                <a:latin typeface="Trebuchet MS" pitchFamily="34" charset="0"/>
              </a:rPr>
            </a:br>
            <a:r>
              <a:rPr lang="ca-ES" sz="2800" b="1" dirty="0" smtClean="0">
                <a:latin typeface="Trebuchet MS" pitchFamily="34" charset="0"/>
              </a:rPr>
              <a:t>Les IB en 3 passos</a:t>
            </a:r>
            <a:r>
              <a:rPr lang="ca-ES" sz="2800" dirty="0" smtClean="0">
                <a:latin typeface="Trebuchet MS" pitchFamily="34" charset="0"/>
              </a:rPr>
              <a:t/>
            </a:r>
            <a:br>
              <a:rPr lang="ca-ES" sz="2800" dirty="0" smtClean="0">
                <a:latin typeface="Trebuchet MS" pitchFamily="34" charset="0"/>
              </a:rPr>
            </a:br>
            <a:r>
              <a:rPr lang="ca-ES" sz="2400" b="1" dirty="0" smtClean="0">
                <a:latin typeface="Trebuchet MS" pitchFamily="34" charset="0"/>
              </a:rPr>
              <a:t>Pas 2: determinar l’estadi de canvi </a:t>
            </a:r>
            <a:r>
              <a:rPr lang="es-ES_tradnl" sz="2800" dirty="0" smtClean="0">
                <a:latin typeface="Trebuchet MS" pitchFamily="34" charset="0"/>
              </a:rPr>
              <a:t/>
            </a:r>
            <a:br>
              <a:rPr lang="es-ES_tradnl" sz="2800" dirty="0" smtClean="0">
                <a:latin typeface="Trebuchet MS" pitchFamily="34" charset="0"/>
              </a:rPr>
            </a:br>
            <a:endParaRPr lang="es-ES_tradnl" sz="2800" dirty="0" smtClean="0">
              <a:latin typeface="Trebuchet MS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121" y="1557338"/>
            <a:ext cx="8229759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ca-ES" sz="2000" b="1" dirty="0" smtClean="0">
                <a:solidFill>
                  <a:srgbClr val="000000"/>
                </a:solidFill>
              </a:rPr>
              <a:t>Després d’ identificar que la persona necessita intervenció, discutim l’element de preocupació</a:t>
            </a:r>
          </a:p>
          <a:p>
            <a:pPr marL="342900" lvl="1" indent="-3429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2000" b="1" dirty="0" smtClean="0">
                <a:solidFill>
                  <a:srgbClr val="77B200"/>
                </a:solidFill>
              </a:rPr>
              <a:t>	</a:t>
            </a:r>
            <a:endParaRPr lang="ca-ES" sz="2000" b="1" dirty="0" smtClean="0">
              <a:solidFill>
                <a:srgbClr val="719136"/>
              </a:solidFill>
            </a:endParaRPr>
          </a:p>
          <a:p>
            <a:pPr marL="457200" lvl="4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a-ES" sz="2000" b="1" dirty="0" smtClean="0">
                <a:solidFill>
                  <a:srgbClr val="719136"/>
                </a:solidFill>
              </a:rPr>
              <a:t>	</a:t>
            </a:r>
            <a:r>
              <a:rPr lang="ca-ES" dirty="0">
                <a:solidFill>
                  <a:schemeClr val="tx2"/>
                </a:solidFill>
              </a:rPr>
              <a:t>-Ha pensat en deixar de beure mentre treballa/ condueix?</a:t>
            </a:r>
          </a:p>
          <a:p>
            <a:pPr marL="457200" lvl="4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a-ES" dirty="0">
                <a:solidFill>
                  <a:schemeClr val="tx2"/>
                </a:solidFill>
              </a:rPr>
              <a:t>	-Coneix què efectes pot tenir el consum de risc d’alcohol?</a:t>
            </a:r>
          </a:p>
          <a:p>
            <a:pPr marL="457200" lvl="4" indent="0" fontAlgn="auto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a-ES" dirty="0">
                <a:solidFill>
                  <a:schemeClr val="tx2"/>
                </a:solidFill>
              </a:rPr>
              <a:t>	-Vol informació al respecte?</a:t>
            </a:r>
          </a:p>
          <a:p>
            <a:pPr marL="342900" lvl="1" indent="-3429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2000" b="1" dirty="0" smtClean="0">
                <a:solidFill>
                  <a:srgbClr val="719136"/>
                </a:solidFill>
              </a:rPr>
              <a:t>		</a:t>
            </a:r>
            <a:endParaRPr lang="ca-ES" sz="2000" b="1" dirty="0" smtClean="0">
              <a:solidFill>
                <a:srgbClr val="77B2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2000" b="1" dirty="0" smtClean="0">
                <a:solidFill>
                  <a:srgbClr val="000000"/>
                </a:solidFill>
              </a:rPr>
              <a:t>	explorar </a:t>
            </a:r>
            <a:r>
              <a:rPr lang="ca-ES" sz="2000" b="1" dirty="0" smtClean="0">
                <a:solidFill>
                  <a:srgbClr val="000000"/>
                </a:solidFill>
              </a:rPr>
              <a:t>en cada ocasió l’estadi en que es troba </a:t>
            </a:r>
          </a:p>
          <a:p>
            <a:pPr marL="457200" lvl="4" indent="0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ca-ES" sz="2000" b="1" dirty="0" smtClean="0">
                <a:solidFill>
                  <a:srgbClr val="719136"/>
                </a:solidFill>
              </a:rPr>
              <a:t>	</a:t>
            </a:r>
            <a:endParaRPr lang="ca-ES" sz="2000" b="1" dirty="0" smtClean="0">
              <a:solidFill>
                <a:srgbClr val="719136"/>
              </a:solidFill>
            </a:endParaRPr>
          </a:p>
          <a:p>
            <a:pPr marL="457200" lvl="4" indent="0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ca-ES" dirty="0" smtClean="0">
                <a:solidFill>
                  <a:schemeClr val="tx2"/>
                </a:solidFill>
              </a:rPr>
              <a:t>Recordar </a:t>
            </a:r>
            <a:r>
              <a:rPr lang="ca-ES" dirty="0">
                <a:solidFill>
                  <a:schemeClr val="tx2"/>
                </a:solidFill>
              </a:rPr>
              <a:t>que:</a:t>
            </a:r>
          </a:p>
          <a:p>
            <a:pPr marL="457200" lvl="4" indent="0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ca-ES" dirty="0">
                <a:solidFill>
                  <a:schemeClr val="tx2"/>
                </a:solidFill>
              </a:rPr>
              <a:t>		-El pacient espera que se li pregunti i se li donin consells</a:t>
            </a:r>
          </a:p>
          <a:p>
            <a:pPr marL="457200" lvl="4" indent="0"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ca-ES" dirty="0">
                <a:solidFill>
                  <a:schemeClr val="tx2"/>
                </a:solidFill>
              </a:rPr>
              <a:t>		-No fer suposicions sobre lo que el pacient pensa o creu</a:t>
            </a:r>
          </a:p>
          <a:p>
            <a:pPr marL="457200" lvl="4" indent="0">
              <a:lnSpc>
                <a:spcPct val="70000"/>
              </a:lnSpc>
              <a:spcBef>
                <a:spcPct val="0"/>
              </a:spcBef>
              <a:buNone/>
              <a:defRPr/>
            </a:pPr>
            <a:endParaRPr lang="ca-ES" dirty="0">
              <a:solidFill>
                <a:schemeClr val="tx2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2000" b="1" dirty="0" smtClean="0">
                <a:solidFill>
                  <a:srgbClr val="000000"/>
                </a:solidFill>
              </a:rPr>
              <a:t>2) Determinar en què estadi de canvi respecte a la decisió es troba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sz="2400" b="1" i="1" dirty="0" smtClean="0">
                <a:solidFill>
                  <a:srgbClr val="000000"/>
                </a:solidFill>
              </a:rPr>
              <a:t>Les seves respostes ens poden ajudar</a:t>
            </a:r>
            <a:endParaRPr lang="ca-ES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31" y="1173163"/>
            <a:ext cx="752820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3 Título"/>
          <p:cNvSpPr>
            <a:spLocks noGrp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2800" b="1" smtClean="0">
                <a:cs typeface="Times New Roman" pitchFamily="18" charset="0"/>
              </a:rPr>
              <a:t>El model dels estadis del canvi · I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9656" y="647700"/>
            <a:ext cx="77726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800"/>
              </a:lnSpc>
              <a:defRPr/>
            </a:pPr>
            <a:r>
              <a:rPr lang="es-ES" sz="2800" b="1" dirty="0">
                <a:latin typeface="+mn-lt"/>
                <a:cs typeface="Times New Roman" pitchFamily="18" charset="0"/>
              </a:rPr>
              <a:t/>
            </a:r>
            <a:br>
              <a:rPr lang="es-ES" sz="2800" b="1" dirty="0">
                <a:latin typeface="+mn-lt"/>
                <a:cs typeface="Times New Roman" pitchFamily="18" charset="0"/>
              </a:rPr>
            </a:br>
            <a:r>
              <a:rPr lang="ca-ES" sz="2800" b="1" dirty="0" smtClean="0">
                <a:latin typeface="+mn-lt"/>
                <a:cs typeface="Times New Roman" pitchFamily="18" charset="0"/>
              </a:rPr>
              <a:t>El model dels estadis del canvi · II</a:t>
            </a:r>
            <a:endParaRPr lang="ca-E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1747" name="Text Box 2052"/>
          <p:cNvSpPr txBox="1">
            <a:spLocks noChangeArrowheads="1"/>
          </p:cNvSpPr>
          <p:nvPr/>
        </p:nvSpPr>
        <p:spPr bwMode="auto">
          <a:xfrm>
            <a:off x="539656" y="6116638"/>
            <a:ext cx="723298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88925" algn="l"/>
              </a:tabLst>
            </a:pPr>
            <a:r>
              <a:rPr lang="ca-ES" sz="1200">
                <a:latin typeface="Trebuchet MS" pitchFamily="34" charset="0"/>
                <a:cs typeface="Times New Roman" pitchFamily="18" charset="0"/>
              </a:rPr>
              <a:t>Font: Prochaska &amp; DiClemente, 1986</a:t>
            </a:r>
            <a:endParaRPr lang="es-ES_tradnl" sz="120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26320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36716"/>
              </p:ext>
            </p:extLst>
          </p:nvPr>
        </p:nvGraphicFramePr>
        <p:xfrm>
          <a:off x="539657" y="1619251"/>
          <a:ext cx="7916863" cy="4126167"/>
        </p:xfrm>
        <a:graphic>
          <a:graphicData uri="http://schemas.openxmlformats.org/drawingml/2006/table">
            <a:tbl>
              <a:tblPr/>
              <a:tblGrid>
                <a:gridCol w="2074863"/>
                <a:gridCol w="1614487"/>
                <a:gridCol w="422751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Estadi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6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Element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principal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6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Objectiu del terapeuta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63E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Pre</a:t>
                      </a: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 contemplació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No-consciència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Promoure la presa de consciència del pacient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Contemplació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Ambivalència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Explorar-ne les preocupacions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Promoure’n la discrepància interna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Preparació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Ambivalència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Oferir-li informació i consell neutre</a:t>
                      </a:r>
                      <a:b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</a:b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Donar-li opcions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Acció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Compromís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Enfortir-ne el compromís i l’autoeficàcia cap al canvi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Manteniment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Estabilitat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Donar-li suport. Prevenir-ne les recaigudes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A6D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Recaiguda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Desesperança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  <a:cs typeface="Times New Roman" pitchFamily="18" charset="0"/>
                        </a:rPr>
                        <a:t>Evitar la crítica i la desmoralització del pacient; augmentar-ne l’autoestima i renovar-ne el compromís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3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232" y="341313"/>
            <a:ext cx="822975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ca-ES" sz="2800" b="1" dirty="0" smtClean="0"/>
              <a:t>Les IB en 3 passos</a:t>
            </a:r>
            <a:br>
              <a:rPr lang="ca-ES" sz="2800" b="1" dirty="0" smtClean="0"/>
            </a:br>
            <a:r>
              <a:rPr lang="ca-ES" sz="2400" b="1" dirty="0" smtClean="0"/>
              <a:t>Pas 3: </a:t>
            </a:r>
            <a:r>
              <a:rPr lang="ca-ES" sz="2400" b="1" dirty="0" err="1" smtClean="0"/>
              <a:t>Match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Intervention</a:t>
            </a:r>
            <a:r>
              <a:rPr lang="es-ES_tradnl" sz="2400" b="1" dirty="0" smtClean="0"/>
              <a:t/>
            </a:r>
            <a:br>
              <a:rPr lang="es-ES_tradnl" sz="2400" b="1" dirty="0" smtClean="0"/>
            </a:br>
            <a:endParaRPr lang="es-ES_tradnl" sz="28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855788"/>
            <a:ext cx="8229759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ca-ES" sz="2400" b="1" dirty="0" smtClean="0"/>
              <a:t>Les persones poden avançar o retrocedir entre els estadis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És important adaptar la intervenció a l’estadi en el que està </a:t>
            </a:r>
          </a:p>
          <a:p>
            <a:pPr marL="0" indent="0" eaLnBrk="1" hangingPunct="1">
              <a:lnSpc>
                <a:spcPct val="80000"/>
              </a:lnSpc>
            </a:pPr>
            <a:endParaRPr lang="ca-ES" sz="24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a-ES" sz="2400" b="1" dirty="0" smtClean="0"/>
              <a:t>Una persona pot estar en diferents estadis en diferents moments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Intervencions no adequades poden portar a la frustració o al desengany tant per al pacient com per al professional </a:t>
            </a:r>
          </a:p>
          <a:p>
            <a:pPr marL="0" indent="0" eaLnBrk="1" hangingPunct="1">
              <a:lnSpc>
                <a:spcPct val="80000"/>
              </a:lnSpc>
            </a:pPr>
            <a:endParaRPr lang="ca-ES" sz="24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a-ES" sz="2400" b="1" dirty="0" smtClean="0"/>
              <a:t>El seguiment i les intervencions en el futur dependran del que s’hagi fet prèviament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s-ES_tradnl" sz="2800" b="1" dirty="0" smtClean="0">
                <a:latin typeface="Trebuchet MS" pitchFamily="34" charset="0"/>
              </a:rPr>
              <a:t/>
            </a:r>
            <a:br>
              <a:rPr lang="es-ES_tradnl" sz="2800" b="1" dirty="0" smtClean="0">
                <a:latin typeface="Trebuchet MS" pitchFamily="34" charset="0"/>
              </a:rPr>
            </a:br>
            <a:r>
              <a:rPr lang="ca-ES" sz="2800" b="1" dirty="0" smtClean="0">
                <a:latin typeface="Trebuchet MS" pitchFamily="34" charset="0"/>
              </a:rPr>
              <a:t>Les IB en 3 passos</a:t>
            </a:r>
            <a:br>
              <a:rPr lang="ca-ES" sz="2800" b="1" dirty="0" smtClean="0">
                <a:latin typeface="Trebuchet MS" pitchFamily="34" charset="0"/>
              </a:rPr>
            </a:br>
            <a:r>
              <a:rPr lang="ca-ES" sz="2400" b="1" dirty="0" smtClean="0">
                <a:latin typeface="Trebuchet MS" pitchFamily="34" charset="0"/>
              </a:rPr>
              <a:t>Pas 3: </a:t>
            </a:r>
            <a:r>
              <a:rPr lang="ca-ES" sz="2400" b="1" dirty="0" err="1" smtClean="0">
                <a:latin typeface="Trebuchet MS" pitchFamily="34" charset="0"/>
              </a:rPr>
              <a:t>Match</a:t>
            </a:r>
            <a:r>
              <a:rPr lang="ca-ES" sz="2400" b="1" dirty="0" smtClean="0">
                <a:latin typeface="Trebuchet MS" pitchFamily="34" charset="0"/>
              </a:rPr>
              <a:t> </a:t>
            </a:r>
            <a:r>
              <a:rPr lang="ca-ES" sz="2400" b="1" dirty="0" err="1" smtClean="0">
                <a:latin typeface="Trebuchet MS" pitchFamily="34" charset="0"/>
              </a:rPr>
              <a:t>Intervention</a:t>
            </a:r>
            <a:r>
              <a:rPr lang="ca-ES" sz="2400" b="1" dirty="0" smtClean="0">
                <a:latin typeface="Trebuchet MS" pitchFamily="34" charset="0"/>
              </a:rPr>
              <a:t/>
            </a:r>
            <a:br>
              <a:rPr lang="ca-ES" sz="2400" b="1" dirty="0" smtClean="0">
                <a:latin typeface="Trebuchet MS" pitchFamily="34" charset="0"/>
              </a:rPr>
            </a:br>
            <a:endParaRPr lang="ca-ES" sz="2400" b="1" dirty="0" smtClean="0">
              <a:latin typeface="Trebuchet MS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600201"/>
            <a:ext cx="8686879" cy="4525963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a-ES" sz="2800" b="1" i="1" dirty="0" smtClean="0">
                <a:solidFill>
                  <a:srgbClr val="719136"/>
                </a:solidFill>
              </a:rPr>
              <a:t>Què fer amb </a:t>
            </a:r>
            <a:r>
              <a:rPr lang="ca-ES" sz="2800" b="1" i="1" dirty="0" smtClean="0">
                <a:solidFill>
                  <a:srgbClr val="719136"/>
                </a:solidFill>
              </a:rPr>
              <a:t>un </a:t>
            </a:r>
            <a:r>
              <a:rPr lang="ca-ES" sz="2800" b="1" i="1" dirty="0" err="1" smtClean="0">
                <a:solidFill>
                  <a:srgbClr val="719136"/>
                </a:solidFill>
              </a:rPr>
              <a:t>pre</a:t>
            </a:r>
            <a:r>
              <a:rPr lang="ca-ES" sz="2800" b="1" i="1" dirty="0" smtClean="0">
                <a:solidFill>
                  <a:srgbClr val="719136"/>
                </a:solidFill>
              </a:rPr>
              <a:t> contemplador</a:t>
            </a:r>
            <a:r>
              <a:rPr lang="ca-ES" sz="2800" b="1" i="1" dirty="0" smtClean="0">
                <a:solidFill>
                  <a:srgbClr val="719136"/>
                </a:solidFill>
              </a:rPr>
              <a:t>?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a-ES" sz="2800" b="1" dirty="0" smtClean="0">
                <a:solidFill>
                  <a:schemeClr val="accent1"/>
                </a:solidFill>
              </a:rPr>
              <a:t/>
            </a:r>
            <a:br>
              <a:rPr lang="ca-ES" sz="2800" b="1" dirty="0" smtClean="0">
                <a:solidFill>
                  <a:schemeClr val="accent1"/>
                </a:solidFill>
              </a:rPr>
            </a:br>
            <a:r>
              <a:rPr lang="ca-ES" sz="2000" b="1" dirty="0" smtClean="0"/>
              <a:t>Estratègies que permetin prendre </a:t>
            </a:r>
            <a:r>
              <a:rPr lang="ca-ES" sz="2000" b="1" dirty="0" smtClean="0"/>
              <a:t>consciència </a:t>
            </a:r>
            <a:r>
              <a:rPr lang="ca-ES" sz="2000" b="1" dirty="0" smtClean="0"/>
              <a:t>del problema de salut</a:t>
            </a:r>
            <a:endParaRPr lang="ca-ES" sz="21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100" b="1" dirty="0" smtClean="0">
                <a:solidFill>
                  <a:schemeClr val="accent1"/>
                </a:solidFill>
              </a:rPr>
              <a:t>	</a:t>
            </a:r>
            <a:r>
              <a:rPr lang="ca-ES" sz="2000" b="1" dirty="0" smtClean="0">
                <a:solidFill>
                  <a:srgbClr val="719136"/>
                </a:solidFill>
              </a:rPr>
              <a:t>-Fer prendre consciència a través de relacionar les conductes amb l’estat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                 de salut i benestar de la persona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	-Parlar dels determinants per a la salut i els efectes per a la salut i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                  benestar de la família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	-</a:t>
            </a:r>
            <a:r>
              <a:rPr lang="ca-ES" sz="2000" b="1" dirty="0" smtClean="0">
                <a:solidFill>
                  <a:srgbClr val="0070C0"/>
                </a:solidFill>
              </a:rPr>
              <a:t>Oferir la informació que necessiti sobre la salut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	-Oferir-se a parlar més endavant sobre el tema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	-Esforçar-se en conèixer lo que el pacient pensa, sap i creu sobre la salut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	-</a:t>
            </a:r>
            <a:r>
              <a:rPr lang="ca-ES" sz="2000" b="1" dirty="0" smtClean="0">
                <a:solidFill>
                  <a:srgbClr val="0070C0"/>
                </a:solidFill>
              </a:rPr>
              <a:t>Referir a lliberts o materials informatius sobre el tema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dirty="0" smtClean="0">
                <a:solidFill>
                  <a:srgbClr val="719136"/>
                </a:solidFill>
              </a:rPr>
              <a:t>	-No pressionar</a:t>
            </a:r>
            <a:r>
              <a:rPr lang="ca-ES" sz="2000" b="1" i="1" dirty="0" smtClean="0">
                <a:solidFill>
                  <a:srgbClr val="719136"/>
                </a:solidFill>
              </a:rPr>
              <a:t/>
            </a:r>
            <a:br>
              <a:rPr lang="ca-ES" sz="2000" b="1" i="1" dirty="0" smtClean="0">
                <a:solidFill>
                  <a:srgbClr val="719136"/>
                </a:solidFill>
              </a:rPr>
            </a:br>
            <a:endParaRPr lang="ca-ES" sz="2000" b="1" dirty="0" smtClean="0">
              <a:solidFill>
                <a:srgbClr val="719136"/>
              </a:solidFill>
            </a:endParaRPr>
          </a:p>
        </p:txBody>
      </p:sp>
      <p:pic>
        <p:nvPicPr>
          <p:cNvPr id="4" name="3 Imagen" descr="http://saveit4theblog.com/wp-content/uploads/2016/03/22033-e145739071791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85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s-ES_tradnl" sz="2800" b="1" smtClean="0">
                <a:latin typeface="Trebuchet MS" pitchFamily="34" charset="0"/>
              </a:rPr>
              <a:t/>
            </a:r>
            <a:br>
              <a:rPr lang="es-ES_tradnl" sz="2800" b="1" smtClean="0">
                <a:latin typeface="Trebuchet MS" pitchFamily="34" charset="0"/>
              </a:rPr>
            </a:br>
            <a:r>
              <a:rPr lang="es-ES_tradnl" sz="2800" b="1" smtClean="0">
                <a:latin typeface="Trebuchet MS" pitchFamily="34" charset="0"/>
              </a:rPr>
              <a:t>Las IB en 4 pasos</a:t>
            </a:r>
            <a:br>
              <a:rPr lang="es-ES_tradnl" sz="2800" b="1" smtClean="0">
                <a:latin typeface="Trebuchet MS" pitchFamily="34" charset="0"/>
              </a:rPr>
            </a:br>
            <a:r>
              <a:rPr lang="es-ES_tradnl" sz="2400" b="1" smtClean="0">
                <a:latin typeface="Trebuchet MS" pitchFamily="34" charset="0"/>
              </a:rPr>
              <a:t>Paso 3: Match Intervention</a:t>
            </a:r>
            <a:br>
              <a:rPr lang="es-ES_tradnl" sz="2400" b="1" smtClean="0">
                <a:latin typeface="Trebuchet MS" pitchFamily="34" charset="0"/>
              </a:rPr>
            </a:br>
            <a:endParaRPr lang="es-ES_tradnl" sz="2800" b="1" smtClean="0">
              <a:latin typeface="Trebuchet MS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600201"/>
            <a:ext cx="868687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800" b="1" i="1" dirty="0" smtClean="0">
                <a:solidFill>
                  <a:srgbClr val="719136"/>
                </a:solidFill>
              </a:rPr>
              <a:t>Què fer amb un contemplador</a:t>
            </a:r>
            <a:r>
              <a:rPr lang="ca-ES" sz="2800" b="1" dirty="0" smtClean="0">
                <a:solidFill>
                  <a:srgbClr val="719136"/>
                </a:solidFill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8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/>
              <a:t>Estratègies que el condueixin a la decisió de canviar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-Explorar què li passa, les seves preocupacions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-Ajudar a explorar els </a:t>
            </a:r>
            <a:r>
              <a:rPr lang="ca-ES" sz="2400" b="1" dirty="0" smtClean="0">
                <a:solidFill>
                  <a:srgbClr val="719136"/>
                </a:solidFill>
              </a:rPr>
              <a:t>pros/contres </a:t>
            </a:r>
            <a:endParaRPr lang="ca-ES" sz="24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-Preguntar les dificultats que veu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-Donar informació útil sobre les opcions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-Donar idees sobre com el canvi li pot beneficiar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-Oferir recolzament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/>
              <a:t> Tècniques motivacionals</a:t>
            </a:r>
          </a:p>
        </p:txBody>
      </p:sp>
      <p:pic>
        <p:nvPicPr>
          <p:cNvPr id="4" name="3 Imagen" descr="http://saveit4theblog.com/wp-content/uploads/2016/03/image-9-e145733725910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6169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ca-ES" sz="2800" b="1" dirty="0" smtClean="0"/>
              <a:t>Les IB en 3 passos</a:t>
            </a:r>
            <a:br>
              <a:rPr lang="ca-ES" sz="2800" b="1" dirty="0" smtClean="0"/>
            </a:br>
            <a:r>
              <a:rPr lang="ca-ES" sz="2400" b="1" dirty="0" smtClean="0"/>
              <a:t>Pas 3: </a:t>
            </a:r>
            <a:r>
              <a:rPr lang="ca-ES" sz="2400" b="1" dirty="0" err="1" smtClean="0"/>
              <a:t>Match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Intervention</a:t>
            </a:r>
            <a:r>
              <a:rPr lang="ca-ES" sz="2800" dirty="0" smtClean="0"/>
              <a:t/>
            </a:r>
            <a:br>
              <a:rPr lang="ca-ES" sz="2800" dirty="0" smtClean="0"/>
            </a:br>
            <a:endParaRPr lang="ca-ES" sz="28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77765" y="1557338"/>
            <a:ext cx="8831316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800" b="1" i="1" dirty="0" smtClean="0">
                <a:solidFill>
                  <a:srgbClr val="719136"/>
                </a:solidFill>
              </a:rPr>
              <a:t>Què fer amb una persona que està en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800" b="1" i="1" dirty="0" smtClean="0">
                <a:solidFill>
                  <a:srgbClr val="719136"/>
                </a:solidFill>
              </a:rPr>
              <a:t> la fase d’acció?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000" b="1" i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/>
              <a:t>Estratègies que reforcin la decisió de canviar i el que ja està fent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-Reforçar motivació i desig de canvi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-Demanar compartir preocupacions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-Remarcar beneficis de canviar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-Preguntar sobre el que vol fer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-Ajudar a establir objectius realistes a curt i llarg </a:t>
            </a:r>
            <a:r>
              <a:rPr lang="ca-ES" sz="2400" b="1" dirty="0" err="1" smtClean="0">
                <a:solidFill>
                  <a:srgbClr val="719136"/>
                </a:solidFill>
              </a:rPr>
              <a:t>plaç</a:t>
            </a:r>
            <a:endParaRPr lang="ca-ES" sz="24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-Parlar sobre opcions i recolzament disponible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-Ajudar a establir una data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-Identificar persones i recursos de recolzament</a:t>
            </a:r>
            <a:r>
              <a:rPr lang="ca-ES" sz="2400" b="1" dirty="0" smtClean="0"/>
              <a:t>	</a:t>
            </a:r>
          </a:p>
        </p:txBody>
      </p:sp>
      <p:pic>
        <p:nvPicPr>
          <p:cNvPr id="4" name="3 Imagen" descr="http://ceslava.com/blog/wp-content/uploads/2014/06/Stevie_Wonder_1985.jpg.jpeg"/>
          <p:cNvPicPr/>
          <p:nvPr/>
        </p:nvPicPr>
        <p:blipFill>
          <a:blip r:embed="rId3" cstate="print"/>
          <a:srcRect l="3419" t="67076" r="29630" b="12065"/>
          <a:stretch>
            <a:fillRect/>
          </a:stretch>
        </p:blipFill>
        <p:spPr bwMode="auto">
          <a:xfrm>
            <a:off x="4932040" y="332656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21" y="274638"/>
            <a:ext cx="822975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ca-ES" sz="2800" b="1" dirty="0" smtClean="0"/>
              <a:t>Les IB en 3 passos</a:t>
            </a:r>
            <a:br>
              <a:rPr lang="ca-ES" sz="2800" b="1" dirty="0" smtClean="0"/>
            </a:br>
            <a:r>
              <a:rPr lang="ca-ES" sz="2400" b="1" dirty="0" smtClean="0"/>
              <a:t>Pas 3: </a:t>
            </a:r>
            <a:r>
              <a:rPr lang="ca-ES" sz="2400" b="1" dirty="0" err="1" smtClean="0"/>
              <a:t>Match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Intervention</a:t>
            </a:r>
            <a:r>
              <a:rPr lang="es-ES_tradnl" sz="2800" b="1" dirty="0" smtClean="0"/>
              <a:t/>
            </a:r>
            <a:br>
              <a:rPr lang="es-ES_tradnl" sz="2800" b="1" dirty="0" smtClean="0"/>
            </a:br>
            <a:endParaRPr lang="es-ES_tradnl" sz="28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21" y="1600201"/>
            <a:ext cx="822975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800" b="1" i="1" dirty="0" smtClean="0">
                <a:solidFill>
                  <a:srgbClr val="719136"/>
                </a:solidFill>
              </a:rPr>
              <a:t>Què fer amb una persona que està en la fase d’acció?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18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/>
              <a:t>Recordar com afecten els canvis de l’entorn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a-ES" sz="2400" b="1" dirty="0" smtClean="0"/>
              <a:t>Algunes persones intenten varies vegades el canvi abans de ser capaces de mantenir-lo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a-ES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a-ES" sz="2400" b="1" dirty="0" smtClean="0"/>
              <a:t>Les recaigudes son normals i part del procés de canvi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a-ES" sz="2400" b="1" dirty="0" smtClean="0">
              <a:solidFill>
                <a:srgbClr val="71913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Identificar moments difícils per continuar amb el canvi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-Donar informació sobre recursos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a-ES" sz="2400" b="1" dirty="0" smtClean="0">
                <a:solidFill>
                  <a:srgbClr val="719136"/>
                </a:solidFill>
              </a:rPr>
              <a:t>	-En el moment que actuï, donar-li feedback, elogiar els 	esforços i reconèixer els objectius aconseguits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Mesures legislatives (OMS)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" sz="5000" dirty="0">
                <a:solidFill>
                  <a:srgbClr val="0070C0"/>
                </a:solidFill>
              </a:rPr>
              <a:t>¿Qué puede hacerse para prevenir la conducción </a:t>
            </a:r>
            <a:r>
              <a:rPr lang="es-ES" sz="5000" dirty="0" smtClean="0">
                <a:solidFill>
                  <a:srgbClr val="0070C0"/>
                </a:solidFill>
              </a:rPr>
              <a:t>bajo los </a:t>
            </a:r>
            <a:r>
              <a:rPr lang="es-ES" sz="5000" dirty="0">
                <a:solidFill>
                  <a:srgbClr val="0070C0"/>
                </a:solidFill>
              </a:rPr>
              <a:t>efectos del alcohol</a:t>
            </a:r>
            <a:r>
              <a:rPr lang="es-ES" sz="50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s-ES" sz="4200" dirty="0"/>
          </a:p>
          <a:p>
            <a:r>
              <a:rPr lang="es-ES" sz="4000" dirty="0" smtClean="0">
                <a:solidFill>
                  <a:srgbClr val="FF0000"/>
                </a:solidFill>
              </a:rPr>
              <a:t>Fijar </a:t>
            </a:r>
            <a:r>
              <a:rPr lang="es-ES" sz="4000" dirty="0">
                <a:solidFill>
                  <a:srgbClr val="FF0000"/>
                </a:solidFill>
              </a:rPr>
              <a:t>límites de alcoholemia</a:t>
            </a:r>
            <a:r>
              <a:rPr lang="es-ES" sz="4000" dirty="0"/>
              <a:t>. Los límites deben ser compatibles con la información </a:t>
            </a:r>
            <a:r>
              <a:rPr lang="es-ES" sz="4000" dirty="0" smtClean="0"/>
              <a:t>epidemiológica actual </a:t>
            </a:r>
            <a:r>
              <a:rPr lang="es-ES" sz="4000" dirty="0"/>
              <a:t>en cuanto a la relación entre el alcohol y la participación en </a:t>
            </a:r>
            <a:r>
              <a:rPr lang="es-ES" sz="4000" dirty="0" smtClean="0"/>
              <a:t>colisiones. Actualmente </a:t>
            </a:r>
            <a:r>
              <a:rPr lang="es-ES" sz="4000" dirty="0"/>
              <a:t>se considera que el límite máximo de 0,05 g/dl para los conductores en </a:t>
            </a:r>
            <a:r>
              <a:rPr lang="es-ES" sz="4000" dirty="0" smtClean="0"/>
              <a:t>general y </a:t>
            </a:r>
            <a:r>
              <a:rPr lang="es-ES" sz="4000" dirty="0"/>
              <a:t>de 0,02 g/dl para los conductores jóvenes son los más indicados.</a:t>
            </a:r>
          </a:p>
          <a:p>
            <a:r>
              <a:rPr lang="es-ES" sz="4000" dirty="0" smtClean="0"/>
              <a:t>Sancionar </a:t>
            </a:r>
            <a:r>
              <a:rPr lang="es-ES" sz="4000" dirty="0"/>
              <a:t>leyes que establecen </a:t>
            </a:r>
            <a:r>
              <a:rPr lang="es-ES" sz="4000" dirty="0">
                <a:solidFill>
                  <a:srgbClr val="FF0000"/>
                </a:solidFill>
              </a:rPr>
              <a:t>un límite legal inferior de alcoholemia para los </a:t>
            </a:r>
            <a:r>
              <a:rPr lang="es-ES" sz="4000" dirty="0" smtClean="0">
                <a:solidFill>
                  <a:srgbClr val="FF0000"/>
                </a:solidFill>
              </a:rPr>
              <a:t>conductores más </a:t>
            </a:r>
            <a:r>
              <a:rPr lang="es-ES" sz="4000" dirty="0">
                <a:solidFill>
                  <a:srgbClr val="FF0000"/>
                </a:solidFill>
              </a:rPr>
              <a:t>jóvenes y sin experiencia </a:t>
            </a:r>
            <a:r>
              <a:rPr lang="es-ES" sz="4000" dirty="0"/>
              <a:t>que para los conductores mayores, más experimentados.</a:t>
            </a:r>
          </a:p>
          <a:p>
            <a:r>
              <a:rPr lang="es-ES" sz="4000" dirty="0" smtClean="0">
                <a:solidFill>
                  <a:srgbClr val="FF0000"/>
                </a:solidFill>
              </a:rPr>
              <a:t>Hacer </a:t>
            </a:r>
            <a:r>
              <a:rPr lang="es-ES" sz="4000" dirty="0">
                <a:solidFill>
                  <a:srgbClr val="FF0000"/>
                </a:solidFill>
              </a:rPr>
              <a:t>cumplir las leyes </a:t>
            </a:r>
            <a:r>
              <a:rPr lang="es-ES" sz="4000" dirty="0"/>
              <a:t>sobre la conducción bajo los efectos del alcohol;</a:t>
            </a:r>
          </a:p>
          <a:p>
            <a:r>
              <a:rPr lang="es-ES" sz="4000" dirty="0" smtClean="0">
                <a:solidFill>
                  <a:srgbClr val="FF0000"/>
                </a:solidFill>
              </a:rPr>
              <a:t>Utilizar </a:t>
            </a:r>
            <a:r>
              <a:rPr lang="es-ES" sz="4000" dirty="0">
                <a:solidFill>
                  <a:srgbClr val="FF0000"/>
                </a:solidFill>
              </a:rPr>
              <a:t>dispositivos que permiten medir el contenido de alcohol en el aliento </a:t>
            </a:r>
            <a:r>
              <a:rPr lang="es-ES" sz="4000" dirty="0"/>
              <a:t>y </a:t>
            </a:r>
            <a:r>
              <a:rPr lang="es-ES" sz="4000" dirty="0" smtClean="0"/>
              <a:t>aportan pruebas </a:t>
            </a:r>
            <a:r>
              <a:rPr lang="es-ES" sz="4000" dirty="0"/>
              <a:t>sobre el contenido de alcohol en la sangre;</a:t>
            </a:r>
          </a:p>
          <a:p>
            <a:r>
              <a:rPr lang="es-ES" sz="4000" dirty="0" smtClean="0"/>
              <a:t>Promulgar </a:t>
            </a:r>
            <a:r>
              <a:rPr lang="es-ES" sz="4000" dirty="0"/>
              <a:t>leyes que estipulan una </a:t>
            </a:r>
            <a:r>
              <a:rPr lang="es-ES" sz="4000" dirty="0">
                <a:solidFill>
                  <a:srgbClr val="FF0000"/>
                </a:solidFill>
              </a:rPr>
              <a:t>edad mínima para el consumo de alcohol</a:t>
            </a:r>
            <a:r>
              <a:rPr lang="es-ES" sz="4000" dirty="0"/>
              <a:t>, por debajo </a:t>
            </a:r>
            <a:r>
              <a:rPr lang="es-ES" sz="4000" dirty="0" smtClean="0"/>
              <a:t>de la </a:t>
            </a:r>
            <a:r>
              <a:rPr lang="es-ES" sz="4000" dirty="0"/>
              <a:t>cual la compra o consumo público de bebidas es ilegal;</a:t>
            </a:r>
          </a:p>
          <a:p>
            <a:r>
              <a:rPr lang="es-ES" sz="4000" dirty="0" smtClean="0"/>
              <a:t>Promulgar </a:t>
            </a:r>
            <a:r>
              <a:rPr lang="es-ES" sz="4000" dirty="0"/>
              <a:t>leyes que requieran la instalación de </a:t>
            </a:r>
            <a:r>
              <a:rPr lang="es-ES" sz="4000" dirty="0">
                <a:solidFill>
                  <a:srgbClr val="FF0000"/>
                </a:solidFill>
              </a:rPr>
              <a:t>dispositivos bloqueadores del </a:t>
            </a:r>
            <a:r>
              <a:rPr lang="es-ES" sz="4000" dirty="0" smtClean="0">
                <a:solidFill>
                  <a:srgbClr val="FF0000"/>
                </a:solidFill>
              </a:rPr>
              <a:t>encendido </a:t>
            </a:r>
            <a:r>
              <a:rPr lang="es-ES" sz="4000" dirty="0" smtClean="0"/>
              <a:t>por </a:t>
            </a:r>
            <a:r>
              <a:rPr lang="es-ES" sz="4000" dirty="0"/>
              <a:t>detección de alcohol; el conductor debe soplar en el aparato, y si su </a:t>
            </a:r>
            <a:r>
              <a:rPr lang="es-ES" sz="4000" dirty="0" smtClean="0"/>
              <a:t>alcoholemia sobrepasa </a:t>
            </a:r>
            <a:r>
              <a:rPr lang="es-ES" sz="4000" dirty="0"/>
              <a:t>cierto nivel, el automóvil no arranca;</a:t>
            </a:r>
          </a:p>
          <a:p>
            <a:r>
              <a:rPr lang="es-ES" sz="4000" dirty="0" smtClean="0"/>
              <a:t>Establecer </a:t>
            </a:r>
            <a:r>
              <a:rPr lang="es-ES" sz="4000" dirty="0">
                <a:solidFill>
                  <a:srgbClr val="FF0000"/>
                </a:solidFill>
              </a:rPr>
              <a:t>sistemas graduales de permisos de conducir </a:t>
            </a:r>
            <a:r>
              <a:rPr lang="es-ES" sz="4000" dirty="0"/>
              <a:t>para conductores noveles, que </a:t>
            </a:r>
            <a:r>
              <a:rPr lang="es-ES" sz="4000" dirty="0" smtClean="0"/>
              <a:t>fijen un </a:t>
            </a:r>
            <a:r>
              <a:rPr lang="es-ES" sz="4000" dirty="0"/>
              <a:t>período de restricciones a la conducción sin supervisión. Estas restricciones </a:t>
            </a:r>
            <a:r>
              <a:rPr lang="es-ES" sz="4000" dirty="0" smtClean="0"/>
              <a:t>deben incluir </a:t>
            </a:r>
            <a:r>
              <a:rPr lang="es-ES" sz="4000" dirty="0"/>
              <a:t>la prohibición de manejar si se ha ingerido alcohol.</a:t>
            </a:r>
          </a:p>
        </p:txBody>
      </p:sp>
    </p:spTree>
    <p:extLst>
      <p:ext uri="{BB962C8B-B14F-4D97-AF65-F5344CB8AC3E}">
        <p14:creationId xmlns:p14="http://schemas.microsoft.com/office/powerpoint/2010/main" val="3355876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b="11378"/>
          <a:stretch>
            <a:fillRect/>
          </a:stretch>
        </p:blipFill>
        <p:spPr bwMode="auto">
          <a:xfrm>
            <a:off x="612668" y="557213"/>
            <a:ext cx="6998073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3200" b="1" dirty="0" smtClean="0">
                <a:solidFill>
                  <a:srgbClr val="92D050"/>
                </a:solidFill>
                <a:latin typeface="Trebuchet MS" pitchFamily="34" charset="0"/>
                <a:ea typeface="Times New Roman" pitchFamily="18" charset="0"/>
                <a:cs typeface="Arial" charset="0"/>
              </a:rPr>
              <a:t>Material informatiu (1)</a:t>
            </a:r>
            <a:endParaRPr lang="es-ES" altLang="ca-ES" sz="3200" b="1" dirty="0" smtClean="0">
              <a:solidFill>
                <a:srgbClr val="92D050"/>
              </a:solidFill>
              <a:latin typeface="Trebuchet MS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 l="52188" t="14063" r="1563" b="7031"/>
          <a:stretch>
            <a:fillRect/>
          </a:stretch>
        </p:blipFill>
        <p:spPr bwMode="auto">
          <a:xfrm>
            <a:off x="914400" y="1447800"/>
            <a:ext cx="7385050" cy="50403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3200" b="1" dirty="0" smtClean="0">
                <a:solidFill>
                  <a:srgbClr val="92D050"/>
                </a:solidFill>
                <a:latin typeface="Trebuchet MS" pitchFamily="34" charset="0"/>
                <a:ea typeface="Times New Roman" pitchFamily="18" charset="0"/>
                <a:cs typeface="Arial" charset="0"/>
              </a:rPr>
              <a:t>Material informatiu (2)</a:t>
            </a:r>
            <a:endParaRPr lang="es-ES" altLang="ca-ES" sz="3200" b="1" dirty="0" smtClean="0">
              <a:solidFill>
                <a:srgbClr val="92D050"/>
              </a:solidFill>
              <a:latin typeface="Trebuchet MS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 l="51875" t="13281" r="1875" b="7031"/>
          <a:stretch>
            <a:fillRect/>
          </a:stretch>
        </p:blipFill>
        <p:spPr bwMode="auto">
          <a:xfrm>
            <a:off x="990600" y="1447800"/>
            <a:ext cx="7313613" cy="50403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6696075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6 CuadroTexto"/>
          <p:cNvSpPr txBox="1">
            <a:spLocks noChangeArrowheads="1"/>
          </p:cNvSpPr>
          <p:nvPr/>
        </p:nvSpPr>
        <p:spPr bwMode="auto">
          <a:xfrm>
            <a:off x="611188" y="828675"/>
            <a:ext cx="8151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ca-ES" sz="3200" b="1"/>
              <a:t>VARIABLES ESTUDI: </a:t>
            </a:r>
          </a:p>
          <a:p>
            <a:pPr eaLnBrk="1" hangingPunct="1"/>
            <a:r>
              <a:rPr lang="ca-ES" altLang="ca-ES" sz="3200" b="1"/>
              <a:t>-</a:t>
            </a:r>
            <a:r>
              <a:rPr lang="ca-ES" altLang="ca-ES" sz="3200"/>
              <a:t>freqüència conducció sota efectes del alcohol en darrers 30 dies</a:t>
            </a:r>
          </a:p>
          <a:p>
            <a:pPr eaLnBrk="1" hangingPunct="1"/>
            <a:r>
              <a:rPr lang="ca-ES" altLang="ca-ES" sz="3200"/>
              <a:t>-consum alcohol abans de conduir (darrera vegada)</a:t>
            </a:r>
          </a:p>
          <a:p>
            <a:pPr eaLnBrk="1" hangingPunct="1"/>
            <a:r>
              <a:rPr lang="ca-ES" altLang="ca-ES" sz="3200"/>
              <a:t>-consum habitual alcohol (audit-C)</a:t>
            </a:r>
          </a:p>
          <a:p>
            <a:pPr eaLnBrk="1" hangingPunct="1"/>
            <a:r>
              <a:rPr lang="ca-ES" altLang="ca-ES" sz="3200"/>
              <a:t>-autopercepció risc colisió (escala 0-10)</a:t>
            </a:r>
          </a:p>
          <a:p>
            <a:pPr eaLnBrk="1" hangingPunct="1"/>
            <a:r>
              <a:rPr lang="ca-ES" altLang="ca-ES" sz="3200"/>
              <a:t>-estadi de canvi (Prochaska)</a:t>
            </a:r>
          </a:p>
          <a:p>
            <a:pPr eaLnBrk="1" hangingPunct="1"/>
            <a:r>
              <a:rPr lang="ca-ES" altLang="ca-ES" sz="3200"/>
              <a:t>-perfil de conducció i sociodemogràfic.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mtClean="0"/>
              <a:t>Resultats principals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1295400" y="1676400"/>
            <a:ext cx="6324600" cy="685800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s-ES" altLang="ca-ES" smtClean="0"/>
              <a:t>Visita inicial: 155</a:t>
            </a:r>
            <a:endParaRPr lang="ca-ES" altLang="ca-ES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295400" y="2971800"/>
            <a:ext cx="6324600" cy="68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s-ES" altLang="ca-ES" kern="0" dirty="0" smtClean="0"/>
              <a:t>Visita </a:t>
            </a:r>
            <a:r>
              <a:rPr lang="es-ES" altLang="ca-ES" kern="0" dirty="0" smtClean="0"/>
              <a:t>al </a:t>
            </a:r>
            <a:r>
              <a:rPr lang="es-ES" altLang="ca-ES" kern="0" dirty="0" err="1" smtClean="0"/>
              <a:t>cap</a:t>
            </a:r>
            <a:r>
              <a:rPr lang="es-ES" altLang="ca-ES" kern="0" dirty="0" smtClean="0"/>
              <a:t> </a:t>
            </a:r>
            <a:r>
              <a:rPr lang="es-ES" altLang="ca-ES" kern="0" dirty="0" err="1" smtClean="0"/>
              <a:t>d’un</a:t>
            </a:r>
            <a:r>
              <a:rPr lang="es-ES" altLang="ca-ES" kern="0" dirty="0" smtClean="0"/>
              <a:t> mes</a:t>
            </a:r>
            <a:r>
              <a:rPr lang="es-ES" altLang="ca-ES" kern="0" dirty="0" smtClean="0"/>
              <a:t>: 121 (78,6%) </a:t>
            </a:r>
            <a:endParaRPr lang="ca-ES" altLang="ca-ES" kern="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295400" y="4373563"/>
            <a:ext cx="6324600" cy="68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a-ES" altLang="ca-ES" kern="0" dirty="0" smtClean="0"/>
              <a:t>Visita any: 128 (82,6%)</a:t>
            </a:r>
          </a:p>
        </p:txBody>
      </p:sp>
      <p:cxnSp>
        <p:nvCxnSpPr>
          <p:cNvPr id="4" name="Conector recto de flecha 3"/>
          <p:cNvCxnSpPr>
            <a:stCxn id="12291" idx="2"/>
            <a:endCxn id="5" idx="0"/>
          </p:cNvCxnSpPr>
          <p:nvPr/>
        </p:nvCxnSpPr>
        <p:spPr>
          <a:xfrm>
            <a:off x="4457700" y="23622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5" idx="2"/>
            <a:endCxn id="6" idx="0"/>
          </p:cNvCxnSpPr>
          <p:nvPr/>
        </p:nvCxnSpPr>
        <p:spPr>
          <a:xfrm>
            <a:off x="4457700" y="3657600"/>
            <a:ext cx="0" cy="715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6696075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ula 31"/>
          <p:cNvGraphicFramePr>
            <a:graphicFrameLocks noGrp="1"/>
          </p:cNvGraphicFramePr>
          <p:nvPr/>
        </p:nvGraphicFramePr>
        <p:xfrm>
          <a:off x="395288" y="1268413"/>
          <a:ext cx="4105275" cy="5257800"/>
        </p:xfrm>
        <a:graphic>
          <a:graphicData uri="http://schemas.openxmlformats.org/drawingml/2006/table">
            <a:tbl>
              <a:tblPr/>
              <a:tblGrid>
                <a:gridCol w="1512470"/>
                <a:gridCol w="1441068"/>
                <a:gridCol w="1151737"/>
              </a:tblGrid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N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(%)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noProof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Sexe</a:t>
                      </a:r>
                      <a:endParaRPr lang="ca-ES" sz="2000" b="1" noProof="0">
                        <a:solidFill>
                          <a:srgbClr val="008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latin typeface="Calibri" pitchFamily="34" charset="0"/>
                          <a:ea typeface="Times New Roman"/>
                        </a:rPr>
                        <a:t>155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Home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122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s-E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</a:rPr>
                        <a:t>78,7</a:t>
                      </a: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Dona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33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(21,3)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noProof="0" dirty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Edat (anys)</a:t>
                      </a:r>
                      <a:endParaRPr lang="ca-ES" sz="2000" b="1" noProof="0" dirty="0">
                        <a:solidFill>
                          <a:srgbClr val="008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</a:rPr>
                        <a:t>43,7</a:t>
                      </a: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(DT 12,3)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18-24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10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(6,5)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25-34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37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(23,9)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35-45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40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(25,8)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46-65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68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(43,9)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noProof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Estat civil</a:t>
                      </a:r>
                      <a:endParaRPr lang="ca-ES" sz="2000" b="1" noProof="0">
                        <a:solidFill>
                          <a:srgbClr val="008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Solter/a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39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(25,2)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Casat/a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111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s-E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</a:rPr>
                        <a:t>71,6</a:t>
                      </a: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Separat/a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4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(2,6)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11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</a:t>
                      </a:r>
                      <a:r>
                        <a:rPr lang="ca-ES" sz="2000" noProof="0" dirty="0" err="1" smtClean="0">
                          <a:latin typeface="Calibri" pitchFamily="34" charset="0"/>
                          <a:ea typeface="Times New Roman"/>
                        </a:rPr>
                        <a:t>Viduo</a:t>
                      </a: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/a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1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(1,1)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0" marR="576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970463" y="1295400"/>
          <a:ext cx="3997325" cy="3856039"/>
        </p:xfrm>
        <a:graphic>
          <a:graphicData uri="http://schemas.openxmlformats.org/drawingml/2006/table">
            <a:tbl>
              <a:tblPr/>
              <a:tblGrid>
                <a:gridCol w="2145153"/>
                <a:gridCol w="910064"/>
                <a:gridCol w="942108"/>
              </a:tblGrid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N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(%)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noProof="0" dirty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Nivell de estudis</a:t>
                      </a:r>
                      <a:endParaRPr lang="ca-ES" sz="2000" b="1" noProof="0" dirty="0">
                        <a:solidFill>
                          <a:srgbClr val="008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Primaris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22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(14,2)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Secundaris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44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(28,4)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u="none" noProof="0" dirty="0" smtClean="0">
                          <a:latin typeface="Calibri" pitchFamily="34" charset="0"/>
                          <a:ea typeface="Times New Roman"/>
                        </a:rPr>
                        <a:t>  Superiors</a:t>
                      </a:r>
                      <a:endParaRPr lang="ca-ES" sz="2000" u="none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89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s-ES" sz="2000" u="none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</a:rPr>
                        <a:t>57,4</a:t>
                      </a: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)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noProof="0" dirty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Situació Laboral</a:t>
                      </a:r>
                      <a:endParaRPr lang="ca-ES" sz="2000" u="none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u="none" noProof="0" dirty="0" smtClean="0">
                          <a:latin typeface="Calibri" pitchFamily="34" charset="0"/>
                          <a:ea typeface="Times New Roman"/>
                        </a:rPr>
                        <a:t>  Treballa</a:t>
                      </a:r>
                      <a:endParaRPr lang="ca-ES" sz="2000" u="none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125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s-ES" sz="2000" u="none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</a:rPr>
                        <a:t>80,6</a:t>
                      </a: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)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u="none" noProof="0" dirty="0" smtClean="0">
                          <a:latin typeface="Calibri" pitchFamily="34" charset="0"/>
                          <a:ea typeface="Times New Roman"/>
                        </a:rPr>
                        <a:t>  Atur</a:t>
                      </a:r>
                      <a:endParaRPr lang="ca-ES" sz="2000" u="none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14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(9,0)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u="none" noProof="0" dirty="0" smtClean="0">
                          <a:latin typeface="Calibri" pitchFamily="34" charset="0"/>
                          <a:ea typeface="Times New Roman"/>
                        </a:rPr>
                        <a:t>  Estudiant</a:t>
                      </a:r>
                      <a:endParaRPr lang="ca-ES" sz="2000" u="none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7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(4,5)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u="none" noProof="0" dirty="0" smtClean="0">
                          <a:latin typeface="Calibri" pitchFamily="34" charset="0"/>
                          <a:ea typeface="Times New Roman"/>
                        </a:rPr>
                        <a:t>  Altres</a:t>
                      </a:r>
                      <a:endParaRPr lang="ca-ES" sz="2000" u="none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9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 smtClean="0">
                          <a:latin typeface="Calibri" pitchFamily="34" charset="0"/>
                          <a:ea typeface="Times New Roman"/>
                        </a:rPr>
                        <a:t>(5,9)</a:t>
                      </a:r>
                      <a:endParaRPr lang="es-ES" sz="2000" u="none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7688" marR="576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3404" name="9 CuadroTexto"/>
          <p:cNvSpPr txBox="1">
            <a:spLocks noChangeArrowheads="1"/>
          </p:cNvSpPr>
          <p:nvPr/>
        </p:nvSpPr>
        <p:spPr bwMode="auto">
          <a:xfrm>
            <a:off x="477838" y="549275"/>
            <a:ext cx="8208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a-ES" altLang="ca-ES" sz="2800" b="1"/>
              <a:t>Resultats principals: Perfil soci demogràfic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6696075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ula 31"/>
          <p:cNvGraphicFramePr>
            <a:graphicFrameLocks noGrp="1"/>
          </p:cNvGraphicFramePr>
          <p:nvPr/>
        </p:nvGraphicFramePr>
        <p:xfrm>
          <a:off x="381000" y="1830388"/>
          <a:ext cx="4392613" cy="3922710"/>
        </p:xfrm>
        <a:graphic>
          <a:graphicData uri="http://schemas.openxmlformats.org/drawingml/2006/table">
            <a:tbl>
              <a:tblPr/>
              <a:tblGrid>
                <a:gridCol w="2592361"/>
                <a:gridCol w="936131"/>
                <a:gridCol w="864121"/>
              </a:tblGrid>
              <a:tr h="3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N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 pitchFamily="34" charset="0"/>
                          <a:ea typeface="Times New Roman"/>
                        </a:rPr>
                        <a:t>(%)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3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388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noProof="0" dirty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Permís</a:t>
                      </a:r>
                      <a:r>
                        <a:rPr lang="ca-ES" sz="2000" b="1" baseline="0" noProof="0" dirty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 de conducció</a:t>
                      </a:r>
                      <a:endParaRPr lang="ca-ES" sz="2000" b="1" noProof="0" dirty="0">
                        <a:solidFill>
                          <a:srgbClr val="008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1051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D (Bus)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C (Camió)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B</a:t>
                      </a:r>
                      <a:r>
                        <a:rPr lang="ca-ES" sz="2000" baseline="0" noProof="0" dirty="0" smtClean="0">
                          <a:latin typeface="Calibri" pitchFamily="34" charset="0"/>
                          <a:ea typeface="Times New Roman"/>
                        </a:rPr>
                        <a:t> (cotxe)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</a:rPr>
                        <a:t>132</a:t>
                      </a:r>
                      <a:endParaRPr lang="es-ES" sz="2000" dirty="0">
                        <a:solidFill>
                          <a:srgbClr val="0070C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(1,3)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(1,9)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</a:rPr>
                        <a:t>(85,2)</a:t>
                      </a:r>
                      <a:endParaRPr lang="es-ES" sz="2000" dirty="0">
                        <a:solidFill>
                          <a:srgbClr val="0070C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3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A</a:t>
                      </a:r>
                      <a:r>
                        <a:rPr lang="ca-ES" sz="2000" baseline="0" noProof="0" dirty="0" smtClean="0">
                          <a:latin typeface="Calibri" pitchFamily="34" charset="0"/>
                          <a:ea typeface="Times New Roman"/>
                        </a:rPr>
                        <a:t> (moto)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18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(11,6)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379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noProof="0" dirty="0" smtClean="0">
                          <a:solidFill>
                            <a:srgbClr val="008000"/>
                          </a:solidFill>
                          <a:latin typeface="Calibri" pitchFamily="34" charset="0"/>
                          <a:ea typeface="Times New Roman"/>
                        </a:rPr>
                        <a:t>Conductor professional</a:t>
                      </a:r>
                      <a:endParaRPr lang="ca-ES" sz="2000" b="1" noProof="0" dirty="0">
                        <a:solidFill>
                          <a:srgbClr val="008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3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smtClean="0">
                          <a:latin typeface="Calibri" pitchFamily="34" charset="0"/>
                          <a:ea typeface="Times New Roman"/>
                        </a:rPr>
                        <a:t>  No</a:t>
                      </a:r>
                      <a:endParaRPr lang="ca-ES" sz="2000" noProof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135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Calibri" pitchFamily="34" charset="0"/>
                          <a:ea typeface="Times New Roman"/>
                        </a:rPr>
                        <a:t>(87,1)</a:t>
                      </a:r>
                      <a:endParaRPr lang="es-ES" sz="2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  <a:tr h="3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noProof="0" dirty="0" smtClean="0">
                          <a:latin typeface="Calibri" pitchFamily="34" charset="0"/>
                          <a:ea typeface="Times New Roman"/>
                        </a:rPr>
                        <a:t>  Si</a:t>
                      </a:r>
                      <a:endParaRPr lang="ca-ES" sz="2000" noProof="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</a:rPr>
                        <a:t>20</a:t>
                      </a:r>
                      <a:endParaRPr lang="es-ES" sz="2000" dirty="0">
                        <a:solidFill>
                          <a:srgbClr val="0070C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</a:rPr>
                        <a:t>(12,9)</a:t>
                      </a:r>
                      <a:endParaRPr lang="es-ES" sz="2000" dirty="0">
                        <a:solidFill>
                          <a:srgbClr val="0070C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53034" marR="53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6">
                        <a:alpha val="7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 bwMode="auto">
          <a:xfrm>
            <a:off x="5257800" y="1905000"/>
            <a:ext cx="3581400" cy="3371136"/>
          </a:xfrm>
          <a:prstGeom prst="roundRect">
            <a:avLst/>
          </a:prstGeom>
          <a:solidFill>
            <a:srgbClr val="FFFFCC">
              <a:alpha val="40000"/>
            </a:srgb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321175" eaLnBrk="1" hangingPunct="1">
              <a:defRPr/>
            </a:pPr>
            <a:r>
              <a:rPr lang="ca-ES" sz="2400" b="1" noProof="1">
                <a:solidFill>
                  <a:schemeClr val="tx1"/>
                </a:solidFill>
                <a:latin typeface="Calibri" pitchFamily="34" charset="0"/>
              </a:rPr>
              <a:t>Anys de </a:t>
            </a:r>
            <a:r>
              <a:rPr lang="ca-ES" sz="2400" b="1" noProof="1" smtClean="0">
                <a:solidFill>
                  <a:schemeClr val="tx1"/>
                </a:solidFill>
                <a:latin typeface="Calibri" pitchFamily="34" charset="0"/>
              </a:rPr>
              <a:t>permís </a:t>
            </a:r>
            <a:endParaRPr lang="ca-ES" sz="2400" b="1" noProof="1">
              <a:solidFill>
                <a:schemeClr val="tx1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ca-ES" sz="2400" b="1" noProof="1">
                <a:solidFill>
                  <a:schemeClr val="tx1"/>
                </a:solidFill>
                <a:latin typeface="Calibri" pitchFamily="34" charset="0"/>
              </a:rPr>
              <a:t>conducció</a:t>
            </a:r>
          </a:p>
          <a:p>
            <a:pPr defTabSz="4321175" eaLnBrk="1" hangingPunct="1">
              <a:defRPr/>
            </a:pPr>
            <a:r>
              <a:rPr lang="ca-ES" sz="2400" noProof="1">
                <a:solidFill>
                  <a:schemeClr val="tx1"/>
                </a:solidFill>
                <a:latin typeface="Calibri" pitchFamily="34" charset="0"/>
              </a:rPr>
              <a:t> Media: </a:t>
            </a:r>
            <a:r>
              <a:rPr lang="ca-ES" sz="2400" noProof="1">
                <a:solidFill>
                  <a:srgbClr val="0070C0"/>
                </a:solidFill>
                <a:latin typeface="Calibri" pitchFamily="34" charset="0"/>
              </a:rPr>
              <a:t>22,75</a:t>
            </a:r>
            <a:r>
              <a:rPr lang="ca-ES" sz="2400" noProof="1">
                <a:solidFill>
                  <a:schemeClr val="tx1"/>
                </a:solidFill>
                <a:latin typeface="Calibri" pitchFamily="34" charset="0"/>
              </a:rPr>
              <a:t> (DT: 12,5)</a:t>
            </a:r>
          </a:p>
          <a:p>
            <a:pPr algn="ctr" defTabSz="4321175" eaLnBrk="1" hangingPunct="1">
              <a:defRPr/>
            </a:pPr>
            <a:endParaRPr lang="ca-ES" sz="2400" noProof="1">
              <a:solidFill>
                <a:schemeClr val="tx1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ca-ES" sz="2400" b="1" noProof="1">
                <a:solidFill>
                  <a:schemeClr val="tx1"/>
                </a:solidFill>
                <a:latin typeface="Calibri" pitchFamily="34" charset="0"/>
              </a:rPr>
              <a:t>Temps conducció setmanal</a:t>
            </a:r>
            <a:r>
              <a:rPr lang="ca-ES" sz="2400" noProof="1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algn="ctr" defTabSz="4321175" eaLnBrk="1" hangingPunct="1">
              <a:defRPr/>
            </a:pPr>
            <a:r>
              <a:rPr lang="ca-ES" sz="2400" noProof="1" smtClean="0">
                <a:solidFill>
                  <a:srgbClr val="0070C0"/>
                </a:solidFill>
                <a:latin typeface="Calibri" pitchFamily="34" charset="0"/>
              </a:rPr>
              <a:t>460 </a:t>
            </a:r>
            <a:r>
              <a:rPr lang="ca-ES" sz="2400" noProof="1">
                <a:solidFill>
                  <a:srgbClr val="0070C0"/>
                </a:solidFill>
                <a:latin typeface="Calibri" pitchFamily="34" charset="0"/>
              </a:rPr>
              <a:t>minuts </a:t>
            </a:r>
            <a:r>
              <a:rPr lang="ca-ES" sz="2400" noProof="1">
                <a:solidFill>
                  <a:schemeClr val="tx1"/>
                </a:solidFill>
                <a:latin typeface="Calibri" pitchFamily="34" charset="0"/>
              </a:rPr>
              <a:t>(DT </a:t>
            </a:r>
            <a:r>
              <a:rPr lang="ca-ES" sz="2400" noProof="1" smtClean="0">
                <a:solidFill>
                  <a:schemeClr val="tx1"/>
                </a:solidFill>
                <a:latin typeface="Calibri" pitchFamily="34" charset="0"/>
              </a:rPr>
              <a:t>521)</a:t>
            </a:r>
            <a:endParaRPr lang="ca-ES" sz="2400" noProof="1">
              <a:solidFill>
                <a:schemeClr val="tx1"/>
              </a:solidFill>
              <a:latin typeface="Calibri" pitchFamily="34" charset="0"/>
            </a:endParaRPr>
          </a:p>
          <a:p>
            <a:pPr algn="ctr" defTabSz="4321175" eaLnBrk="1" hangingPunct="1">
              <a:defRPr/>
            </a:pPr>
            <a:endParaRPr lang="ca-ES" sz="24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373" name="8 CuadroTexto"/>
          <p:cNvSpPr txBox="1">
            <a:spLocks noChangeArrowheads="1"/>
          </p:cNvSpPr>
          <p:nvPr/>
        </p:nvSpPr>
        <p:spPr bwMode="auto">
          <a:xfrm>
            <a:off x="477838" y="549275"/>
            <a:ext cx="8208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a-ES" altLang="ca-ES" sz="2800" b="1" dirty="0"/>
              <a:t>Resultats principals: Perfil </a:t>
            </a:r>
            <a:r>
              <a:rPr lang="ca-ES" altLang="ca-ES" sz="2800" b="1" dirty="0" smtClean="0"/>
              <a:t>del conductor</a:t>
            </a:r>
            <a:endParaRPr lang="ca-ES" altLang="ca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6696075"/>
            <a:ext cx="9144000" cy="188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 bwMode="auto">
          <a:xfrm>
            <a:off x="250825" y="1371600"/>
            <a:ext cx="7369175" cy="1328738"/>
          </a:xfrm>
          <a:prstGeom prst="roundRect">
            <a:avLst/>
          </a:prstGeom>
          <a:solidFill>
            <a:srgbClr val="D8E937">
              <a:alpha val="30000"/>
            </a:srgb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321175" eaLnBrk="1" hangingPunct="1">
              <a:defRPr/>
            </a:pPr>
            <a:r>
              <a:rPr lang="ca-ES" sz="2400" b="1" noProof="1">
                <a:solidFill>
                  <a:schemeClr val="tx1"/>
                </a:solidFill>
                <a:latin typeface="Calibri" pitchFamily="34" charset="0"/>
              </a:rPr>
              <a:t>Consum OH habitual (UBE): </a:t>
            </a:r>
            <a:r>
              <a:rPr lang="ca-ES" sz="2400" noProof="1" smtClean="0">
                <a:solidFill>
                  <a:schemeClr val="tx1"/>
                </a:solidFill>
                <a:latin typeface="Calibri" pitchFamily="34" charset="0"/>
              </a:rPr>
              <a:t>5,1 </a:t>
            </a:r>
            <a:r>
              <a:rPr lang="ca-ES" sz="2400" noProof="1">
                <a:solidFill>
                  <a:schemeClr val="tx1"/>
                </a:solidFill>
                <a:latin typeface="Calibri" pitchFamily="34" charset="0"/>
              </a:rPr>
              <a:t>(DT: 9,6)</a:t>
            </a:r>
          </a:p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Consum OH setmanal (UBE): </a:t>
            </a:r>
            <a:r>
              <a:rPr lang="es-ES" sz="2400" noProof="1" smtClean="0">
                <a:solidFill>
                  <a:schemeClr val="tx1"/>
                </a:solidFill>
                <a:latin typeface="Calibri" pitchFamily="34" charset="0"/>
              </a:rPr>
              <a:t>10,4 </a:t>
            </a:r>
            <a:r>
              <a:rPr lang="es-ES" sz="2400" noProof="1">
                <a:solidFill>
                  <a:schemeClr val="tx1"/>
                </a:solidFill>
                <a:latin typeface="Calibri" pitchFamily="34" charset="0"/>
              </a:rPr>
              <a:t>(DT </a:t>
            </a:r>
            <a:r>
              <a:rPr lang="es-ES" sz="2400" noProof="1" smtClean="0">
                <a:solidFill>
                  <a:schemeClr val="tx1"/>
                </a:solidFill>
                <a:latin typeface="Calibri" pitchFamily="34" charset="0"/>
              </a:rPr>
              <a:t>15)</a:t>
            </a:r>
            <a:endParaRPr lang="es-ES" sz="2400" noProof="1">
              <a:solidFill>
                <a:schemeClr val="tx1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Comsum </a:t>
            </a:r>
            <a:r>
              <a:rPr lang="es-ES" sz="2400" b="1" noProof="1" smtClean="0">
                <a:solidFill>
                  <a:schemeClr val="tx1"/>
                </a:solidFill>
                <a:latin typeface="Calibri" pitchFamily="34" charset="0"/>
              </a:rPr>
              <a:t>esporàdic </a:t>
            </a: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(UBE): </a:t>
            </a:r>
            <a:r>
              <a:rPr lang="es-ES" sz="2400" noProof="1" smtClean="0">
                <a:solidFill>
                  <a:schemeClr val="tx1"/>
                </a:solidFill>
                <a:latin typeface="Calibri" pitchFamily="34" charset="0"/>
              </a:rPr>
              <a:t>4,2 </a:t>
            </a:r>
            <a:r>
              <a:rPr lang="es-ES" sz="2400" noProof="1">
                <a:solidFill>
                  <a:schemeClr val="tx1"/>
                </a:solidFill>
                <a:latin typeface="Calibri" pitchFamily="34" charset="0"/>
              </a:rPr>
              <a:t>(DT </a:t>
            </a:r>
            <a:r>
              <a:rPr lang="es-ES" sz="2400" noProof="1" smtClean="0">
                <a:solidFill>
                  <a:schemeClr val="tx1"/>
                </a:solidFill>
                <a:latin typeface="Calibri" pitchFamily="34" charset="0"/>
              </a:rPr>
              <a:t>7,9)</a:t>
            </a:r>
            <a:endParaRPr lang="ca-ES" sz="2400" noProof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250824" y="2837955"/>
            <a:ext cx="7445375" cy="3371136"/>
          </a:xfrm>
          <a:prstGeom prst="roundRect">
            <a:avLst/>
          </a:prstGeom>
          <a:solidFill>
            <a:srgbClr val="D8E937">
              <a:alpha val="30000"/>
            </a:srgbClr>
          </a:solidFill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Te voste antecedents col.lisions darrer any: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13.5 %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Quantes col.lisions ha tingut:</a:t>
            </a:r>
          </a:p>
          <a:p>
            <a:pPr marL="4000500" lvl="8" indent="-342900" defTabSz="4321175">
              <a:buFont typeface="Arial" pitchFamily="34" charset="0"/>
              <a:buChar char="•"/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1 </a:t>
            </a:r>
            <a:r>
              <a:rPr lang="es-ES" sz="2400" b="1" noProof="1" smtClean="0">
                <a:solidFill>
                  <a:schemeClr val="tx1"/>
                </a:solidFill>
                <a:latin typeface="Calibri" pitchFamily="34" charset="0"/>
              </a:rPr>
              <a:t>col.lisió: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s-ES" sz="2400" b="1" noProof="1">
                <a:solidFill>
                  <a:srgbClr val="7030A0"/>
                </a:solidFill>
                <a:latin typeface="Calibri" pitchFamily="34" charset="0"/>
              </a:rPr>
              <a:t>11,6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  <a:p>
            <a:pPr marL="4000500" lvl="8" indent="-342900" defTabSz="4321175">
              <a:buFont typeface="Arial" pitchFamily="34" charset="0"/>
              <a:buChar char="•"/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2 col.lisions: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0,6%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  <a:p>
            <a:pPr marL="4000500" lvl="8" indent="-342900" defTabSz="4321175">
              <a:buFont typeface="Arial" pitchFamily="34" charset="0"/>
              <a:buChar char="•"/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3 col.lisions </a:t>
            </a:r>
            <a:r>
              <a:rPr lang="es-ES" sz="2400" b="1" noProof="1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0,6%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Atenció sanitaria post-col.lisio: 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4,5%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Lesions post-col.lisio: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2,6%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  <a:p>
            <a:pPr defTabSz="4321175" eaLnBrk="1" hangingPunct="1">
              <a:defRPr/>
            </a:pPr>
            <a:r>
              <a:rPr lang="es-ES" sz="2400" b="1" noProof="1">
                <a:solidFill>
                  <a:schemeClr val="tx1"/>
                </a:solidFill>
                <a:latin typeface="Calibri" pitchFamily="34" charset="0"/>
              </a:rPr>
              <a:t>Ha comes alguna infracció el darrer any: </a:t>
            </a:r>
            <a:r>
              <a:rPr lang="es-ES" sz="2400" b="1" noProof="1" smtClean="0">
                <a:solidFill>
                  <a:srgbClr val="7030A0"/>
                </a:solidFill>
                <a:latin typeface="Calibri" pitchFamily="34" charset="0"/>
              </a:rPr>
              <a:t>25,2%</a:t>
            </a:r>
            <a:endParaRPr lang="es-ES" sz="2400" b="1" noProof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367" name="12 CuadroTexto"/>
          <p:cNvSpPr txBox="1">
            <a:spLocks noChangeArrowheads="1"/>
          </p:cNvSpPr>
          <p:nvPr/>
        </p:nvSpPr>
        <p:spPr bwMode="auto">
          <a:xfrm>
            <a:off x="477838" y="304800"/>
            <a:ext cx="8208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a-ES" altLang="ca-ES" sz="2800" b="1"/>
              <a:t>Resultats principals: consum alcohol i conducció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a-ES" altLang="ca-ES" sz="2800" b="1" kern="1200" dirty="0">
                <a:solidFill>
                  <a:srgbClr val="000000"/>
                </a:solidFill>
              </a:rPr>
              <a:t>Resultats principals: Variables de </a:t>
            </a:r>
            <a:r>
              <a:rPr lang="ca-ES" altLang="ca-ES" sz="2800" b="1" kern="1200" dirty="0" smtClean="0">
                <a:solidFill>
                  <a:srgbClr val="000000"/>
                </a:solidFill>
              </a:rPr>
              <a:t>resultats</a:t>
            </a:r>
            <a:br>
              <a:rPr lang="ca-ES" altLang="ca-ES" sz="2800" b="1" kern="1200" dirty="0" smtClean="0">
                <a:solidFill>
                  <a:srgbClr val="000000"/>
                </a:solidFill>
              </a:rPr>
            </a:br>
            <a:r>
              <a:rPr lang="ca-ES" altLang="ca-ES" sz="2800" b="1" kern="1200" dirty="0" smtClean="0">
                <a:solidFill>
                  <a:srgbClr val="000000"/>
                </a:solidFill>
              </a:rPr>
              <a:t>Entrevista inicial (N= 155)</a:t>
            </a:r>
            <a:endParaRPr lang="ca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44500" y="1524000"/>
          <a:ext cx="8229600" cy="3941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24600"/>
                <a:gridCol w="1905000"/>
              </a:tblGrid>
              <a:tr h="37081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Variable</a:t>
                      </a:r>
                      <a:endParaRPr lang="ca-E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Inicial (N=155)</a:t>
                      </a:r>
                      <a:endParaRPr lang="ca-E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ca-ES" sz="1800" dirty="0" smtClean="0"/>
                        <a:t>Quants cops durant el darrer mes va conduir desprès de consumir al menys una unitat bàsica d'alcohol?</a:t>
                      </a:r>
                      <a:endParaRPr lang="ca-E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3,9 (DT 5,3)</a:t>
                      </a:r>
                      <a:endParaRPr lang="ca-E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ca-ES" sz="1800" noProof="0" dirty="0" smtClean="0"/>
                        <a:t>Quina quantitat</a:t>
                      </a:r>
                      <a:r>
                        <a:rPr lang="ca-ES" sz="1800" baseline="0" noProof="0" dirty="0" smtClean="0"/>
                        <a:t> de UBA va consumir la darrera vegada abans de conduir?</a:t>
                      </a:r>
                      <a:endParaRPr lang="ca-ES" sz="1800" noProof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2,1 (DT 1,3)</a:t>
                      </a:r>
                      <a:endParaRPr lang="ca-E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ca-ES" sz="1800" noProof="0" dirty="0" smtClean="0"/>
                        <a:t>Quin temps (minuts)</a:t>
                      </a:r>
                      <a:r>
                        <a:rPr lang="ca-ES" sz="1800" baseline="0" noProof="0" dirty="0" smtClean="0"/>
                        <a:t> </a:t>
                      </a:r>
                      <a:r>
                        <a:rPr lang="ca-ES" sz="1800" noProof="0" dirty="0" smtClean="0"/>
                        <a:t>va passar entre el consum del</a:t>
                      </a:r>
                      <a:r>
                        <a:rPr lang="ca-ES" sz="1800" baseline="0" noProof="0" dirty="0" smtClean="0"/>
                        <a:t> OH i la conducció, la darrera vegada?</a:t>
                      </a:r>
                      <a:endParaRPr lang="ca-ES" sz="1800" noProof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89,2</a:t>
                      </a:r>
                      <a:r>
                        <a:rPr lang="es-ES" sz="1800" baseline="0" dirty="0" smtClean="0"/>
                        <a:t> (DT 60,7)</a:t>
                      </a:r>
                      <a:endParaRPr lang="ca-E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ca-ES" sz="1800" noProof="0" dirty="0" smtClean="0"/>
                        <a:t>Fins a que punt pensa que el consum de l’alcohol influeix</a:t>
                      </a:r>
                      <a:r>
                        <a:rPr lang="ca-ES" sz="1800" baseline="0" noProof="0" dirty="0" smtClean="0"/>
                        <a:t> en el risc de patir un accident? (</a:t>
                      </a:r>
                      <a:r>
                        <a:rPr lang="ca-ES" sz="1800" baseline="0" noProof="0" smtClean="0"/>
                        <a:t>de 0 </a:t>
                      </a:r>
                      <a:r>
                        <a:rPr lang="ca-ES" sz="1800" baseline="0" noProof="0" dirty="0" smtClean="0"/>
                        <a:t>a 10)</a:t>
                      </a:r>
                      <a:endParaRPr lang="ca-ES" sz="1800" noProof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2,8 (DT 2,3)</a:t>
                      </a:r>
                    </a:p>
                    <a:p>
                      <a:pPr algn="ctr"/>
                      <a:endParaRPr lang="ca-ES" sz="1800" dirty="0"/>
                    </a:p>
                  </a:txBody>
                  <a:tcPr marT="45716" marB="45716"/>
                </a:tc>
              </a:tr>
              <a:tr h="640029">
                <a:tc>
                  <a:txBody>
                    <a:bodyPr/>
                    <a:lstStyle/>
                    <a:p>
                      <a:r>
                        <a:rPr lang="ca-ES" sz="1800" noProof="0" dirty="0" smtClean="0"/>
                        <a:t>Li agradaria rebre mes informació en relació al alcohol en la conducció?</a:t>
                      </a:r>
                      <a:endParaRPr lang="ca-ES" sz="1800" noProof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52,9% Si</a:t>
                      </a:r>
                      <a:endParaRPr lang="ca-ES" sz="18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ca-ES" sz="1800" noProof="0" dirty="0" smtClean="0"/>
                        <a:t>Vol que parlem del tema alcohol i conducció?</a:t>
                      </a:r>
                      <a:endParaRPr lang="ca-ES" sz="1800" noProof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46,5 % Si</a:t>
                      </a:r>
                      <a:endParaRPr lang="ca-ES" sz="1800" dirty="0"/>
                    </a:p>
                  </a:txBody>
                  <a:tcPr marT="45716" marB="45716"/>
                </a:tc>
              </a:tr>
            </a:tbl>
          </a:graphicData>
        </a:graphic>
      </p:graphicFrame>
      <p:pic>
        <p:nvPicPr>
          <p:cNvPr id="16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95300" y="1428750"/>
          <a:ext cx="965835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o" r:id="rId3" imgW="5578949" imgH="3238444" progId="Word.Document.12">
                  <p:embed/>
                </p:oleObj>
              </mc:Choice>
              <mc:Fallback>
                <p:oleObj name="Documento" r:id="rId3" imgW="5578949" imgH="323844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428750"/>
                        <a:ext cx="965835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857224" y="6119336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  <a:ea typeface="Calibri"/>
                <a:cs typeface="Times New Roman"/>
              </a:rPr>
              <a:t>*</a:t>
            </a:r>
            <a:r>
              <a:rPr lang="es-ES" sz="1400" dirty="0" smtClean="0"/>
              <a:t>Significativo</a:t>
            </a:r>
            <a:endParaRPr lang="es-ES" sz="1400" dirty="0"/>
          </a:p>
          <a:p>
            <a:r>
              <a:rPr lang="es-ES" sz="1400" dirty="0" smtClean="0"/>
              <a:t>% </a:t>
            </a:r>
            <a:r>
              <a:rPr lang="es-ES" sz="1400" dirty="0"/>
              <a:t>Cambio: Valor de la reducción media dividido por el valor inicial</a:t>
            </a:r>
          </a:p>
          <a:p>
            <a:r>
              <a:rPr lang="es-ES" sz="1400" dirty="0">
                <a:solidFill>
                  <a:srgbClr val="FF0000"/>
                </a:solidFill>
              </a:rPr>
              <a:t>**</a:t>
            </a:r>
            <a:r>
              <a:rPr lang="es-ES" sz="1400" dirty="0"/>
              <a:t>= Test de </a:t>
            </a:r>
            <a:r>
              <a:rPr lang="es-ES" sz="1400" dirty="0" err="1"/>
              <a:t>McNemar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285720" y="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Tabla </a:t>
            </a:r>
            <a:r>
              <a:rPr lang="es-ES" sz="2800" dirty="0" smtClean="0"/>
              <a:t>: </a:t>
            </a:r>
            <a:r>
              <a:rPr lang="es-ES" sz="2800" dirty="0"/>
              <a:t>Comparativa entre datos iniciales y al mes de </a:t>
            </a:r>
            <a:r>
              <a:rPr lang="es-ES" sz="2800" dirty="0" smtClean="0"/>
              <a:t>seguimiento. Análisis por </a:t>
            </a:r>
            <a:r>
              <a:rPr lang="es-ES" sz="2800" dirty="0"/>
              <a:t>ITT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Epidemiologia de LT</a:t>
            </a:r>
            <a:br>
              <a:rPr lang="es-ES" dirty="0" smtClean="0"/>
            </a:b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11259" cy="46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09650" y="1282700"/>
          <a:ext cx="8107363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o" r:id="rId3" imgW="5578949" imgH="3381789" progId="Word.Document.12">
                  <p:embed/>
                </p:oleObj>
              </mc:Choice>
              <mc:Fallback>
                <p:oleObj name="Documento" r:id="rId3" imgW="5578949" imgH="338178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282700"/>
                        <a:ext cx="8107363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928662" y="14285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Tabla : Comparativa entre datos iniciales y al año de </a:t>
            </a:r>
            <a:r>
              <a:rPr lang="es-ES" sz="2800" dirty="0" smtClean="0"/>
              <a:t>seguimiento. </a:t>
            </a:r>
            <a:r>
              <a:rPr lang="es-ES" sz="2800" dirty="0" smtClean="0"/>
              <a:t>Análisis por ITT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857224" y="6119336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  <a:ea typeface="Calibri"/>
                <a:cs typeface="Times New Roman"/>
              </a:rPr>
              <a:t>*</a:t>
            </a:r>
            <a:r>
              <a:rPr lang="es-ES" sz="1400" dirty="0" smtClean="0"/>
              <a:t>Significativo</a:t>
            </a:r>
            <a:endParaRPr lang="es-ES" sz="1400" dirty="0"/>
          </a:p>
          <a:p>
            <a:r>
              <a:rPr lang="es-ES" sz="1400" dirty="0" smtClean="0"/>
              <a:t>% </a:t>
            </a:r>
            <a:r>
              <a:rPr lang="es-ES" sz="1400" dirty="0"/>
              <a:t>Cambio: Valor de la reducción media dividido por el valor inicial</a:t>
            </a:r>
          </a:p>
          <a:p>
            <a:r>
              <a:rPr lang="es-ES" sz="1400" dirty="0">
                <a:solidFill>
                  <a:srgbClr val="FF0000"/>
                </a:solidFill>
              </a:rPr>
              <a:t>**</a:t>
            </a:r>
            <a:r>
              <a:rPr lang="es-ES" sz="1400" dirty="0"/>
              <a:t>= Test de </a:t>
            </a:r>
            <a:r>
              <a:rPr lang="es-ES" sz="1400" dirty="0" err="1"/>
              <a:t>McNemar</a:t>
            </a:r>
            <a:endParaRPr lang="es-E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2762" y="5873750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 smtClean="0"/>
              <a:t>Conclusions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a-ES" dirty="0" smtClean="0"/>
              <a:t>Es factible fer una intervenció molt breu en </a:t>
            </a:r>
            <a:r>
              <a:rPr lang="ca-ES" dirty="0" smtClean="0"/>
              <a:t>persones conductores </a:t>
            </a:r>
            <a:r>
              <a:rPr lang="ca-ES" dirty="0" smtClean="0"/>
              <a:t>a la consulta habitual de AP</a:t>
            </a:r>
          </a:p>
          <a:p>
            <a:pPr>
              <a:defRPr/>
            </a:pPr>
            <a:r>
              <a:rPr lang="ca-ES" dirty="0" smtClean="0"/>
              <a:t>Els resultats indiquen que probablement la intervenció es útil per:</a:t>
            </a:r>
          </a:p>
          <a:p>
            <a:pPr lvl="1">
              <a:defRPr/>
            </a:pPr>
            <a:r>
              <a:rPr lang="ca-ES" dirty="0" smtClean="0"/>
              <a:t>Reduir nombre de vegades que es condueix sota els efectes del alcohol</a:t>
            </a:r>
          </a:p>
          <a:p>
            <a:pPr lvl="1">
              <a:defRPr/>
            </a:pPr>
            <a:r>
              <a:rPr lang="ca-ES" dirty="0" smtClean="0"/>
              <a:t>Reduir la quantitat consumida abans de conduir</a:t>
            </a:r>
          </a:p>
          <a:p>
            <a:pPr lvl="1">
              <a:defRPr/>
            </a:pPr>
            <a:r>
              <a:rPr lang="ca-ES" dirty="0" smtClean="0"/>
              <a:t>Millorar la conducta adequada</a:t>
            </a:r>
          </a:p>
          <a:p>
            <a:pPr lvl="1">
              <a:defRPr/>
            </a:pPr>
            <a:endParaRPr lang="ca-ES" dirty="0" smtClean="0"/>
          </a:p>
          <a:p>
            <a:pPr marL="457200" lvl="1" indent="0">
              <a:buFontTx/>
              <a:buNone/>
              <a:defRPr/>
            </a:pPr>
            <a:endParaRPr lang="ca-ES" dirty="0" smtClean="0"/>
          </a:p>
          <a:p>
            <a:pPr>
              <a:defRPr/>
            </a:pPr>
            <a:endParaRPr lang="ca-E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 smtClean="0"/>
              <a:t>Conclusions </a:t>
            </a:r>
          </a:p>
        </p:txBody>
      </p:sp>
      <p:sp>
        <p:nvSpPr>
          <p:cNvPr id="2150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altLang="ca-ES" dirty="0" smtClean="0"/>
              <a:t>Per fer una avaluació és necessari un disseny experimental (Assaig clínic)</a:t>
            </a:r>
          </a:p>
          <a:p>
            <a:endParaRPr lang="ca-ES" altLang="ca-ES" dirty="0" smtClean="0"/>
          </a:p>
          <a:p>
            <a:r>
              <a:rPr lang="ca-ES" altLang="ca-ES" dirty="0" smtClean="0"/>
              <a:t>Possiblement, per fer més útil la intervenció serien aconsellables sistemes de record amb </a:t>
            </a:r>
            <a:r>
              <a:rPr lang="ca-ES" altLang="ca-ES" dirty="0" smtClean="0">
                <a:hlinkClick r:id="rId2" action="ppaction://hlinkfile"/>
              </a:rPr>
              <a:t>ajut de les noves </a:t>
            </a:r>
            <a:r>
              <a:rPr lang="ca-ES" altLang="ca-ES" dirty="0" err="1" smtClean="0">
                <a:hlinkClick r:id="rId2" action="ppaction://hlinkfile"/>
              </a:rPr>
              <a:t>TICs</a:t>
            </a:r>
            <a:r>
              <a:rPr lang="ca-ES" altLang="ca-ES" dirty="0" smtClean="0"/>
              <a:t> i de certes </a:t>
            </a:r>
            <a:r>
              <a:rPr lang="ca-ES" altLang="ca-ES" dirty="0" smtClean="0">
                <a:hlinkClick r:id="rId3"/>
              </a:rPr>
              <a:t>webs</a:t>
            </a:r>
            <a:endParaRPr lang="ca-ES" altLang="ca-ES" dirty="0" smtClean="0"/>
          </a:p>
          <a:p>
            <a:endParaRPr lang="es-ES" altLang="ca-ES" dirty="0" smtClean="0"/>
          </a:p>
          <a:p>
            <a:pPr marL="457200" lvl="1" indent="0">
              <a:buFontTx/>
              <a:buNone/>
            </a:pPr>
            <a:endParaRPr lang="ca-ES" altLang="ca-ES" dirty="0" smtClean="0"/>
          </a:p>
          <a:p>
            <a:endParaRPr lang="ca-ES" altLang="ca-E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62068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s-ES" sz="5400" b="1" dirty="0">
                <a:solidFill>
                  <a:srgbClr val="006600"/>
                </a:solidFill>
                <a:latin typeface="+mj-lt"/>
              </a:rPr>
              <a:t>MOLTES GRÀCIES </a:t>
            </a:r>
            <a:br>
              <a:rPr lang="es-ES" sz="5400" b="1" dirty="0">
                <a:solidFill>
                  <a:srgbClr val="006600"/>
                </a:solidFill>
                <a:latin typeface="+mj-lt"/>
              </a:rPr>
            </a:br>
            <a:r>
              <a:rPr lang="es-ES" sz="5400" b="1" dirty="0">
                <a:solidFill>
                  <a:srgbClr val="006600"/>
                </a:solidFill>
                <a:latin typeface="+mj-lt"/>
              </a:rPr>
              <a:t>PER LA VOSTRA ATENCIÓ!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661025"/>
            <a:ext cx="10112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Epidemiologia de LT</a:t>
            </a:r>
            <a:br>
              <a:rPr lang="es-ES" dirty="0" smtClean="0"/>
            </a:b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5127" t="13672" r="6250" b="6250"/>
          <a:stretch>
            <a:fillRect/>
          </a:stretch>
        </p:blipFill>
        <p:spPr bwMode="auto">
          <a:xfrm>
            <a:off x="785786" y="1352553"/>
            <a:ext cx="7643866" cy="51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 t="12146" r="13027" b="5268"/>
          <a:stretch/>
        </p:blipFill>
        <p:spPr bwMode="auto">
          <a:xfrm>
            <a:off x="683568" y="620688"/>
            <a:ext cx="1891863" cy="2718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12870" r="6086" b="10649"/>
          <a:stretch/>
        </p:blipFill>
        <p:spPr bwMode="auto">
          <a:xfrm>
            <a:off x="3203848" y="620688"/>
            <a:ext cx="5488033" cy="4610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 t="12146" r="13027" b="5268"/>
          <a:stretch/>
        </p:blipFill>
        <p:spPr bwMode="auto">
          <a:xfrm>
            <a:off x="683568" y="620688"/>
            <a:ext cx="1891863" cy="2718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7" t="14845" r="12303" b="9663"/>
          <a:stretch/>
        </p:blipFill>
        <p:spPr bwMode="auto">
          <a:xfrm>
            <a:off x="3018819" y="635385"/>
            <a:ext cx="5375702" cy="4809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3108</Words>
  <Application>Microsoft Office PowerPoint</Application>
  <PresentationFormat>Presentación en pantalla (4:3)</PresentationFormat>
  <Paragraphs>543</Paragraphs>
  <Slides>63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2" baseType="lpstr">
      <vt:lpstr>ＭＳ Ｐゴシック</vt:lpstr>
      <vt:lpstr>Arial</vt:lpstr>
      <vt:lpstr>Calibri</vt:lpstr>
      <vt:lpstr>Tahoma</vt:lpstr>
      <vt:lpstr>Times New Roman</vt:lpstr>
      <vt:lpstr>Trebuchet MS</vt:lpstr>
      <vt:lpstr>Wingdings</vt:lpstr>
      <vt:lpstr>Tema de Office</vt:lpstr>
      <vt:lpstr>Documento</vt:lpstr>
      <vt:lpstr>Alcohol i lesions de trànsit</vt:lpstr>
      <vt:lpstr>Model epidemiològic:  Lesions de trànsit</vt:lpstr>
      <vt:lpstr>Matriz de Haddon</vt:lpstr>
      <vt:lpstr>Factors relacionats amb les col·lisions de trànsit</vt:lpstr>
      <vt:lpstr>Mesures legislatives (OMS)</vt:lpstr>
      <vt:lpstr>Epidemiologia de LT </vt:lpstr>
      <vt:lpstr>Epidemiologia de LT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Epidemiologia de LT: relacionades amb alcohol</vt:lpstr>
      <vt:lpstr>Epidemiologia de LT: relacionades amb l’alcohol per edat</vt:lpstr>
      <vt:lpstr>Epidemiologia de LT: Nivell d’alcohol i risc</vt:lpstr>
      <vt:lpstr>Efecte de l’alcohol en la conducció</vt:lpstr>
      <vt:lpstr>Efecte de l’alcohol en la conducció</vt:lpstr>
      <vt:lpstr>De que depèn la taxa d’alcohol?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Intervencions descrites</vt:lpstr>
      <vt:lpstr>“Conductor designat”</vt:lpstr>
      <vt:lpstr>“Conductor designat”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Intervenció molt breu (I)</vt:lpstr>
      <vt:lpstr>Intervenció molt breu  (II)</vt:lpstr>
      <vt:lpstr>Components de les Intervencions Breus (IB)</vt:lpstr>
      <vt:lpstr>Presentación de PowerPoint</vt:lpstr>
      <vt:lpstr>Presentación de PowerPoint</vt:lpstr>
      <vt:lpstr>Les IB en 3 passos   Pas 1: Explorar la necessitat d’intervenció</vt:lpstr>
      <vt:lpstr> Les IB en 3 passos Pas 2: determinar l’estadi de canvi  </vt:lpstr>
      <vt:lpstr>El model dels estadis del canvi · I</vt:lpstr>
      <vt:lpstr>Presentación de PowerPoint</vt:lpstr>
      <vt:lpstr> Les IB en 3 passos Pas 3: Match Intervention </vt:lpstr>
      <vt:lpstr> Les IB en 3 passos Pas 3: Match Intervention </vt:lpstr>
      <vt:lpstr> Las IB en 4 pasos Paso 3: Match Intervention </vt:lpstr>
      <vt:lpstr> Les IB en 3 passos Pas 3: Match Intervention </vt:lpstr>
      <vt:lpstr> Les IB en 3 passos Pas 3: Match Intervention </vt:lpstr>
      <vt:lpstr>Presentación de PowerPoint</vt:lpstr>
      <vt:lpstr>Material informatiu (1)</vt:lpstr>
      <vt:lpstr>Material informatiu (2)</vt:lpstr>
      <vt:lpstr>Presentación de PowerPoint</vt:lpstr>
      <vt:lpstr>Resultats principals</vt:lpstr>
      <vt:lpstr>Presentación de PowerPoint</vt:lpstr>
      <vt:lpstr>Presentación de PowerPoint</vt:lpstr>
      <vt:lpstr>Presentación de PowerPoint</vt:lpstr>
      <vt:lpstr>Resultats principals: Variables de resultats Entrevista inicial (N= 155)</vt:lpstr>
      <vt:lpstr>Presentación de PowerPoint</vt:lpstr>
      <vt:lpstr>Presentación de PowerPoint</vt:lpstr>
      <vt:lpstr>Conclusions </vt:lpstr>
      <vt:lpstr>Conclusions </vt:lpstr>
      <vt:lpstr>Presentación de PowerPoint</vt:lpstr>
    </vt:vector>
  </TitlesOfParts>
  <Company>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i lesions de transit</dc:title>
  <dc:creator>2842014L</dc:creator>
  <cp:lastModifiedBy>user</cp:lastModifiedBy>
  <cp:revision>84</cp:revision>
  <dcterms:created xsi:type="dcterms:W3CDTF">2016-06-01T08:22:41Z</dcterms:created>
  <dcterms:modified xsi:type="dcterms:W3CDTF">2016-06-15T17:22:23Z</dcterms:modified>
</cp:coreProperties>
</file>