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672" r:id="rId2"/>
    <p:sldMasterId id="2147483648" r:id="rId3"/>
  </p:sldMasterIdLst>
  <p:notesMasterIdLst>
    <p:notesMasterId r:id="rId96"/>
  </p:notesMasterIdLst>
  <p:handoutMasterIdLst>
    <p:handoutMasterId r:id="rId97"/>
  </p:handoutMasterIdLst>
  <p:sldIdLst>
    <p:sldId id="307" r:id="rId4"/>
    <p:sldId id="309" r:id="rId5"/>
    <p:sldId id="308" r:id="rId6"/>
    <p:sldId id="412" r:id="rId7"/>
    <p:sldId id="536" r:id="rId8"/>
    <p:sldId id="358" r:id="rId9"/>
    <p:sldId id="413" r:id="rId10"/>
    <p:sldId id="273" r:id="rId11"/>
    <p:sldId id="359" r:id="rId12"/>
    <p:sldId id="364" r:id="rId13"/>
    <p:sldId id="279" r:id="rId14"/>
    <p:sldId id="577" r:id="rId15"/>
    <p:sldId id="578" r:id="rId16"/>
    <p:sldId id="582" r:id="rId17"/>
    <p:sldId id="583" r:id="rId18"/>
    <p:sldId id="593" r:id="rId19"/>
    <p:sldId id="594" r:id="rId20"/>
    <p:sldId id="595" r:id="rId21"/>
    <p:sldId id="321" r:id="rId22"/>
    <p:sldId id="419" r:id="rId23"/>
    <p:sldId id="519" r:id="rId24"/>
    <p:sldId id="363" r:id="rId25"/>
    <p:sldId id="420" r:id="rId26"/>
    <p:sldId id="421" r:id="rId27"/>
    <p:sldId id="423" r:id="rId28"/>
    <p:sldId id="270" r:id="rId29"/>
    <p:sldId id="269" r:id="rId30"/>
    <p:sldId id="377" r:id="rId31"/>
    <p:sldId id="291" r:id="rId32"/>
    <p:sldId id="324" r:id="rId33"/>
    <p:sldId id="325" r:id="rId34"/>
    <p:sldId id="326" r:id="rId35"/>
    <p:sldId id="378" r:id="rId36"/>
    <p:sldId id="418" r:id="rId37"/>
    <p:sldId id="591" r:id="rId38"/>
    <p:sldId id="592" r:id="rId39"/>
    <p:sldId id="584" r:id="rId40"/>
    <p:sldId id="537" r:id="rId41"/>
    <p:sldId id="538" r:id="rId42"/>
    <p:sldId id="539" r:id="rId43"/>
    <p:sldId id="540" r:id="rId44"/>
    <p:sldId id="541" r:id="rId45"/>
    <p:sldId id="542" r:id="rId46"/>
    <p:sldId id="543" r:id="rId47"/>
    <p:sldId id="544" r:id="rId48"/>
    <p:sldId id="545" r:id="rId49"/>
    <p:sldId id="546" r:id="rId50"/>
    <p:sldId id="547" r:id="rId51"/>
    <p:sldId id="548" r:id="rId52"/>
    <p:sldId id="549" r:id="rId53"/>
    <p:sldId id="586" r:id="rId54"/>
    <p:sldId id="587" r:id="rId55"/>
    <p:sldId id="588" r:id="rId56"/>
    <p:sldId id="550" r:id="rId57"/>
    <p:sldId id="551" r:id="rId58"/>
    <p:sldId id="552" r:id="rId59"/>
    <p:sldId id="553" r:id="rId60"/>
    <p:sldId id="554" r:id="rId61"/>
    <p:sldId id="555" r:id="rId62"/>
    <p:sldId id="556" r:id="rId63"/>
    <p:sldId id="557" r:id="rId64"/>
    <p:sldId id="558" r:id="rId65"/>
    <p:sldId id="559" r:id="rId66"/>
    <p:sldId id="560" r:id="rId67"/>
    <p:sldId id="561" r:id="rId68"/>
    <p:sldId id="562" r:id="rId69"/>
    <p:sldId id="563" r:id="rId70"/>
    <p:sldId id="564" r:id="rId71"/>
    <p:sldId id="565" r:id="rId72"/>
    <p:sldId id="566" r:id="rId73"/>
    <p:sldId id="469" r:id="rId74"/>
    <p:sldId id="329" r:id="rId75"/>
    <p:sldId id="336" r:id="rId76"/>
    <p:sldId id="410" r:id="rId77"/>
    <p:sldId id="509" r:id="rId78"/>
    <p:sldId id="510" r:id="rId79"/>
    <p:sldId id="512" r:id="rId80"/>
    <p:sldId id="397" r:id="rId81"/>
    <p:sldId id="398" r:id="rId82"/>
    <p:sldId id="399" r:id="rId83"/>
    <p:sldId id="400" r:id="rId84"/>
    <p:sldId id="401" r:id="rId85"/>
    <p:sldId id="402" r:id="rId86"/>
    <p:sldId id="403" r:id="rId87"/>
    <p:sldId id="404" r:id="rId88"/>
    <p:sldId id="481" r:id="rId89"/>
    <p:sldId id="405" r:id="rId90"/>
    <p:sldId id="406" r:id="rId91"/>
    <p:sldId id="579" r:id="rId92"/>
    <p:sldId id="580" r:id="rId93"/>
    <p:sldId id="581" r:id="rId94"/>
    <p:sldId id="590" r:id="rId95"/>
  </p:sldIdLst>
  <p:sldSz cx="9144000" cy="6858000" type="screen4x3"/>
  <p:notesSz cx="6669088" cy="977582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egura"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0AC2E"/>
    <a:srgbClr val="DBD604"/>
    <a:srgbClr val="E98E09"/>
    <a:srgbClr val="0CB438"/>
    <a:srgbClr val="A1E18F"/>
    <a:srgbClr val="D1D537"/>
    <a:srgbClr val="FBF7AF"/>
    <a:srgbClr val="45CF52"/>
    <a:srgbClr val="993366"/>
    <a:srgbClr val="ADAD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Estil mitjà 3 - èmfasi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C2FFA5D-87B4-456A-9821-1D502468CF0F}" styleName="Estil amb tema 1 - èmfasi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Estil cla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B344D84-9AFB-497E-A393-DC336BA19D2E}" styleName="Estil mitjà 3 - èmfasi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82404" autoAdjust="0"/>
  </p:normalViewPr>
  <p:slideViewPr>
    <p:cSldViewPr>
      <p:cViewPr varScale="1">
        <p:scale>
          <a:sx n="76" d="100"/>
          <a:sy n="76" d="100"/>
        </p:scale>
        <p:origin x="187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3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tableStyles" Target="tableStyle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commentAuthors" Target="commentAuthors.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6.4951252693055878E-2"/>
          <c:y val="2.3920181708205188E-2"/>
          <c:w val="0.69101320309377956"/>
          <c:h val="0.82374875013888005"/>
        </c:manualLayout>
      </c:layout>
      <c:lineChart>
        <c:grouping val="standard"/>
        <c:varyColors val="0"/>
        <c:ser>
          <c:idx val="0"/>
          <c:order val="0"/>
          <c:tx>
            <c:strRef>
              <c:f>Full1!$B$1</c:f>
              <c:strCache>
                <c:ptCount val="1"/>
                <c:pt idx="0">
                  <c:v>Lleida</c:v>
                </c:pt>
              </c:strCache>
            </c:strRef>
          </c:tx>
          <c:spPr>
            <a:ln cmpd="sng">
              <a:solidFill>
                <a:srgbClr val="E68AE2"/>
              </a:solidFill>
              <a:prstDash val="solid"/>
            </a:ln>
          </c:spPr>
          <c:marker>
            <c:symbol val="none"/>
          </c:marker>
          <c:cat>
            <c:numRef>
              <c:f>Full1!$A$2:$A$12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Full1!$B$2:$B$12</c:f>
              <c:numCache>
                <c:formatCode>General</c:formatCode>
                <c:ptCount val="11"/>
                <c:pt idx="0">
                  <c:v>0</c:v>
                </c:pt>
                <c:pt idx="1">
                  <c:v>49.3</c:v>
                </c:pt>
                <c:pt idx="2">
                  <c:v>57.8</c:v>
                </c:pt>
                <c:pt idx="3">
                  <c:v>57.1</c:v>
                </c:pt>
                <c:pt idx="4">
                  <c:v>47.71</c:v>
                </c:pt>
                <c:pt idx="5">
                  <c:v>49.39</c:v>
                </c:pt>
                <c:pt idx="6">
                  <c:v>49.42</c:v>
                </c:pt>
                <c:pt idx="7">
                  <c:v>41.64</c:v>
                </c:pt>
                <c:pt idx="8">
                  <c:v>40.58</c:v>
                </c:pt>
                <c:pt idx="9">
                  <c:v>46.09</c:v>
                </c:pt>
                <c:pt idx="10">
                  <c:v>76</c:v>
                </c:pt>
              </c:numCache>
            </c:numRef>
          </c:val>
          <c:smooth val="0"/>
          <c:extLst>
            <c:ext xmlns:c16="http://schemas.microsoft.com/office/drawing/2014/chart" uri="{C3380CC4-5D6E-409C-BE32-E72D297353CC}">
              <c16:uniqueId val="{00000000-F3B0-4564-946C-E70E289C2461}"/>
            </c:ext>
          </c:extLst>
        </c:ser>
        <c:ser>
          <c:idx val="1"/>
          <c:order val="1"/>
          <c:tx>
            <c:strRef>
              <c:f>Full1!$C$1</c:f>
              <c:strCache>
                <c:ptCount val="1"/>
                <c:pt idx="0">
                  <c:v>Tarragona</c:v>
                </c:pt>
              </c:strCache>
            </c:strRef>
          </c:tx>
          <c:spPr>
            <a:ln>
              <a:solidFill>
                <a:srgbClr val="FFFF00"/>
              </a:solidFill>
            </a:ln>
          </c:spPr>
          <c:marker>
            <c:symbol val="none"/>
          </c:marker>
          <c:cat>
            <c:numRef>
              <c:f>Full1!$A$2:$A$12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Full1!$C$2:$C$12</c:f>
              <c:numCache>
                <c:formatCode>General</c:formatCode>
                <c:ptCount val="11"/>
                <c:pt idx="0">
                  <c:v>15.1</c:v>
                </c:pt>
                <c:pt idx="1">
                  <c:v>43.7</c:v>
                </c:pt>
                <c:pt idx="2">
                  <c:v>42.3</c:v>
                </c:pt>
                <c:pt idx="3">
                  <c:v>32.370000000000005</c:v>
                </c:pt>
                <c:pt idx="4">
                  <c:v>34.090000000000003</c:v>
                </c:pt>
                <c:pt idx="5">
                  <c:v>37.36</c:v>
                </c:pt>
                <c:pt idx="6">
                  <c:v>40.5</c:v>
                </c:pt>
                <c:pt idx="7">
                  <c:v>36.700000000000003</c:v>
                </c:pt>
                <c:pt idx="8">
                  <c:v>42.760000000000012</c:v>
                </c:pt>
                <c:pt idx="9">
                  <c:v>55.15</c:v>
                </c:pt>
                <c:pt idx="10">
                  <c:v>77</c:v>
                </c:pt>
              </c:numCache>
            </c:numRef>
          </c:val>
          <c:smooth val="0"/>
          <c:extLst>
            <c:ext xmlns:c16="http://schemas.microsoft.com/office/drawing/2014/chart" uri="{C3380CC4-5D6E-409C-BE32-E72D297353CC}">
              <c16:uniqueId val="{00000001-F3B0-4564-946C-E70E289C2461}"/>
            </c:ext>
          </c:extLst>
        </c:ser>
        <c:ser>
          <c:idx val="2"/>
          <c:order val="2"/>
          <c:tx>
            <c:strRef>
              <c:f>Full1!$D$1</c:f>
              <c:strCache>
                <c:ptCount val="1"/>
                <c:pt idx="0">
                  <c:v>Barcelona</c:v>
                </c:pt>
              </c:strCache>
            </c:strRef>
          </c:tx>
          <c:spPr>
            <a:ln>
              <a:solidFill>
                <a:srgbClr val="00B0F0"/>
              </a:solidFill>
            </a:ln>
          </c:spPr>
          <c:marker>
            <c:symbol val="none"/>
          </c:marker>
          <c:cat>
            <c:numRef>
              <c:f>Full1!$A$2:$A$12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Full1!$D$2:$D$12</c:f>
              <c:numCache>
                <c:formatCode>General</c:formatCode>
                <c:ptCount val="11"/>
                <c:pt idx="0">
                  <c:v>12.3</c:v>
                </c:pt>
                <c:pt idx="1">
                  <c:v>42.4</c:v>
                </c:pt>
                <c:pt idx="2">
                  <c:v>54</c:v>
                </c:pt>
                <c:pt idx="3">
                  <c:v>40.220000000000013</c:v>
                </c:pt>
                <c:pt idx="4">
                  <c:v>39.870000000000005</c:v>
                </c:pt>
                <c:pt idx="5">
                  <c:v>41.25</c:v>
                </c:pt>
                <c:pt idx="6">
                  <c:v>43.290000000000013</c:v>
                </c:pt>
                <c:pt idx="7">
                  <c:v>35.949999999999996</c:v>
                </c:pt>
                <c:pt idx="8">
                  <c:v>37.449999999999996</c:v>
                </c:pt>
                <c:pt idx="9">
                  <c:v>50.379999999999995</c:v>
                </c:pt>
                <c:pt idx="10">
                  <c:v>75</c:v>
                </c:pt>
              </c:numCache>
            </c:numRef>
          </c:val>
          <c:smooth val="0"/>
          <c:extLst>
            <c:ext xmlns:c16="http://schemas.microsoft.com/office/drawing/2014/chart" uri="{C3380CC4-5D6E-409C-BE32-E72D297353CC}">
              <c16:uniqueId val="{00000002-F3B0-4564-946C-E70E289C2461}"/>
            </c:ext>
          </c:extLst>
        </c:ser>
        <c:ser>
          <c:idx val="3"/>
          <c:order val="3"/>
          <c:tx>
            <c:strRef>
              <c:f>Full1!$E$1</c:f>
              <c:strCache>
                <c:ptCount val="1"/>
                <c:pt idx="0">
                  <c:v>Girona</c:v>
                </c:pt>
              </c:strCache>
            </c:strRef>
          </c:tx>
          <c:spPr>
            <a:ln>
              <a:solidFill>
                <a:schemeClr val="accent6">
                  <a:lumMod val="75000"/>
                </a:schemeClr>
              </a:solidFill>
            </a:ln>
          </c:spPr>
          <c:marker>
            <c:symbol val="none"/>
          </c:marker>
          <c:cat>
            <c:numRef>
              <c:f>Full1!$A$2:$A$12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Full1!$E$2:$E$12</c:f>
              <c:numCache>
                <c:formatCode>General</c:formatCode>
                <c:ptCount val="11"/>
                <c:pt idx="0">
                  <c:v>28</c:v>
                </c:pt>
                <c:pt idx="1">
                  <c:v>43.8</c:v>
                </c:pt>
                <c:pt idx="2">
                  <c:v>54.4</c:v>
                </c:pt>
                <c:pt idx="3">
                  <c:v>55.49</c:v>
                </c:pt>
                <c:pt idx="4">
                  <c:v>45.730000000000011</c:v>
                </c:pt>
                <c:pt idx="5">
                  <c:v>50.74</c:v>
                </c:pt>
                <c:pt idx="6">
                  <c:v>48.36</c:v>
                </c:pt>
                <c:pt idx="7">
                  <c:v>42.59</c:v>
                </c:pt>
                <c:pt idx="8">
                  <c:v>40.309999999999995</c:v>
                </c:pt>
                <c:pt idx="9">
                  <c:v>48.2</c:v>
                </c:pt>
                <c:pt idx="10">
                  <c:v>75</c:v>
                </c:pt>
              </c:numCache>
            </c:numRef>
          </c:val>
          <c:smooth val="0"/>
          <c:extLst>
            <c:ext xmlns:c16="http://schemas.microsoft.com/office/drawing/2014/chart" uri="{C3380CC4-5D6E-409C-BE32-E72D297353CC}">
              <c16:uniqueId val="{00000003-F3B0-4564-946C-E70E289C2461}"/>
            </c:ext>
          </c:extLst>
        </c:ser>
        <c:ser>
          <c:idx val="4"/>
          <c:order val="4"/>
          <c:tx>
            <c:strRef>
              <c:f>Full1!$F$1</c:f>
              <c:strCache>
                <c:ptCount val="1"/>
                <c:pt idx="0">
                  <c:v>Centre</c:v>
                </c:pt>
              </c:strCache>
            </c:strRef>
          </c:tx>
          <c:spPr>
            <a:ln>
              <a:solidFill>
                <a:srgbClr val="7030A0"/>
              </a:solidFill>
            </a:ln>
          </c:spPr>
          <c:marker>
            <c:symbol val="none"/>
          </c:marker>
          <c:cat>
            <c:numRef>
              <c:f>Full1!$A$2:$A$12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Full1!$F$2:$F$12</c:f>
              <c:numCache>
                <c:formatCode>General</c:formatCode>
                <c:ptCount val="11"/>
                <c:pt idx="0">
                  <c:v>39.800000000000004</c:v>
                </c:pt>
                <c:pt idx="1">
                  <c:v>39.300000000000004</c:v>
                </c:pt>
                <c:pt idx="2">
                  <c:v>42.5</c:v>
                </c:pt>
                <c:pt idx="3">
                  <c:v>38.090000000000003</c:v>
                </c:pt>
                <c:pt idx="4">
                  <c:v>38.700000000000003</c:v>
                </c:pt>
                <c:pt idx="5">
                  <c:v>40.89</c:v>
                </c:pt>
                <c:pt idx="6">
                  <c:v>42.33</c:v>
                </c:pt>
                <c:pt idx="7">
                  <c:v>38.260000000000012</c:v>
                </c:pt>
                <c:pt idx="8">
                  <c:v>39.57</c:v>
                </c:pt>
                <c:pt idx="9">
                  <c:v>46.09</c:v>
                </c:pt>
                <c:pt idx="10">
                  <c:v>74</c:v>
                </c:pt>
              </c:numCache>
            </c:numRef>
          </c:val>
          <c:smooth val="0"/>
          <c:extLst>
            <c:ext xmlns:c16="http://schemas.microsoft.com/office/drawing/2014/chart" uri="{C3380CC4-5D6E-409C-BE32-E72D297353CC}">
              <c16:uniqueId val="{00000004-F3B0-4564-946C-E70E289C2461}"/>
            </c:ext>
          </c:extLst>
        </c:ser>
        <c:ser>
          <c:idx val="5"/>
          <c:order val="5"/>
          <c:tx>
            <c:strRef>
              <c:f>Full1!$G$1</c:f>
              <c:strCache>
                <c:ptCount val="1"/>
                <c:pt idx="0">
                  <c:v>Pirineu</c:v>
                </c:pt>
              </c:strCache>
            </c:strRef>
          </c:tx>
          <c:spPr>
            <a:ln>
              <a:solidFill>
                <a:schemeClr val="tx1">
                  <a:lumMod val="75000"/>
                  <a:lumOff val="25000"/>
                </a:schemeClr>
              </a:solidFill>
            </a:ln>
          </c:spPr>
          <c:marker>
            <c:symbol val="none"/>
          </c:marker>
          <c:cat>
            <c:numRef>
              <c:f>Full1!$A$2:$A$12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Full1!$G$2:$G$12</c:f>
              <c:numCache>
                <c:formatCode>General</c:formatCode>
                <c:ptCount val="11"/>
                <c:pt idx="0">
                  <c:v>0</c:v>
                </c:pt>
                <c:pt idx="1">
                  <c:v>55.9</c:v>
                </c:pt>
                <c:pt idx="2">
                  <c:v>46.8</c:v>
                </c:pt>
                <c:pt idx="3">
                  <c:v>56.06</c:v>
                </c:pt>
                <c:pt idx="4">
                  <c:v>54.449999999999996</c:v>
                </c:pt>
                <c:pt idx="5">
                  <c:v>54.61</c:v>
                </c:pt>
                <c:pt idx="6">
                  <c:v>52.54</c:v>
                </c:pt>
                <c:pt idx="7">
                  <c:v>46.94</c:v>
                </c:pt>
                <c:pt idx="8">
                  <c:v>46.3</c:v>
                </c:pt>
                <c:pt idx="9">
                  <c:v>53.4</c:v>
                </c:pt>
                <c:pt idx="10">
                  <c:v>80</c:v>
                </c:pt>
              </c:numCache>
            </c:numRef>
          </c:val>
          <c:smooth val="0"/>
          <c:extLst>
            <c:ext xmlns:c16="http://schemas.microsoft.com/office/drawing/2014/chart" uri="{C3380CC4-5D6E-409C-BE32-E72D297353CC}">
              <c16:uniqueId val="{00000005-F3B0-4564-946C-E70E289C2461}"/>
            </c:ext>
          </c:extLst>
        </c:ser>
        <c:ser>
          <c:idx val="6"/>
          <c:order val="6"/>
          <c:tx>
            <c:strRef>
              <c:f>Full1!$H$1</c:f>
              <c:strCache>
                <c:ptCount val="1"/>
                <c:pt idx="0">
                  <c:v>Terres de l'Ebre</c:v>
                </c:pt>
              </c:strCache>
            </c:strRef>
          </c:tx>
          <c:spPr>
            <a:ln>
              <a:solidFill>
                <a:srgbClr val="FF0000"/>
              </a:solidFill>
            </a:ln>
          </c:spPr>
          <c:marker>
            <c:symbol val="none"/>
          </c:marker>
          <c:cat>
            <c:numRef>
              <c:f>Full1!$A$2:$A$12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Full1!$H$2:$H$12</c:f>
              <c:numCache>
                <c:formatCode>General</c:formatCode>
                <c:ptCount val="11"/>
                <c:pt idx="0">
                  <c:v>0</c:v>
                </c:pt>
                <c:pt idx="1">
                  <c:v>48</c:v>
                </c:pt>
                <c:pt idx="2">
                  <c:v>54.9</c:v>
                </c:pt>
                <c:pt idx="3">
                  <c:v>49.730000000000011</c:v>
                </c:pt>
                <c:pt idx="4">
                  <c:v>43.99</c:v>
                </c:pt>
                <c:pt idx="5">
                  <c:v>48.54</c:v>
                </c:pt>
                <c:pt idx="6">
                  <c:v>45.83</c:v>
                </c:pt>
                <c:pt idx="7">
                  <c:v>41.52</c:v>
                </c:pt>
                <c:pt idx="8">
                  <c:v>40.83</c:v>
                </c:pt>
                <c:pt idx="9">
                  <c:v>40.660000000000011</c:v>
                </c:pt>
                <c:pt idx="10">
                  <c:v>75</c:v>
                </c:pt>
              </c:numCache>
            </c:numRef>
          </c:val>
          <c:smooth val="0"/>
          <c:extLst>
            <c:ext xmlns:c16="http://schemas.microsoft.com/office/drawing/2014/chart" uri="{C3380CC4-5D6E-409C-BE32-E72D297353CC}">
              <c16:uniqueId val="{00000006-F3B0-4564-946C-E70E289C2461}"/>
            </c:ext>
          </c:extLst>
        </c:ser>
        <c:ser>
          <c:idx val="7"/>
          <c:order val="7"/>
          <c:tx>
            <c:strRef>
              <c:f>Full1!$K$1</c:f>
              <c:strCache>
                <c:ptCount val="1"/>
              </c:strCache>
            </c:strRef>
          </c:tx>
          <c:spPr>
            <a:ln>
              <a:solidFill>
                <a:srgbClr val="498E16"/>
              </a:solidFill>
            </a:ln>
          </c:spPr>
          <c:marker>
            <c:symbol val="none"/>
          </c:marker>
          <c:cat>
            <c:numRef>
              <c:f>Full1!$A$2:$A$12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Full1!$I$2:$I$12</c:f>
              <c:numCache>
                <c:formatCode>0.00</c:formatCode>
                <c:ptCount val="11"/>
                <c:pt idx="0">
                  <c:v>13.6</c:v>
                </c:pt>
                <c:pt idx="1">
                  <c:v>46.05</c:v>
                </c:pt>
                <c:pt idx="2">
                  <c:v>50.379999999999995</c:v>
                </c:pt>
                <c:pt idx="3">
                  <c:v>44.08</c:v>
                </c:pt>
                <c:pt idx="4">
                  <c:v>42.83</c:v>
                </c:pt>
                <c:pt idx="5">
                  <c:v>45.120000000000012</c:v>
                </c:pt>
                <c:pt idx="6">
                  <c:v>47.13</c:v>
                </c:pt>
                <c:pt idx="7">
                  <c:v>40.39</c:v>
                </c:pt>
                <c:pt idx="8">
                  <c:v>40.33</c:v>
                </c:pt>
                <c:pt idx="9">
                  <c:v>48.567142857142855</c:v>
                </c:pt>
                <c:pt idx="10">
                  <c:v>74</c:v>
                </c:pt>
              </c:numCache>
            </c:numRef>
          </c:val>
          <c:smooth val="0"/>
          <c:extLst>
            <c:ext xmlns:c16="http://schemas.microsoft.com/office/drawing/2014/chart" uri="{C3380CC4-5D6E-409C-BE32-E72D297353CC}">
              <c16:uniqueId val="{00000007-F3B0-4564-946C-E70E289C2461}"/>
            </c:ext>
          </c:extLst>
        </c:ser>
        <c:dLbls>
          <c:showLegendKey val="0"/>
          <c:showVal val="0"/>
          <c:showCatName val="0"/>
          <c:showSerName val="0"/>
          <c:showPercent val="0"/>
          <c:showBubbleSize val="0"/>
        </c:dLbls>
        <c:smooth val="0"/>
        <c:axId val="99206272"/>
        <c:axId val="99207808"/>
      </c:lineChart>
      <c:catAx>
        <c:axId val="99206272"/>
        <c:scaling>
          <c:orientation val="minMax"/>
        </c:scaling>
        <c:delete val="0"/>
        <c:axPos val="b"/>
        <c:numFmt formatCode="General" sourceLinked="1"/>
        <c:majorTickMark val="none"/>
        <c:minorTickMark val="none"/>
        <c:tickLblPos val="nextTo"/>
        <c:txPr>
          <a:bodyPr rot="0" vert="horz"/>
          <a:lstStyle/>
          <a:p>
            <a:pPr>
              <a:defRPr sz="1200" b="0" i="0" u="none" strike="noStrike" baseline="0">
                <a:solidFill>
                  <a:srgbClr val="000000"/>
                </a:solidFill>
                <a:latin typeface="Arial"/>
                <a:ea typeface="Arial"/>
                <a:cs typeface="Arial"/>
              </a:defRPr>
            </a:pPr>
            <a:endParaRPr lang="ca-ES"/>
          </a:p>
        </c:txPr>
        <c:crossAx val="99207808"/>
        <c:crosses val="autoZero"/>
        <c:auto val="1"/>
        <c:lblAlgn val="ctr"/>
        <c:lblOffset val="100"/>
        <c:noMultiLvlLbl val="0"/>
      </c:catAx>
      <c:valAx>
        <c:axId val="99207808"/>
        <c:scaling>
          <c:orientation val="minMax"/>
        </c:scaling>
        <c:delete val="0"/>
        <c:axPos val="l"/>
        <c:majorGridlines/>
        <c:numFmt formatCode="General" sourceLinked="1"/>
        <c:majorTickMark val="none"/>
        <c:minorTickMark val="none"/>
        <c:tickLblPos val="nextTo"/>
        <c:txPr>
          <a:bodyPr rot="0" vert="horz"/>
          <a:lstStyle/>
          <a:p>
            <a:pPr>
              <a:defRPr sz="1100" b="0" i="0" u="none" strike="noStrike" baseline="0">
                <a:solidFill>
                  <a:srgbClr val="000000"/>
                </a:solidFill>
                <a:latin typeface="Arial"/>
                <a:ea typeface="Arial"/>
                <a:cs typeface="Arial"/>
              </a:defRPr>
            </a:pPr>
            <a:endParaRPr lang="ca-ES"/>
          </a:p>
        </c:txPr>
        <c:crossAx val="99206272"/>
        <c:crosses val="autoZero"/>
        <c:crossBetween val="between"/>
      </c:valAx>
      <c:spPr>
        <a:noFill/>
        <a:ln w="10568">
          <a:noFill/>
        </a:ln>
      </c:spPr>
    </c:plotArea>
    <c:legend>
      <c:legendPos val="r"/>
      <c:layout>
        <c:manualLayout>
          <c:xMode val="edge"/>
          <c:yMode val="edge"/>
          <c:x val="0.77783707379529166"/>
          <c:y val="0.15833101877569211"/>
          <c:w val="0.22216295792583068"/>
          <c:h val="0.71767359182313073"/>
        </c:manualLayout>
      </c:layout>
      <c:overlay val="0"/>
      <c:txPr>
        <a:bodyPr/>
        <a:lstStyle/>
        <a:p>
          <a:pPr>
            <a:defRPr sz="1600" b="0" i="0" u="none" strike="noStrike" baseline="0">
              <a:solidFill>
                <a:srgbClr val="000000"/>
              </a:solidFill>
              <a:latin typeface="Arial"/>
              <a:ea typeface="Arial"/>
              <a:cs typeface="Arial"/>
            </a:defRPr>
          </a:pPr>
          <a:endParaRPr lang="ca-ES"/>
        </a:p>
      </c:txPr>
    </c:legend>
    <c:plotVisOnly val="1"/>
    <c:dispBlanksAs val="gap"/>
    <c:showDLblsOverMax val="0"/>
  </c:chart>
  <c:txPr>
    <a:bodyPr/>
    <a:lstStyle/>
    <a:p>
      <a:pPr>
        <a:defRPr sz="749" b="0" i="0" u="none" strike="noStrike" baseline="0">
          <a:solidFill>
            <a:srgbClr val="000000"/>
          </a:solidFill>
          <a:latin typeface="Arial"/>
          <a:ea typeface="Arial"/>
          <a:cs typeface="Arial"/>
        </a:defRPr>
      </a:pPr>
      <a:endParaRPr lang="ca-E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7.6273957135687714E-2"/>
          <c:y val="0.18904640022421074"/>
          <c:w val="0.60408385981257073"/>
          <c:h val="0.70109885024463214"/>
        </c:manualLayout>
      </c:layout>
      <c:pie3DChart>
        <c:varyColors val="1"/>
        <c:ser>
          <c:idx val="0"/>
          <c:order val="0"/>
          <c:tx>
            <c:strRef>
              <c:f>Full1!$B$1</c:f>
              <c:strCache>
                <c:ptCount val="1"/>
                <c:pt idx="0">
                  <c:v>.</c:v>
                </c:pt>
              </c:strCache>
            </c:strRef>
          </c:tx>
          <c:dPt>
            <c:idx val="0"/>
            <c:bubble3D val="0"/>
            <c:explosion val="16"/>
            <c:spPr>
              <a:solidFill>
                <a:srgbClr val="009999"/>
              </a:solidFill>
            </c:spPr>
            <c:extLst>
              <c:ext xmlns:c16="http://schemas.microsoft.com/office/drawing/2014/chart" uri="{C3380CC4-5D6E-409C-BE32-E72D297353CC}">
                <c16:uniqueId val="{00000001-DBBF-48BF-ABC3-52FE014D6E24}"/>
              </c:ext>
            </c:extLst>
          </c:dPt>
          <c:dPt>
            <c:idx val="1"/>
            <c:bubble3D val="0"/>
            <c:spPr>
              <a:solidFill>
                <a:srgbClr val="990000"/>
              </a:solidFill>
            </c:spPr>
            <c:extLst>
              <c:ext xmlns:c16="http://schemas.microsoft.com/office/drawing/2014/chart" uri="{C3380CC4-5D6E-409C-BE32-E72D297353CC}">
                <c16:uniqueId val="{00000003-DBBF-48BF-ABC3-52FE014D6E24}"/>
              </c:ext>
            </c:extLst>
          </c:dPt>
          <c:dPt>
            <c:idx val="2"/>
            <c:bubble3D val="0"/>
            <c:spPr>
              <a:solidFill>
                <a:srgbClr val="8CBC5C"/>
              </a:solidFill>
            </c:spPr>
            <c:extLst>
              <c:ext xmlns:c16="http://schemas.microsoft.com/office/drawing/2014/chart" uri="{C3380CC4-5D6E-409C-BE32-E72D297353CC}">
                <c16:uniqueId val="{00000005-DBBF-48BF-ABC3-52FE014D6E24}"/>
              </c:ext>
            </c:extLst>
          </c:dPt>
          <c:dPt>
            <c:idx val="3"/>
            <c:bubble3D val="0"/>
            <c:spPr>
              <a:solidFill>
                <a:srgbClr val="B348B6"/>
              </a:solidFill>
            </c:spPr>
            <c:extLst>
              <c:ext xmlns:c16="http://schemas.microsoft.com/office/drawing/2014/chart" uri="{C3380CC4-5D6E-409C-BE32-E72D297353CC}">
                <c16:uniqueId val="{00000007-DBBF-48BF-ABC3-52FE014D6E24}"/>
              </c:ext>
            </c:extLst>
          </c:dPt>
          <c:dPt>
            <c:idx val="4"/>
            <c:bubble3D val="0"/>
            <c:spPr>
              <a:solidFill>
                <a:srgbClr val="5E7198"/>
              </a:solidFill>
            </c:spPr>
            <c:extLst>
              <c:ext xmlns:c16="http://schemas.microsoft.com/office/drawing/2014/chart" uri="{C3380CC4-5D6E-409C-BE32-E72D297353CC}">
                <c16:uniqueId val="{00000009-DBBF-48BF-ABC3-52FE014D6E24}"/>
              </c:ext>
            </c:extLst>
          </c:dPt>
          <c:dPt>
            <c:idx val="5"/>
            <c:bubble3D val="0"/>
            <c:spPr>
              <a:solidFill>
                <a:srgbClr val="FF9900"/>
              </a:solidFill>
            </c:spPr>
            <c:extLst>
              <c:ext xmlns:c16="http://schemas.microsoft.com/office/drawing/2014/chart" uri="{C3380CC4-5D6E-409C-BE32-E72D297353CC}">
                <c16:uniqueId val="{0000000B-DBBF-48BF-ABC3-52FE014D6E24}"/>
              </c:ext>
            </c:extLst>
          </c:dPt>
          <c:dLbls>
            <c:dLbl>
              <c:idx val="0"/>
              <c:layout>
                <c:manualLayout>
                  <c:x val="-0.15075996422612417"/>
                  <c:y val="2.213183953940610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BF-48BF-ABC3-52FE014D6E24}"/>
                </c:ext>
              </c:extLst>
            </c:dLbl>
            <c:dLbl>
              <c:idx val="1"/>
              <c:layout>
                <c:manualLayout>
                  <c:x val="-2.053807184677001E-2"/>
                  <c:y val="-0.1690303855415475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BF-48BF-ABC3-52FE014D6E24}"/>
                </c:ext>
              </c:extLst>
            </c:dLbl>
            <c:dLbl>
              <c:idx val="2"/>
              <c:layout>
                <c:manualLayout>
                  <c:x val="7.3077156300346904E-2"/>
                  <c:y val="-0.1952440402711676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BBF-48BF-ABC3-52FE014D6E24}"/>
                </c:ext>
              </c:extLst>
            </c:dLbl>
            <c:dLbl>
              <c:idx val="3"/>
              <c:layout>
                <c:manualLayout>
                  <c:x val="0.10801246088103712"/>
                  <c:y val="-7.459672563593218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BBF-48BF-ABC3-52FE014D6E24}"/>
                </c:ext>
              </c:extLst>
            </c:dLbl>
            <c:dLbl>
              <c:idx val="4"/>
              <c:layout>
                <c:manualLayout>
                  <c:x val="9.5485395587124766E-2"/>
                  <c:y val="5.830438440037503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BBF-48BF-ABC3-52FE014D6E24}"/>
                </c:ext>
              </c:extLst>
            </c:dLbl>
            <c:dLbl>
              <c:idx val="5"/>
              <c:layout>
                <c:manualLayout>
                  <c:x val="4.7343681905397499E-2"/>
                  <c:y val="7.790923091811793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BBF-48BF-ABC3-52FE014D6E24}"/>
                </c:ext>
              </c:extLst>
            </c:dLbl>
            <c:numFmt formatCode="0.0%" sourceLinked="0"/>
            <c:spPr>
              <a:noFill/>
              <a:ln>
                <a:noFill/>
              </a:ln>
              <a:effectLst/>
            </c:spPr>
            <c:txPr>
              <a:bodyPr/>
              <a:lstStyle/>
              <a:p>
                <a:pPr>
                  <a:defRPr sz="1599" b="1">
                    <a:solidFill>
                      <a:schemeClr val="bg1"/>
                    </a:solidFill>
                  </a:defRPr>
                </a:pPr>
                <a:endParaRPr lang="ca-E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Full1!$A$2:$A$7</c:f>
              <c:strCache>
                <c:ptCount val="6"/>
                <c:pt idx="0">
                  <c:v>Alcohol</c:v>
                </c:pt>
                <c:pt idx="1">
                  <c:v>Tabac</c:v>
                </c:pt>
                <c:pt idx="2">
                  <c:v>Heroïna</c:v>
                </c:pt>
                <c:pt idx="3">
                  <c:v>Cocaïna</c:v>
                </c:pt>
                <c:pt idx="4">
                  <c:v>Cànnabis</c:v>
                </c:pt>
                <c:pt idx="5">
                  <c:v>Altres drogues</c:v>
                </c:pt>
              </c:strCache>
            </c:strRef>
          </c:cat>
          <c:val>
            <c:numRef>
              <c:f>Full1!$B$2:$B$7</c:f>
              <c:numCache>
                <c:formatCode>0.00%</c:formatCode>
                <c:ptCount val="6"/>
                <c:pt idx="0">
                  <c:v>0.46200000000000002</c:v>
                </c:pt>
                <c:pt idx="1">
                  <c:v>3.9000000000000076E-2</c:v>
                </c:pt>
                <c:pt idx="2">
                  <c:v>0.12300000000000012</c:v>
                </c:pt>
                <c:pt idx="3">
                  <c:v>0.18700000000000044</c:v>
                </c:pt>
                <c:pt idx="4">
                  <c:v>0.126</c:v>
                </c:pt>
                <c:pt idx="5">
                  <c:v>6.3000000000000014E-2</c:v>
                </c:pt>
              </c:numCache>
            </c:numRef>
          </c:val>
          <c:extLst>
            <c:ext xmlns:c16="http://schemas.microsoft.com/office/drawing/2014/chart" uri="{C3380CC4-5D6E-409C-BE32-E72D297353CC}">
              <c16:uniqueId val="{0000000C-DBBF-48BF-ABC3-52FE014D6E24}"/>
            </c:ext>
          </c:extLst>
        </c:ser>
        <c:dLbls>
          <c:showLegendKey val="0"/>
          <c:showVal val="0"/>
          <c:showCatName val="0"/>
          <c:showSerName val="0"/>
          <c:showPercent val="0"/>
          <c:showBubbleSize val="0"/>
          <c:showLeaderLines val="1"/>
        </c:dLbls>
      </c:pie3DChart>
      <c:spPr>
        <a:noFill/>
        <a:ln w="25415">
          <a:noFill/>
        </a:ln>
      </c:spPr>
    </c:plotArea>
    <c:legend>
      <c:legendPos val="r"/>
      <c:layout>
        <c:manualLayout>
          <c:xMode val="edge"/>
          <c:yMode val="edge"/>
          <c:x val="0.71110121180538965"/>
          <c:y val="0.25060431288448692"/>
          <c:w val="0.25663391163508553"/>
          <c:h val="0.42693236225989095"/>
        </c:manualLayout>
      </c:layout>
      <c:overlay val="0"/>
      <c:txPr>
        <a:bodyPr/>
        <a:lstStyle/>
        <a:p>
          <a:pPr>
            <a:defRPr sz="1400"/>
          </a:pPr>
          <a:endParaRPr lang="ca-ES"/>
        </a:p>
      </c:txPr>
    </c:legend>
    <c:plotVisOnly val="1"/>
    <c:dispBlanksAs val="zero"/>
    <c:showDLblsOverMax val="0"/>
  </c:chart>
  <c:spPr>
    <a:ln>
      <a:noFill/>
    </a:ln>
  </c:spPr>
  <c:txPr>
    <a:bodyPr/>
    <a:lstStyle/>
    <a:p>
      <a:pPr>
        <a:defRPr sz="1799"/>
      </a:pPr>
      <a:endParaRPr lang="ca-ES"/>
    </a:p>
  </c:txPr>
  <c:externalData r:id="rId1">
    <c:autoUpdate val="0"/>
  </c:externalData>
  <c:userShapes r:id="rId2"/>
</c:chartSpace>
</file>

<file path=ppt/drawings/_rels/drawing2.xml.rels><?xml version="1.0" encoding="UTF-8" standalone="yes"?>
<Relationships xmlns="http://schemas.openxmlformats.org/package/2006/relationships"><Relationship Id="rId1" Type="http://schemas.openxmlformats.org/officeDocument/2006/relationships/image" Target="../media/image66.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image" Target="../media/image6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image" Target="../media/image70.png"/></Relationships>
</file>

<file path=ppt/drawings/drawing1.xml><?xml version="1.0" encoding="utf-8"?>
<c:userShapes xmlns:c="http://schemas.openxmlformats.org/drawingml/2006/chart">
  <cdr:relSizeAnchor xmlns:cdr="http://schemas.openxmlformats.org/drawingml/2006/chartDrawing">
    <cdr:from>
      <cdr:x>0.80689</cdr:x>
      <cdr:y>0.78</cdr:y>
    </cdr:from>
    <cdr:to>
      <cdr:x>0.92003</cdr:x>
      <cdr:y>0.87567</cdr:y>
    </cdr:to>
    <cdr:sp macro="" textlink="">
      <cdr:nvSpPr>
        <cdr:cNvPr id="2" name="QuadreDeText 1"/>
        <cdr:cNvSpPr txBox="1"/>
      </cdr:nvSpPr>
      <cdr:spPr>
        <a:xfrm xmlns:a="http://schemas.openxmlformats.org/drawingml/2006/main">
          <a:off x="6619191" y="2808312"/>
          <a:ext cx="928129" cy="3444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ca-ES" sz="1600" dirty="0" smtClean="0"/>
            <a:t>Total</a:t>
          </a:r>
          <a:endParaRPr lang="ca-E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0.47368</cdr:x>
      <cdr:y>0</cdr:y>
    </cdr:from>
    <cdr:to>
      <cdr:x>0.74658</cdr:x>
      <cdr:y>0.24234</cdr:y>
    </cdr:to>
    <cdr:grpSp>
      <cdr:nvGrpSpPr>
        <cdr:cNvPr id="5" name="Agrupa 4"/>
        <cdr:cNvGrpSpPr/>
      </cdr:nvGrpSpPr>
      <cdr:grpSpPr>
        <a:xfrm xmlns:a="http://schemas.openxmlformats.org/drawingml/2006/main">
          <a:off x="3843303" y="0"/>
          <a:ext cx="2214232" cy="1106824"/>
          <a:chOff x="3843336" y="82514"/>
          <a:chExt cx="2516602" cy="1106845"/>
        </a:xfrm>
      </cdr:grpSpPr>
      <cdr:pic>
        <cdr:nvPicPr>
          <cdr:cNvPr id="3" name="Picture 25"/>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3843337" y="90898"/>
            <a:ext cx="2516601" cy="109846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cdr:spPr>
      </cdr:pic>
      <cdr:sp macro="" textlink="">
        <cdr:nvSpPr>
          <cdr:cNvPr id="4" name="QuadreDeText 3"/>
          <cdr:cNvSpPr txBox="1"/>
        </cdr:nvSpPr>
        <cdr:spPr>
          <a:xfrm xmlns:a="http://schemas.openxmlformats.org/drawingml/2006/main">
            <a:off x="3843336" y="82514"/>
            <a:ext cx="2502247" cy="8908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ca-ES" sz="1600" b="1" kern="1200" dirty="0">
                <a:solidFill>
                  <a:srgbClr val="5B6107"/>
                </a:solidFill>
              </a:rPr>
              <a:t>El 46,2% dels casos </a:t>
            </a:r>
          </a:p>
          <a:p xmlns:a="http://schemas.openxmlformats.org/drawingml/2006/main">
            <a:r>
              <a:rPr lang="ca-ES" sz="1600" b="1" kern="1200" dirty="0" smtClean="0">
                <a:solidFill>
                  <a:srgbClr val="5B6107"/>
                </a:solidFill>
              </a:rPr>
              <a:t>atesos al </a:t>
            </a:r>
            <a:r>
              <a:rPr lang="ca-ES" sz="1600" b="1" kern="1200" dirty="0">
                <a:solidFill>
                  <a:srgbClr val="5B6107"/>
                </a:solidFill>
              </a:rPr>
              <a:t>CAS van</a:t>
            </a:r>
          </a:p>
          <a:p xmlns:a="http://schemas.openxmlformats.org/drawingml/2006/main">
            <a:r>
              <a:rPr lang="ca-ES" sz="1600" b="1" kern="1200" dirty="0">
                <a:solidFill>
                  <a:srgbClr val="5B6107"/>
                </a:solidFill>
              </a:rPr>
              <a:t> ser per alcohol</a:t>
            </a: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889250" cy="488950"/>
          </a:xfrm>
          <a:prstGeom prst="rect">
            <a:avLst/>
          </a:prstGeom>
        </p:spPr>
        <p:txBody>
          <a:bodyPr vert="horz" lIns="91440" tIns="45720" rIns="91440" bIns="45720" rtlCol="0"/>
          <a:lstStyle>
            <a:lvl1pPr algn="l">
              <a:defRPr sz="1200"/>
            </a:lvl1pPr>
          </a:lstStyle>
          <a:p>
            <a:endParaRPr lang="ca-ES"/>
          </a:p>
        </p:txBody>
      </p:sp>
      <p:sp>
        <p:nvSpPr>
          <p:cNvPr id="3" name="Contenidor de data 2"/>
          <p:cNvSpPr>
            <a:spLocks noGrp="1"/>
          </p:cNvSpPr>
          <p:nvPr>
            <p:ph type="dt" sz="quarter" idx="1"/>
          </p:nvPr>
        </p:nvSpPr>
        <p:spPr>
          <a:xfrm>
            <a:off x="3778250" y="0"/>
            <a:ext cx="2889250" cy="488950"/>
          </a:xfrm>
          <a:prstGeom prst="rect">
            <a:avLst/>
          </a:prstGeom>
        </p:spPr>
        <p:txBody>
          <a:bodyPr vert="horz" lIns="91440" tIns="45720" rIns="91440" bIns="45720" rtlCol="0"/>
          <a:lstStyle>
            <a:lvl1pPr algn="r">
              <a:defRPr sz="1200"/>
            </a:lvl1pPr>
          </a:lstStyle>
          <a:p>
            <a:fld id="{9C9D9C8D-15C7-48B6-A4D8-F8F24A8B59D3}" type="datetimeFigureOut">
              <a:rPr lang="ca-ES" smtClean="0"/>
              <a:pPr/>
              <a:t>20/10/2017</a:t>
            </a:fld>
            <a:endParaRPr lang="ca-ES"/>
          </a:p>
        </p:txBody>
      </p:sp>
      <p:sp>
        <p:nvSpPr>
          <p:cNvPr id="4" name="Contenidor de peu de pàgina 3"/>
          <p:cNvSpPr>
            <a:spLocks noGrp="1"/>
          </p:cNvSpPr>
          <p:nvPr>
            <p:ph type="ftr" sz="quarter" idx="2"/>
          </p:nvPr>
        </p:nvSpPr>
        <p:spPr>
          <a:xfrm>
            <a:off x="0" y="9285288"/>
            <a:ext cx="2889250" cy="488950"/>
          </a:xfrm>
          <a:prstGeom prst="rect">
            <a:avLst/>
          </a:prstGeom>
        </p:spPr>
        <p:txBody>
          <a:bodyPr vert="horz" lIns="91440" tIns="45720" rIns="91440" bIns="45720" rtlCol="0" anchor="b"/>
          <a:lstStyle>
            <a:lvl1pPr algn="l">
              <a:defRPr sz="1200"/>
            </a:lvl1pPr>
          </a:lstStyle>
          <a:p>
            <a:endParaRPr lang="ca-ES"/>
          </a:p>
        </p:txBody>
      </p:sp>
      <p:sp>
        <p:nvSpPr>
          <p:cNvPr id="5" name="Contenidor de número de diapositiva 4"/>
          <p:cNvSpPr>
            <a:spLocks noGrp="1"/>
          </p:cNvSpPr>
          <p:nvPr>
            <p:ph type="sldNum" sz="quarter" idx="3"/>
          </p:nvPr>
        </p:nvSpPr>
        <p:spPr>
          <a:xfrm>
            <a:off x="3778250" y="9285288"/>
            <a:ext cx="2889250" cy="488950"/>
          </a:xfrm>
          <a:prstGeom prst="rect">
            <a:avLst/>
          </a:prstGeom>
        </p:spPr>
        <p:txBody>
          <a:bodyPr vert="horz" lIns="91440" tIns="45720" rIns="91440" bIns="45720" rtlCol="0" anchor="b"/>
          <a:lstStyle>
            <a:lvl1pPr algn="r">
              <a:defRPr sz="1200"/>
            </a:lvl1pPr>
          </a:lstStyle>
          <a:p>
            <a:fld id="{5B9FAE06-A1E2-4928-82F1-611BBA677E1C}" type="slidenum">
              <a:rPr lang="ca-ES" smtClean="0"/>
              <a:pPr/>
              <a:t>‹#›</a:t>
            </a:fld>
            <a:endParaRPr lang="ca-ES"/>
          </a:p>
        </p:txBody>
      </p:sp>
    </p:spTree>
    <p:extLst>
      <p:ext uri="{BB962C8B-B14F-4D97-AF65-F5344CB8AC3E}">
        <p14:creationId xmlns:p14="http://schemas.microsoft.com/office/powerpoint/2010/main" val="2695889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9938" cy="488791"/>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777607" y="0"/>
            <a:ext cx="2889938" cy="488791"/>
          </a:xfrm>
          <a:prstGeom prst="rect">
            <a:avLst/>
          </a:prstGeom>
        </p:spPr>
        <p:txBody>
          <a:bodyPr vert="horz" lIns="91440" tIns="45720" rIns="91440" bIns="45720" rtlCol="0"/>
          <a:lstStyle>
            <a:lvl1pPr algn="r">
              <a:defRPr sz="1200"/>
            </a:lvl1pPr>
          </a:lstStyle>
          <a:p>
            <a:fld id="{5013CAFE-A5DE-4482-9F68-B0DBB877AE19}" type="datetimeFigureOut">
              <a:rPr lang="es-ES" smtClean="0"/>
              <a:pPr/>
              <a:t>20/10/2017</a:t>
            </a:fld>
            <a:endParaRPr lang="es-ES"/>
          </a:p>
        </p:txBody>
      </p:sp>
      <p:sp>
        <p:nvSpPr>
          <p:cNvPr id="4" name="3 Marcador de imagen de diapositiva"/>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66909" y="4643517"/>
            <a:ext cx="5335270" cy="439912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285337"/>
            <a:ext cx="2889938" cy="488791"/>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777607" y="9285337"/>
            <a:ext cx="2889938" cy="488791"/>
          </a:xfrm>
          <a:prstGeom prst="rect">
            <a:avLst/>
          </a:prstGeom>
        </p:spPr>
        <p:txBody>
          <a:bodyPr vert="horz" lIns="91440" tIns="45720" rIns="91440" bIns="45720" rtlCol="0" anchor="b"/>
          <a:lstStyle>
            <a:lvl1pPr algn="r">
              <a:defRPr sz="1200"/>
            </a:lvl1pPr>
          </a:lstStyle>
          <a:p>
            <a:fld id="{021D6FDC-9E18-454E-818D-B63DED9E6D64}" type="slidenum">
              <a:rPr lang="es-ES" smtClean="0"/>
              <a:pPr/>
              <a:t>‹#›</a:t>
            </a:fld>
            <a:endParaRPr lang="es-ES"/>
          </a:p>
        </p:txBody>
      </p:sp>
    </p:spTree>
    <p:extLst>
      <p:ext uri="{BB962C8B-B14F-4D97-AF65-F5344CB8AC3E}">
        <p14:creationId xmlns:p14="http://schemas.microsoft.com/office/powerpoint/2010/main" val="306053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noProof="0" dirty="0" smtClean="0"/>
              <a:t>Presentació</a:t>
            </a:r>
          </a:p>
          <a:p>
            <a:endParaRPr lang="ca-ES" noProof="0" dirty="0" smtClean="0"/>
          </a:p>
          <a:p>
            <a:r>
              <a:rPr lang="ca-ES" noProof="0" dirty="0" smtClean="0"/>
              <a:t>Quants nous referents hi ha?</a:t>
            </a:r>
          </a:p>
          <a:p>
            <a:endParaRPr lang="ca-ES" noProof="0" dirty="0" smtClean="0"/>
          </a:p>
          <a:p>
            <a:r>
              <a:rPr lang="ca-ES" noProof="0" dirty="0" smtClean="0"/>
              <a:t>L’alcohol a Europa</a:t>
            </a:r>
            <a:r>
              <a:rPr lang="ca-ES" baseline="0" noProof="0" dirty="0" smtClean="0"/>
              <a:t> és el responsable del 11,8% de mortalitat prematura i comporta un gasto de 1,58% del PIB. </a:t>
            </a:r>
          </a:p>
          <a:p>
            <a:endParaRPr lang="ca-ES" baseline="0" noProof="0" dirty="0" smtClean="0"/>
          </a:p>
          <a:p>
            <a:r>
              <a:rPr lang="ca-ES" baseline="0" noProof="0" dirty="0" smtClean="0"/>
              <a:t>Al nostre país les begudes alcohòliques segueixen sent molt barates i accessibles. </a:t>
            </a:r>
          </a:p>
          <a:p>
            <a:endParaRPr lang="ca-ES" baseline="0" noProof="0" dirty="0" smtClean="0"/>
          </a:p>
          <a:p>
            <a:r>
              <a:rPr lang="ca-ES" baseline="0" noProof="0" dirty="0" smtClean="0"/>
              <a:t>La promoció d’aquests begudes al nostre país és molt important (&gt;1 milió d’euros diari).</a:t>
            </a:r>
          </a:p>
          <a:p>
            <a:endParaRPr lang="ca-ES" baseline="0" noProof="0" dirty="0" smtClean="0"/>
          </a:p>
          <a:p>
            <a:r>
              <a:rPr lang="ca-ES" baseline="0" noProof="0" dirty="0" smtClean="0"/>
              <a:t>Si revisem les estadístiques el 78,7% de la població ha begut alcohol en els últims 12 mesos i el 23,1%  va reconèixer </a:t>
            </a:r>
            <a:r>
              <a:rPr lang="ca-ES" baseline="0" noProof="0" dirty="0" err="1" smtClean="0"/>
              <a:t>haver-se</a:t>
            </a:r>
            <a:r>
              <a:rPr lang="ca-ES" baseline="0" noProof="0" dirty="0" smtClean="0"/>
              <a:t> emborratxat.</a:t>
            </a:r>
          </a:p>
          <a:p>
            <a:endParaRPr lang="ca-ES" baseline="0" noProof="0" dirty="0" smtClean="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1</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ca-ES" sz="1600" b="0" i="0" u="none" strike="noStrike" cap="none" normalizeH="0" baseline="0" noProof="0" dirty="0" smtClean="0">
                <a:ln>
                  <a:noFill/>
                </a:ln>
                <a:solidFill>
                  <a:schemeClr val="tx1"/>
                </a:solidFill>
                <a:effectLst/>
                <a:latin typeface="Calibri" pitchFamily="34" charset="0"/>
                <a:ea typeface="Times New Roman" pitchFamily="18" charset="0"/>
                <a:cs typeface="Calibri" pitchFamily="34" charset="0"/>
              </a:rPr>
              <a:t>La revisió de </a:t>
            </a:r>
            <a:r>
              <a:rPr kumimoji="0" lang="ca-ES" sz="1600" b="0" i="0" u="none" strike="noStrike" cap="none" normalizeH="0" baseline="0" noProof="0" dirty="0" err="1" smtClean="0">
                <a:ln>
                  <a:noFill/>
                </a:ln>
                <a:solidFill>
                  <a:schemeClr val="tx1"/>
                </a:solidFill>
                <a:effectLst/>
                <a:latin typeface="Calibri" pitchFamily="34" charset="0"/>
                <a:ea typeface="Times New Roman" pitchFamily="18" charset="0"/>
                <a:cs typeface="Calibri" pitchFamily="34" charset="0"/>
              </a:rPr>
              <a:t>l’e-CAP</a:t>
            </a:r>
            <a:r>
              <a:rPr kumimoji="0" lang="ca-ES" sz="1600" b="0" i="0" u="none" strike="noStrike" cap="none" normalizeH="0" baseline="0" noProof="0" dirty="0" smtClean="0">
                <a:ln>
                  <a:noFill/>
                </a:ln>
                <a:solidFill>
                  <a:schemeClr val="tx1"/>
                </a:solidFill>
                <a:effectLst/>
                <a:latin typeface="Calibri" pitchFamily="34" charset="0"/>
                <a:ea typeface="Times New Roman" pitchFamily="18" charset="0"/>
                <a:cs typeface="Calibri" pitchFamily="34" charset="0"/>
              </a:rPr>
              <a:t> destaca que hi ha errades en els registres, va sortir que el 67.8% de les persones ateses son no bevedors, la qual cosa no es correlaciona amb les dades de la bibliografia, estudis...</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cap="none" normalizeH="0" baseline="0" noProof="0" dirty="0" smtClean="0">
              <a:ln>
                <a:noFill/>
              </a:ln>
              <a:solidFill>
                <a:schemeClr val="tx1"/>
              </a:solidFill>
              <a:effectLst/>
              <a:latin typeface="Calibri" pitchFamily="34" charset="0"/>
              <a:ea typeface="Times New Roman" pitchFamily="18" charset="0"/>
              <a:cs typeface="Calibri" pitchFamily="34" charset="0"/>
            </a:endParaRPr>
          </a:p>
          <a:p>
            <a:r>
              <a:rPr lang="ca-ES" baseline="0" noProof="0" dirty="0" smtClean="0"/>
              <a:t>Si revisem les estadístiques el 78,7% de la població ha begut alcohol en els últims 12 mesos i el 23,1%  va reconèixer </a:t>
            </a:r>
            <a:r>
              <a:rPr lang="ca-ES" baseline="0" noProof="0" dirty="0" err="1" smtClean="0"/>
              <a:t>haver-se</a:t>
            </a:r>
            <a:r>
              <a:rPr lang="ca-ES" baseline="0" noProof="0" dirty="0" smtClean="0"/>
              <a:t> emborratxat.</a:t>
            </a:r>
          </a:p>
          <a:p>
            <a:endParaRPr lang="ca-ES"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a-ES" sz="1200" b="0" dirty="0" smtClean="0">
                <a:solidFill>
                  <a:srgbClr val="5B6107"/>
                </a:solidFill>
              </a:rPr>
              <a:t>El 65% de la població entre 15 i 64 anys ha consumit alcohol el darrer mes</a:t>
            </a:r>
          </a:p>
          <a:p>
            <a:pPr marL="0" marR="0" indent="0" algn="l" defTabSz="914400" rtl="0" eaLnBrk="1" fontAlgn="auto" latinLnBrk="0" hangingPunct="1">
              <a:lnSpc>
                <a:spcPct val="100000"/>
              </a:lnSpc>
              <a:spcBef>
                <a:spcPts val="0"/>
              </a:spcBef>
              <a:spcAft>
                <a:spcPts val="0"/>
              </a:spcAft>
              <a:buClrTx/>
              <a:buSzTx/>
              <a:buFontTx/>
              <a:buNone/>
              <a:tabLst/>
              <a:defRPr/>
            </a:pPr>
            <a:endParaRPr lang="ca-ES" sz="1200" b="0" dirty="0" smtClean="0">
              <a:solidFill>
                <a:srgbClr val="5B6107"/>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ca-ES" sz="1200" b="0" dirty="0" smtClean="0">
                <a:solidFill>
                  <a:srgbClr val="5B6107"/>
                </a:solidFill>
              </a:rPr>
              <a:t>El 12% de la població entre 30 i 64 anys ha fet el darrer mes, consum diari d’alcohol</a:t>
            </a:r>
          </a:p>
          <a:p>
            <a:endParaRPr lang="ca-ES" baseline="0" noProof="0" dirty="0" smtClean="0"/>
          </a:p>
          <a:p>
            <a:r>
              <a:rPr lang="ca-ES" baseline="0" noProof="0" dirty="0" smtClean="0"/>
              <a:t>Més del 6,5%  dels pacients atesos a atenció primària (AP) pateix un trastorn per consum d’alcohol.  </a:t>
            </a:r>
          </a:p>
          <a:p>
            <a:endParaRPr lang="ca-ES" baseline="0" noProof="0" dirty="0" smtClean="0"/>
          </a:p>
          <a:p>
            <a:endParaRPr lang="ca-ES" sz="1200" kern="1200" noProof="0" dirty="0" smtClean="0">
              <a:solidFill>
                <a:schemeClr val="tx1"/>
              </a:solidFill>
              <a:effectLst/>
              <a:latin typeface="+mn-lt"/>
              <a:ea typeface="+mn-ea"/>
              <a:cs typeface="+mn-cs"/>
            </a:endParaRPr>
          </a:p>
          <a:p>
            <a:endParaRPr lang="ca-ES" noProof="0"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11</a:t>
            </a:fld>
            <a:endParaRPr lang="es-ES"/>
          </a:p>
        </p:txBody>
      </p:sp>
    </p:spTree>
    <p:extLst>
      <p:ext uri="{BB962C8B-B14F-4D97-AF65-F5344CB8AC3E}">
        <p14:creationId xmlns:p14="http://schemas.microsoft.com/office/powerpoint/2010/main" val="2583593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r>
              <a:rPr lang="ca-ES" dirty="0" smtClean="0"/>
              <a:t>Aurora, dona de 45 a casada amb un fill. Treballa de d’administrativa. </a:t>
            </a:r>
          </a:p>
          <a:p>
            <a:r>
              <a:rPr lang="ca-ES" dirty="0" smtClean="0"/>
              <a:t>De baixa per lumbàlgia crònica aguditzada.</a:t>
            </a:r>
          </a:p>
          <a:p>
            <a:r>
              <a:rPr lang="ca-ES" dirty="0" smtClean="0"/>
              <a:t>Hàbits tòxics fumadora de cànnabis diari per les nits i una copa de whisky. </a:t>
            </a:r>
          </a:p>
          <a:p>
            <a:r>
              <a:rPr lang="ca-ES" dirty="0" smtClean="0"/>
              <a:t>En tractament des de fa més de d’una any</a:t>
            </a:r>
            <a:r>
              <a:rPr lang="ca-ES" baseline="0" dirty="0" smtClean="0"/>
              <a:t> amb </a:t>
            </a:r>
            <a:r>
              <a:rPr lang="ca-ES" baseline="0" dirty="0" err="1" smtClean="0"/>
              <a:t>paroxetina</a:t>
            </a:r>
            <a:r>
              <a:rPr lang="ca-ES" baseline="0" dirty="0" smtClean="0"/>
              <a:t> i </a:t>
            </a:r>
            <a:r>
              <a:rPr lang="ca-ES" baseline="0" dirty="0" err="1" smtClean="0"/>
              <a:t>lorazepam</a:t>
            </a:r>
            <a:r>
              <a:rPr lang="ca-ES" baseline="0" dirty="0" smtClean="0"/>
              <a:t>. No nota millora. Pendent de iniciar psicoteràpia.</a:t>
            </a:r>
            <a:endParaRPr lang="ca-ES" dirty="0" smtClean="0"/>
          </a:p>
          <a:p>
            <a:r>
              <a:rPr lang="ca-ES" dirty="0" smtClean="0"/>
              <a:t>Segueix</a:t>
            </a:r>
            <a:r>
              <a:rPr lang="ca-ES" baseline="0" dirty="0" smtClean="0"/>
              <a:t> amb lumbàlgia que no millora amb paracetamol pautat. No signes d’alarma a la anamnesi ni a la exploració. Es proposa canvi de medicació.</a:t>
            </a:r>
          </a:p>
          <a:p>
            <a:endParaRPr lang="ca-ES" baseline="0" dirty="0" smtClean="0"/>
          </a:p>
          <a:p>
            <a:r>
              <a:rPr lang="ca-ES" baseline="0" dirty="0" smtClean="0"/>
              <a:t> Preguntar a l’auditori si faria alguna cosa més. </a:t>
            </a:r>
            <a:r>
              <a:rPr lang="ca-ES" dirty="0" smtClean="0"/>
              <a:t>Es podria proposar analítica</a:t>
            </a:r>
            <a:r>
              <a:rPr lang="ca-ES" baseline="0" dirty="0" smtClean="0"/>
              <a:t> (per edat, hàbits tòxics...)? </a:t>
            </a:r>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12</a:t>
            </a:fld>
            <a:endParaRPr lang="es-ES"/>
          </a:p>
        </p:txBody>
      </p:sp>
    </p:spTree>
    <p:extLst>
      <p:ext uri="{BB962C8B-B14F-4D97-AF65-F5344CB8AC3E}">
        <p14:creationId xmlns:p14="http://schemas.microsoft.com/office/powerpoint/2010/main" val="245914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pPr>
              <a:defRPr/>
            </a:pPr>
            <a:endParaRPr lang="ca-ES" noProof="0" dirty="0" smtClean="0"/>
          </a:p>
          <a:p>
            <a:pPr>
              <a:buFont typeface="Arial" pitchFamily="34" charset="0"/>
              <a:buChar char="•"/>
              <a:defRPr/>
            </a:pPr>
            <a:r>
              <a:rPr lang="ca-ES" noProof="0" dirty="0" smtClean="0"/>
              <a:t> És hipertens? (Probable HTA no diagnosticada)</a:t>
            </a:r>
          </a:p>
          <a:p>
            <a:pPr>
              <a:buFont typeface="Arial" pitchFamily="34" charset="0"/>
              <a:buChar char="•"/>
              <a:defRPr/>
            </a:pPr>
            <a:endParaRPr lang="ca-ES" noProof="0" dirty="0" smtClean="0"/>
          </a:p>
          <a:p>
            <a:pPr>
              <a:buFont typeface="Arial" pitchFamily="34" charset="0"/>
              <a:buChar char="•"/>
              <a:defRPr/>
            </a:pPr>
            <a:r>
              <a:rPr lang="ca-ES" noProof="0" dirty="0" smtClean="0"/>
              <a:t>Què fem?</a:t>
            </a:r>
          </a:p>
          <a:p>
            <a:pPr>
              <a:buFont typeface="Arial" pitchFamily="34" charset="0"/>
              <a:buNone/>
              <a:defRPr/>
            </a:pPr>
            <a:endParaRPr lang="ca-ES" noProof="0" dirty="0" smtClean="0"/>
          </a:p>
          <a:p>
            <a:pPr defTabSz="914336">
              <a:defRPr/>
            </a:pPr>
            <a:endParaRPr lang="ca-ES" dirty="0" smtClean="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13</a:t>
            </a:fld>
            <a:endParaRPr lang="es-ES"/>
          </a:p>
        </p:txBody>
      </p:sp>
    </p:spTree>
    <p:extLst>
      <p:ext uri="{BB962C8B-B14F-4D97-AF65-F5344CB8AC3E}">
        <p14:creationId xmlns:p14="http://schemas.microsoft.com/office/powerpoint/2010/main" val="544388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r>
              <a:rPr lang="ca-ES" b="1" dirty="0" smtClean="0"/>
              <a:t>Escenari</a:t>
            </a:r>
            <a:r>
              <a:rPr lang="ca-ES" b="1" baseline="0" dirty="0" smtClean="0"/>
              <a:t> A (depressió)</a:t>
            </a:r>
          </a:p>
          <a:p>
            <a:endParaRPr lang="ca-ES" b="1" baseline="0" dirty="0" smtClean="0"/>
          </a:p>
          <a:p>
            <a:r>
              <a:rPr lang="ca-ES" b="0" baseline="0" dirty="0" smtClean="0"/>
              <a:t>Torna pel control de lumbàlgia, ha millorat des de l’última visita, tot i que no està be. </a:t>
            </a:r>
          </a:p>
          <a:p>
            <a:endParaRPr lang="ca-ES" b="1" dirty="0" smtClean="0"/>
          </a:p>
          <a:p>
            <a:pPr>
              <a:buFont typeface="Arial" pitchFamily="34" charset="0"/>
              <a:buChar char="•"/>
            </a:pPr>
            <a:r>
              <a:rPr lang="ca-ES" dirty="0" smtClean="0"/>
              <a:t> Explica problemes compatibles amb depressió de llarga durada, segueix prenent el tractament que fa temps</a:t>
            </a:r>
            <a:r>
              <a:rPr lang="ca-ES" baseline="0" dirty="0" smtClean="0"/>
              <a:t> se li va receptar però segueix amb apatia, fa les coses per què ho ha de fer</a:t>
            </a:r>
            <a:r>
              <a:rPr lang="ca-ES" dirty="0" smtClean="0"/>
              <a:t>. Comenta</a:t>
            </a:r>
            <a:r>
              <a:rPr lang="ca-ES" baseline="0" dirty="0" smtClean="0"/>
              <a:t> que als matins se sent cansada i que nota que ja no dorm tan be. Segueix sentint-se trista, no te ganes de fer res. Sap que ha de canviar però no sap com.</a:t>
            </a:r>
          </a:p>
          <a:p>
            <a:endParaRPr lang="ca-ES" baseline="0" dirty="0" smtClean="0"/>
          </a:p>
          <a:p>
            <a:r>
              <a:rPr lang="ca-ES" baseline="0" dirty="0" smtClean="0"/>
              <a:t>Preguntar a l’auditori:</a:t>
            </a:r>
          </a:p>
          <a:p>
            <a:r>
              <a:rPr lang="ca-ES" baseline="0" dirty="0" smtClean="0"/>
              <a:t>- Que fem?</a:t>
            </a:r>
          </a:p>
          <a:p>
            <a:pPr>
              <a:buFontTx/>
              <a:buChar char="-"/>
            </a:pPr>
            <a:r>
              <a:rPr lang="ca-ES" baseline="0" dirty="0" smtClean="0"/>
              <a:t>Proposem canviar antidepressiu?</a:t>
            </a:r>
          </a:p>
          <a:p>
            <a:pPr>
              <a:buFontTx/>
              <a:buChar char="-"/>
            </a:pPr>
            <a:r>
              <a:rPr lang="ca-ES" baseline="0" dirty="0" smtClean="0"/>
              <a:t>Podríem plantejar altres escenaris? Consum de tòxics? (depressió i OH)</a:t>
            </a:r>
          </a:p>
          <a:p>
            <a:endParaRPr lang="ca-ES" baseline="0" dirty="0" smtClean="0"/>
          </a:p>
          <a:p>
            <a:endParaRPr lang="ca-ES" baseline="0" dirty="0" smtClean="0"/>
          </a:p>
          <a:p>
            <a:endParaRPr lang="ca-ES" baseline="0" dirty="0" smtClean="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14</a:t>
            </a:fld>
            <a:endParaRPr lang="es-ES"/>
          </a:p>
        </p:txBody>
      </p:sp>
    </p:spTree>
    <p:extLst>
      <p:ext uri="{BB962C8B-B14F-4D97-AF65-F5344CB8AC3E}">
        <p14:creationId xmlns:p14="http://schemas.microsoft.com/office/powerpoint/2010/main" val="245914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pPr defTabSz="914336">
              <a:defRPr/>
            </a:pPr>
            <a:r>
              <a:rPr lang="ca-ES" b="1" dirty="0" smtClean="0"/>
              <a:t>Escenari</a:t>
            </a:r>
            <a:r>
              <a:rPr lang="ca-ES" b="1" baseline="0" dirty="0" smtClean="0"/>
              <a:t> A (HTA)</a:t>
            </a:r>
          </a:p>
          <a:p>
            <a:pPr>
              <a:defRPr/>
            </a:pPr>
            <a:endParaRPr lang="ca-ES" noProof="0" dirty="0" smtClean="0"/>
          </a:p>
          <a:p>
            <a:pPr>
              <a:defRPr/>
            </a:pPr>
            <a:r>
              <a:rPr lang="ca-ES" noProof="0" dirty="0" smtClean="0"/>
              <a:t>El pacient està molt amoïnat per</a:t>
            </a:r>
            <a:r>
              <a:rPr lang="ca-ES" baseline="0" noProof="0" dirty="0" smtClean="0"/>
              <a:t> la seva tensió. El pare també la tenia alta i va patir un IAM.</a:t>
            </a:r>
            <a:r>
              <a:rPr lang="ca-ES" noProof="0" dirty="0" smtClean="0"/>
              <a:t> </a:t>
            </a:r>
          </a:p>
          <a:p>
            <a:pPr>
              <a:defRPr/>
            </a:pPr>
            <a:endParaRPr lang="ca-ES" noProof="0" dirty="0" smtClean="0"/>
          </a:p>
          <a:p>
            <a:pPr>
              <a:defRPr/>
            </a:pPr>
            <a:r>
              <a:rPr lang="ca-ES" noProof="0" dirty="0" smtClean="0"/>
              <a:t>Preguntar a l’auditori:</a:t>
            </a:r>
            <a:r>
              <a:rPr lang="ca-ES" baseline="0" noProof="0" dirty="0" smtClean="0"/>
              <a:t> </a:t>
            </a:r>
            <a:endParaRPr lang="ca-ES" noProof="0" dirty="0" smtClean="0"/>
          </a:p>
          <a:p>
            <a:pPr>
              <a:buFont typeface="Arial" pitchFamily="34" charset="0"/>
              <a:buChar char="•"/>
              <a:defRPr/>
            </a:pPr>
            <a:r>
              <a:rPr lang="ca-ES" noProof="0" dirty="0" smtClean="0"/>
              <a:t> és hipertens? </a:t>
            </a:r>
          </a:p>
          <a:p>
            <a:pPr>
              <a:buFont typeface="Arial" pitchFamily="34" charset="0"/>
              <a:buChar char="•"/>
              <a:defRPr/>
            </a:pPr>
            <a:r>
              <a:rPr lang="ca-ES" noProof="0" dirty="0" smtClean="0"/>
              <a:t> El c</a:t>
            </a:r>
            <a:r>
              <a:rPr lang="ca-ES" dirty="0" err="1" smtClean="0"/>
              <a:t>ribratge</a:t>
            </a:r>
            <a:r>
              <a:rPr lang="ca-ES" dirty="0" smtClean="0"/>
              <a:t> HTA: a la consulta està 164/94, 160/92 + dues preses que surten: 158/94, 154/93; als dos braços; i al cap d’una setmana 157/94, 155/92.</a:t>
            </a:r>
          </a:p>
          <a:p>
            <a:pPr>
              <a:buFontTx/>
              <a:buChar char="-"/>
              <a:defRPr/>
            </a:pPr>
            <a:endParaRPr lang="ca-ES" dirty="0" smtClean="0"/>
          </a:p>
          <a:p>
            <a:pPr>
              <a:buFontTx/>
              <a:buChar char="-"/>
              <a:defRPr/>
            </a:pPr>
            <a:r>
              <a:rPr lang="ca-ES" dirty="0" smtClean="0"/>
              <a:t> confirmen diagnòstic</a:t>
            </a:r>
            <a:r>
              <a:rPr lang="ca-ES" baseline="0" dirty="0" smtClean="0"/>
              <a:t> </a:t>
            </a:r>
            <a:r>
              <a:rPr lang="ca-ES" baseline="0" dirty="0" err="1" smtClean="0"/>
              <a:t>d’HTA</a:t>
            </a:r>
            <a:r>
              <a:rPr lang="ca-ES" baseline="0" dirty="0" smtClean="0"/>
              <a:t> i proposem un tractament</a:t>
            </a:r>
          </a:p>
          <a:p>
            <a:pPr>
              <a:buFontTx/>
              <a:buChar char="-"/>
              <a:defRPr/>
            </a:pPr>
            <a:endParaRPr lang="ca-ES" dirty="0" smtClean="0"/>
          </a:p>
          <a:p>
            <a:pPr>
              <a:buFontTx/>
              <a:buNone/>
              <a:defRPr/>
            </a:pPr>
            <a:r>
              <a:rPr lang="ca-ES" b="1" dirty="0" smtClean="0"/>
              <a:t>Quin tractament: </a:t>
            </a:r>
            <a:r>
              <a:rPr lang="ca-ES" b="0" dirty="0" smtClean="0"/>
              <a:t>(preguntem</a:t>
            </a:r>
            <a:r>
              <a:rPr lang="ca-ES" b="0" baseline="0" dirty="0" smtClean="0"/>
              <a:t> a l’auditori)</a:t>
            </a:r>
            <a:endParaRPr lang="ca-ES" b="0" dirty="0" smtClean="0"/>
          </a:p>
          <a:p>
            <a:pPr>
              <a:buFont typeface="Arial" pitchFamily="34" charset="0"/>
              <a:buChar char="•"/>
              <a:defRPr/>
            </a:pPr>
            <a:r>
              <a:rPr lang="ca-ES" dirty="0" smtClean="0"/>
              <a:t> Primer canvis</a:t>
            </a:r>
            <a:r>
              <a:rPr lang="ca-ES" baseline="0" dirty="0" smtClean="0"/>
              <a:t> </a:t>
            </a:r>
            <a:r>
              <a:rPr lang="ca-ES" dirty="0" smtClean="0"/>
              <a:t>estils de vida o mesures no farmacològiques:</a:t>
            </a:r>
          </a:p>
          <a:p>
            <a:pPr lvl="1">
              <a:buFont typeface="Arial" pitchFamily="34" charset="0"/>
              <a:buChar char="•"/>
              <a:defRPr/>
            </a:pPr>
            <a:r>
              <a:rPr lang="ca-ES" dirty="0" smtClean="0"/>
              <a:t> reducció de pes</a:t>
            </a:r>
          </a:p>
          <a:p>
            <a:pPr lvl="1">
              <a:buFont typeface="Arial" pitchFamily="34" charset="0"/>
              <a:buChar char="•"/>
              <a:defRPr/>
            </a:pPr>
            <a:r>
              <a:rPr lang="ca-ES" dirty="0" smtClean="0"/>
              <a:t> exercici: augment de l’activitat física</a:t>
            </a:r>
          </a:p>
          <a:p>
            <a:pPr lvl="1">
              <a:buFont typeface="Arial" pitchFamily="34" charset="0"/>
              <a:buChar char="•"/>
              <a:defRPr/>
            </a:pPr>
            <a:r>
              <a:rPr lang="ca-ES" dirty="0" smtClean="0"/>
              <a:t> dieta, sal??, augment consum fruites i verdures</a:t>
            </a:r>
          </a:p>
          <a:p>
            <a:pPr marL="457168" lvl="1" defTabSz="914336">
              <a:buFont typeface="Arial" pitchFamily="34" charset="0"/>
              <a:buChar char="•"/>
              <a:defRPr/>
            </a:pPr>
            <a:r>
              <a:rPr lang="ca-ES" strike="noStrike" dirty="0" smtClean="0"/>
              <a:t> Restricció de consum de cafè i sal: tabac: no fuma</a:t>
            </a:r>
            <a:endParaRPr lang="ca-ES" strike="sngStrike" dirty="0" smtClean="0"/>
          </a:p>
          <a:p>
            <a:pPr lvl="1">
              <a:buFont typeface="Arial" pitchFamily="34" charset="0"/>
              <a:buChar char="•"/>
              <a:defRPr/>
            </a:pPr>
            <a:r>
              <a:rPr lang="ca-ES" dirty="0" smtClean="0"/>
              <a:t> reducció de </a:t>
            </a:r>
            <a:r>
              <a:rPr lang="ca-ES" dirty="0" err="1" smtClean="0"/>
              <a:t>l’estrés</a:t>
            </a:r>
            <a:endParaRPr lang="ca-ES" dirty="0" smtClean="0"/>
          </a:p>
          <a:p>
            <a:pPr lvl="1">
              <a:buFont typeface="Arial" pitchFamily="34" charset="0"/>
              <a:buNone/>
              <a:defRPr/>
            </a:pPr>
            <a:endParaRPr lang="ca-ES" dirty="0" smtClean="0"/>
          </a:p>
          <a:p>
            <a:pPr lvl="0">
              <a:buFont typeface="Arial" pitchFamily="34" charset="0"/>
              <a:buNone/>
              <a:defRPr/>
            </a:pPr>
            <a:r>
              <a:rPr lang="ca-ES" dirty="0" smtClean="0"/>
              <a:t>------</a:t>
            </a:r>
          </a:p>
          <a:p>
            <a:pPr lvl="0">
              <a:buFont typeface="Arial" pitchFamily="34" charset="0"/>
              <a:buChar char="•"/>
              <a:defRPr/>
            </a:pPr>
            <a:r>
              <a:rPr lang="ca-ES" dirty="0" smtClean="0"/>
              <a:t> Consum d’alcohol????</a:t>
            </a:r>
            <a:r>
              <a:rPr lang="ca-ES" baseline="0" dirty="0" smtClean="0"/>
              <a:t> </a:t>
            </a:r>
            <a:r>
              <a:rPr lang="ca-ES" dirty="0" smtClean="0"/>
              <a:t>Ho deixem aquí  i els tornem a veure més endavant</a:t>
            </a:r>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15</a:t>
            </a:fld>
            <a:endParaRPr lang="es-ES"/>
          </a:p>
        </p:txBody>
      </p:sp>
    </p:spTree>
    <p:extLst>
      <p:ext uri="{BB962C8B-B14F-4D97-AF65-F5344CB8AC3E}">
        <p14:creationId xmlns:p14="http://schemas.microsoft.com/office/powerpoint/2010/main" val="544388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En </a:t>
            </a:r>
            <a:r>
              <a:rPr lang="es-ES" dirty="0" err="1" smtClean="0"/>
              <a:t>moltes</a:t>
            </a:r>
            <a:r>
              <a:rPr lang="es-ES" dirty="0" smtClean="0"/>
              <a:t> </a:t>
            </a:r>
            <a:r>
              <a:rPr lang="es-ES" dirty="0" err="1" smtClean="0"/>
              <a:t>ocasions</a:t>
            </a:r>
            <a:r>
              <a:rPr lang="es-ES" dirty="0" smtClean="0"/>
              <a:t> </a:t>
            </a:r>
            <a:r>
              <a:rPr lang="es-ES" dirty="0" err="1" smtClean="0"/>
              <a:t>els</a:t>
            </a:r>
            <a:r>
              <a:rPr lang="es-ES" baseline="0" dirty="0" smtClean="0"/>
              <a:t> </a:t>
            </a:r>
            <a:r>
              <a:rPr lang="es-ES" baseline="0" dirty="0" err="1" smtClean="0"/>
              <a:t>trastorns</a:t>
            </a:r>
            <a:r>
              <a:rPr lang="es-ES" baseline="0" dirty="0" smtClean="0"/>
              <a:t> </a:t>
            </a:r>
            <a:r>
              <a:rPr lang="es-ES" baseline="0" dirty="0" err="1" smtClean="0"/>
              <a:t>relacionats</a:t>
            </a:r>
            <a:r>
              <a:rPr lang="es-ES" baseline="0" dirty="0" smtClean="0"/>
              <a:t> </a:t>
            </a:r>
            <a:r>
              <a:rPr lang="es-ES" baseline="0" dirty="0" err="1" smtClean="0"/>
              <a:t>amb</a:t>
            </a:r>
            <a:r>
              <a:rPr lang="es-ES" baseline="0" dirty="0" smtClean="0"/>
              <a:t> </a:t>
            </a:r>
            <a:r>
              <a:rPr lang="es-ES" baseline="0" dirty="0" err="1" smtClean="0"/>
              <a:t>l’alcohol</a:t>
            </a:r>
            <a:r>
              <a:rPr lang="es-ES" baseline="0" dirty="0" smtClean="0"/>
              <a:t> </a:t>
            </a:r>
            <a:r>
              <a:rPr lang="es-ES" baseline="0" dirty="0" err="1" smtClean="0"/>
              <a:t>venen</a:t>
            </a:r>
            <a:r>
              <a:rPr lang="es-ES" baseline="0" dirty="0" smtClean="0"/>
              <a:t> </a:t>
            </a:r>
            <a:r>
              <a:rPr lang="es-ES" baseline="0" dirty="0" err="1" smtClean="0"/>
              <a:t>lligats</a:t>
            </a:r>
            <a:r>
              <a:rPr lang="es-ES" baseline="0" dirty="0" smtClean="0"/>
              <a:t> a </a:t>
            </a:r>
            <a:r>
              <a:rPr lang="es-ES" baseline="0" dirty="0" err="1" smtClean="0"/>
              <a:t>altres</a:t>
            </a:r>
            <a:r>
              <a:rPr lang="es-ES" baseline="0" dirty="0" smtClean="0"/>
              <a:t> </a:t>
            </a:r>
            <a:r>
              <a:rPr lang="es-ES" baseline="0" dirty="0" err="1" smtClean="0"/>
              <a:t>problemes</a:t>
            </a:r>
            <a:r>
              <a:rPr lang="es-ES" baseline="0" dirty="0" smtClean="0"/>
              <a:t> que </a:t>
            </a:r>
            <a:r>
              <a:rPr lang="es-ES" baseline="0" dirty="0" err="1" smtClean="0"/>
              <a:t>veiem</a:t>
            </a:r>
            <a:r>
              <a:rPr lang="es-ES" baseline="0" dirty="0" smtClean="0"/>
              <a:t> a la consulta.  </a:t>
            </a:r>
            <a:r>
              <a:rPr lang="es-ES" baseline="0" dirty="0" err="1" smtClean="0"/>
              <a:t>Patologies</a:t>
            </a:r>
            <a:r>
              <a:rPr lang="es-ES" baseline="0" dirty="0" smtClean="0"/>
              <a:t>  </a:t>
            </a:r>
            <a:r>
              <a:rPr lang="es-ES" baseline="0" dirty="0" err="1" smtClean="0"/>
              <a:t>com</a:t>
            </a:r>
            <a:r>
              <a:rPr lang="es-ES" baseline="0" dirty="0" smtClean="0"/>
              <a:t> </a:t>
            </a:r>
            <a:r>
              <a:rPr lang="es-ES" baseline="0" dirty="0" err="1" smtClean="0"/>
              <a:t>depressió</a:t>
            </a:r>
            <a:r>
              <a:rPr lang="es-ES" baseline="0" dirty="0" smtClean="0"/>
              <a:t>, </a:t>
            </a:r>
            <a:r>
              <a:rPr lang="es-ES" baseline="0" dirty="0" err="1" smtClean="0"/>
              <a:t>ansietat</a:t>
            </a:r>
            <a:r>
              <a:rPr lang="es-ES" baseline="0" dirty="0" smtClean="0"/>
              <a:t> o HTA, entre </a:t>
            </a:r>
            <a:r>
              <a:rPr lang="es-ES" baseline="0" dirty="0" err="1" smtClean="0"/>
              <a:t>altres</a:t>
            </a:r>
            <a:r>
              <a:rPr lang="es-ES" baseline="0" dirty="0" smtClean="0"/>
              <a:t>, poden estar en </a:t>
            </a:r>
            <a:r>
              <a:rPr lang="es-ES" baseline="0" dirty="0" err="1" smtClean="0"/>
              <a:t>relació</a:t>
            </a:r>
            <a:r>
              <a:rPr lang="es-ES" baseline="0" dirty="0" smtClean="0"/>
              <a:t> </a:t>
            </a:r>
            <a:r>
              <a:rPr lang="es-ES" baseline="0" dirty="0" err="1" smtClean="0"/>
              <a:t>amb</a:t>
            </a:r>
            <a:r>
              <a:rPr lang="es-ES" baseline="0" dirty="0" smtClean="0"/>
              <a:t> un </a:t>
            </a:r>
            <a:r>
              <a:rPr lang="es-ES" baseline="0" dirty="0" err="1" smtClean="0"/>
              <a:t>consum</a:t>
            </a:r>
            <a:r>
              <a:rPr lang="es-ES" baseline="0" dirty="0" smtClean="0"/>
              <a:t> perjudicial </a:t>
            </a:r>
            <a:r>
              <a:rPr lang="es-ES" baseline="0" dirty="0" err="1" smtClean="0"/>
              <a:t>d’alcohol</a:t>
            </a:r>
            <a:r>
              <a:rPr lang="es-ES" baseline="0" dirty="0" smtClean="0"/>
              <a:t>. </a:t>
            </a:r>
            <a:r>
              <a:rPr lang="es-ES" baseline="0" dirty="0" err="1" smtClean="0"/>
              <a:t>Aquestes</a:t>
            </a:r>
            <a:r>
              <a:rPr lang="es-ES" baseline="0" dirty="0" smtClean="0"/>
              <a:t> </a:t>
            </a:r>
            <a:r>
              <a:rPr lang="es-ES" baseline="0" dirty="0" err="1" smtClean="0"/>
              <a:t>patologies</a:t>
            </a:r>
            <a:r>
              <a:rPr lang="es-ES" baseline="0" dirty="0" smtClean="0"/>
              <a:t> no </a:t>
            </a:r>
            <a:r>
              <a:rPr lang="es-ES" baseline="0" dirty="0" err="1" smtClean="0"/>
              <a:t>milloraran</a:t>
            </a:r>
            <a:r>
              <a:rPr lang="es-ES" baseline="0" dirty="0" smtClean="0"/>
              <a:t> </a:t>
            </a:r>
            <a:r>
              <a:rPr lang="es-ES" baseline="0" dirty="0" err="1" smtClean="0"/>
              <a:t>sinó</a:t>
            </a:r>
            <a:r>
              <a:rPr lang="es-ES" baseline="0" dirty="0" smtClean="0"/>
              <a:t> </a:t>
            </a:r>
            <a:r>
              <a:rPr lang="es-ES" baseline="0" dirty="0" err="1" smtClean="0"/>
              <a:t>abordem</a:t>
            </a:r>
            <a:r>
              <a:rPr lang="es-ES" baseline="0" dirty="0" smtClean="0"/>
              <a:t> també </a:t>
            </a:r>
            <a:r>
              <a:rPr lang="es-ES" baseline="0" dirty="0" err="1" smtClean="0"/>
              <a:t>l’alcohol</a:t>
            </a:r>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18</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19</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noProof="0" dirty="0" smtClean="0"/>
              <a:t>Actualment </a:t>
            </a:r>
            <a:r>
              <a:rPr lang="ca-ES" noProof="0" dirty="0" err="1" smtClean="0"/>
              <a:t>l’AP</a:t>
            </a:r>
            <a:r>
              <a:rPr lang="ca-ES" baseline="0" noProof="0" dirty="0" smtClean="0"/>
              <a:t> utilitzem CIM 10 per diagnosticar dependència a l’alcohol amb la dicotomia DEPENDÈNCIA /NO DEPENDÈNCIA. </a:t>
            </a:r>
          </a:p>
          <a:p>
            <a:r>
              <a:rPr lang="ca-ES" baseline="0" noProof="0" dirty="0" smtClean="0"/>
              <a:t>Aquesta dicotomia és fictícia  i no ajuda al diagnòstic i seguiment dels pacients amb trastorns per consum d’alcohol. </a:t>
            </a:r>
            <a:endParaRPr lang="ca-ES" noProof="0"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20</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baseline="0" noProof="0" dirty="0" smtClean="0"/>
              <a:t>Em la publicació del DSM-V es parlar de </a:t>
            </a:r>
            <a:r>
              <a:rPr lang="ca-ES" b="1" baseline="0" noProof="0" dirty="0" smtClean="0"/>
              <a:t>Trastorn per consum d’alcohol (TCA) </a:t>
            </a:r>
            <a:r>
              <a:rPr lang="ca-ES" baseline="0" noProof="0" dirty="0" smtClean="0"/>
              <a:t>i de </a:t>
            </a:r>
            <a:r>
              <a:rPr lang="ca-ES" b="1" baseline="0" noProof="0" dirty="0" smtClean="0"/>
              <a:t>consum excessiu reiterat (CER</a:t>
            </a:r>
            <a:r>
              <a:rPr lang="ca-ES" baseline="0" noProof="0" dirty="0" smtClean="0"/>
              <a:t>), on es parla de d’un problema sense solució de continuïtat i que evita </a:t>
            </a:r>
            <a:r>
              <a:rPr lang="ca-ES" baseline="0" noProof="0" dirty="0" err="1" smtClean="0"/>
              <a:t>l'estigmatització</a:t>
            </a:r>
            <a:r>
              <a:rPr lang="ca-ES" baseline="0" noProof="0" dirty="0" smtClean="0"/>
              <a:t> d’aquesta patologia.</a:t>
            </a:r>
          </a:p>
          <a:p>
            <a:r>
              <a:rPr lang="ca-ES" baseline="0" noProof="0" dirty="0" smtClean="0"/>
              <a:t>El CER està basada en la quantificació del consum d’alcohol amb grams. Les quantitats consumides es correlacionen amb els criteris diagnòstics i el dany orgànic. </a:t>
            </a:r>
          </a:p>
          <a:p>
            <a:r>
              <a:rPr lang="ca-ES" baseline="0" noProof="0" dirty="0" smtClean="0"/>
              <a:t>Per abordar aquest problema es proposa treballar amb </a:t>
            </a:r>
            <a:r>
              <a:rPr lang="ca-ES" b="1" baseline="0" noProof="0" dirty="0" smtClean="0"/>
              <a:t>atenció centrats en la persona </a:t>
            </a:r>
            <a:r>
              <a:rPr lang="ca-ES" baseline="0" noProof="0" dirty="0" smtClean="0"/>
              <a:t>i  </a:t>
            </a:r>
            <a:r>
              <a:rPr lang="ca-ES" b="1" baseline="0" noProof="0" dirty="0" smtClean="0"/>
              <a:t>de presa de decisions compartides. </a:t>
            </a:r>
          </a:p>
          <a:p>
            <a:endParaRPr lang="ca-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21</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200" b="0" i="0" u="none" strike="noStrike" kern="1200" baseline="0" noProof="0" dirty="0" smtClean="0">
                <a:solidFill>
                  <a:schemeClr val="tx1"/>
                </a:solidFill>
                <a:latin typeface="+mn-lt"/>
                <a:ea typeface="+mn-ea"/>
                <a:cs typeface="+mn-cs"/>
              </a:rPr>
              <a:t>Fins aquesta edició del DSM, (la V), els problemes relacionats amb l’alcohol es dividien en dos grans grups: L'abús d’alcohol i la Dependència al alcohol.</a:t>
            </a:r>
          </a:p>
          <a:p>
            <a:r>
              <a:rPr lang="ca-ES" noProof="0" dirty="0" smtClean="0"/>
              <a:t>En</a:t>
            </a:r>
            <a:r>
              <a:rPr lang="ca-ES" baseline="0" noProof="0" dirty="0" smtClean="0"/>
              <a:t> aquesta</a:t>
            </a:r>
            <a:r>
              <a:rPr lang="ca-ES" noProof="0" dirty="0" smtClean="0"/>
              <a:t> edició</a:t>
            </a:r>
            <a:r>
              <a:rPr lang="ca-ES" baseline="0" noProof="0" dirty="0" smtClean="0"/>
              <a:t>, DSM V  integra </a:t>
            </a:r>
            <a:r>
              <a:rPr lang="ca-ES" sz="1200" b="0" i="0" u="none" strike="noStrike" kern="1200" baseline="0" noProof="0" dirty="0" smtClean="0">
                <a:solidFill>
                  <a:schemeClr val="tx1"/>
                </a:solidFill>
                <a:latin typeface="+mn-lt"/>
                <a:ea typeface="+mn-ea"/>
                <a:cs typeface="+mn-cs"/>
              </a:rPr>
              <a:t>abús d’alcohol i la dependència a l’alcohol </a:t>
            </a:r>
            <a:r>
              <a:rPr lang="ca-ES" baseline="0" noProof="0" dirty="0" smtClean="0"/>
              <a:t>en un sol terme: </a:t>
            </a:r>
            <a:r>
              <a:rPr lang="ca-ES" noProof="0" dirty="0" smtClean="0"/>
              <a:t>El TCA,</a:t>
            </a:r>
            <a:r>
              <a:rPr lang="ca-ES" baseline="0" noProof="0" dirty="0" smtClean="0"/>
              <a:t> </a:t>
            </a:r>
            <a:r>
              <a:rPr lang="ca-ES" noProof="0" dirty="0" smtClean="0"/>
              <a:t> nou concepte que introdueix el </a:t>
            </a:r>
            <a:r>
              <a:rPr lang="ca-ES" noProof="0" dirty="0" err="1" smtClean="0"/>
              <a:t>continuum</a:t>
            </a:r>
            <a:r>
              <a:rPr lang="ca-ES" noProof="0" dirty="0" smtClean="0"/>
              <a:t> </a:t>
            </a:r>
            <a:r>
              <a:rPr lang="ca-ES" noProof="0" dirty="0" err="1" smtClean="0"/>
              <a:t>vs</a:t>
            </a:r>
            <a:r>
              <a:rPr lang="ca-ES" noProof="0" dirty="0" smtClean="0"/>
              <a:t> l’antiga dicotomia,</a:t>
            </a:r>
            <a:r>
              <a:rPr lang="ca-ES" baseline="0" noProof="0" dirty="0" smtClean="0"/>
              <a:t> i estableix 3 nivells de gravetat segons els símptomes.</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22</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fontScale="85000" lnSpcReduction="20000"/>
          </a:bodyPr>
          <a:lstStyle/>
          <a:p>
            <a:r>
              <a:rPr lang="ca-ES" sz="1200" b="0" i="0" u="none" strike="noStrike" kern="1200" baseline="0" noProof="0" dirty="0" smtClean="0">
                <a:solidFill>
                  <a:schemeClr val="tx1"/>
                </a:solidFill>
                <a:latin typeface="+mn-lt"/>
                <a:ea typeface="+mn-ea"/>
                <a:cs typeface="+mn-cs"/>
              </a:rPr>
              <a:t>El DSM-5 </a:t>
            </a:r>
            <a:r>
              <a:rPr lang="ca-ES" sz="1200" b="0" i="0" u="none" strike="noStrike" kern="1200" baseline="0" noProof="0" dirty="0" err="1" smtClean="0">
                <a:solidFill>
                  <a:schemeClr val="tx1"/>
                </a:solidFill>
                <a:latin typeface="+mn-lt"/>
                <a:ea typeface="+mn-ea"/>
                <a:cs typeface="+mn-cs"/>
              </a:rPr>
              <a:t>establece</a:t>
            </a:r>
            <a:r>
              <a:rPr lang="ca-ES" sz="1200" b="0" i="0" u="none" strike="noStrike" kern="1200" baseline="0" noProof="0" dirty="0" smtClean="0">
                <a:solidFill>
                  <a:schemeClr val="tx1"/>
                </a:solidFill>
                <a:latin typeface="+mn-lt"/>
                <a:ea typeface="+mn-ea"/>
                <a:cs typeface="+mn-cs"/>
              </a:rPr>
              <a:t> 3 </a:t>
            </a:r>
            <a:r>
              <a:rPr lang="ca-ES" sz="1200" b="0" i="0" u="none" strike="noStrike" kern="1200" baseline="0" noProof="0" dirty="0" err="1" smtClean="0">
                <a:solidFill>
                  <a:schemeClr val="tx1"/>
                </a:solidFill>
                <a:latin typeface="+mn-lt"/>
                <a:ea typeface="+mn-ea"/>
                <a:cs typeface="+mn-cs"/>
              </a:rPr>
              <a:t>niveles</a:t>
            </a:r>
            <a:r>
              <a:rPr lang="ca-ES" sz="1200" b="0" i="0" u="none" strike="noStrike" kern="1200" baseline="0" noProof="0" dirty="0" smtClean="0">
                <a:solidFill>
                  <a:schemeClr val="tx1"/>
                </a:solidFill>
                <a:latin typeface="+mn-lt"/>
                <a:ea typeface="+mn-ea"/>
                <a:cs typeface="+mn-cs"/>
              </a:rPr>
              <a:t> de </a:t>
            </a:r>
            <a:r>
              <a:rPr lang="ca-ES" sz="1200" b="0" i="0" u="none" strike="noStrike" kern="1200" baseline="0" noProof="0" dirty="0" err="1" smtClean="0">
                <a:solidFill>
                  <a:schemeClr val="tx1"/>
                </a:solidFill>
                <a:latin typeface="+mn-lt"/>
                <a:ea typeface="+mn-ea"/>
                <a:cs typeface="+mn-cs"/>
              </a:rPr>
              <a:t>gravedad</a:t>
            </a:r>
            <a:r>
              <a:rPr lang="ca-ES" sz="1200" b="0" i="0" u="none" strike="noStrike" kern="1200" baseline="0" noProof="0" dirty="0" smtClean="0">
                <a:solidFill>
                  <a:schemeClr val="tx1"/>
                </a:solidFill>
                <a:latin typeface="+mn-lt"/>
                <a:ea typeface="+mn-ea"/>
                <a:cs typeface="+mn-cs"/>
              </a:rPr>
              <a:t> del </a:t>
            </a:r>
            <a:r>
              <a:rPr lang="ca-ES" sz="1200" b="0" i="0" u="none" strike="noStrike" kern="1200" baseline="0" noProof="0" dirty="0" err="1" smtClean="0">
                <a:solidFill>
                  <a:schemeClr val="tx1"/>
                </a:solidFill>
                <a:latin typeface="+mn-lt"/>
                <a:ea typeface="+mn-ea"/>
                <a:cs typeface="+mn-cs"/>
              </a:rPr>
              <a:t>alcoholismo</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Leve</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cuando</a:t>
            </a:r>
            <a:r>
              <a:rPr lang="ca-ES" sz="1200" b="0" i="0" u="none" strike="noStrike" kern="1200" baseline="0" noProof="0" dirty="0" smtClean="0">
                <a:solidFill>
                  <a:schemeClr val="tx1"/>
                </a:solidFill>
                <a:latin typeface="+mn-lt"/>
                <a:ea typeface="+mn-ea"/>
                <a:cs typeface="+mn-cs"/>
              </a:rPr>
              <a:t> solo se </a:t>
            </a:r>
            <a:r>
              <a:rPr lang="ca-ES" sz="1200" b="0" i="0" u="none" strike="noStrike" kern="1200" baseline="0" noProof="0" dirty="0" err="1" smtClean="0">
                <a:solidFill>
                  <a:schemeClr val="tx1"/>
                </a:solidFill>
                <a:latin typeface="+mn-lt"/>
                <a:ea typeface="+mn-ea"/>
                <a:cs typeface="+mn-cs"/>
              </a:rPr>
              <a:t>cumplen</a:t>
            </a:r>
            <a:r>
              <a:rPr lang="ca-ES" sz="1200" b="0" i="0" u="none" strike="noStrike" kern="1200" baseline="0" noProof="0" dirty="0" smtClean="0">
                <a:solidFill>
                  <a:schemeClr val="tx1"/>
                </a:solidFill>
                <a:latin typeface="+mn-lt"/>
                <a:ea typeface="+mn-ea"/>
                <a:cs typeface="+mn-cs"/>
              </a:rPr>
              <a:t> 2 o 3 </a:t>
            </a:r>
            <a:r>
              <a:rPr lang="ca-ES" sz="1200" b="0" i="0" u="none" strike="noStrike" kern="1200" baseline="0" noProof="0" dirty="0" err="1" smtClean="0">
                <a:solidFill>
                  <a:schemeClr val="tx1"/>
                </a:solidFill>
                <a:latin typeface="+mn-lt"/>
                <a:ea typeface="+mn-ea"/>
                <a:cs typeface="+mn-cs"/>
              </a:rPr>
              <a:t>criterios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diagnósticos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moderado</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cuando</a:t>
            </a:r>
            <a:r>
              <a:rPr lang="ca-ES" sz="1200" b="0" i="0" u="none" strike="noStrike" kern="1200" baseline="0" noProof="0" dirty="0" smtClean="0">
                <a:solidFill>
                  <a:schemeClr val="tx1"/>
                </a:solidFill>
                <a:latin typeface="+mn-lt"/>
                <a:ea typeface="+mn-ea"/>
                <a:cs typeface="+mn-cs"/>
              </a:rPr>
              <a:t> se </a:t>
            </a:r>
            <a:r>
              <a:rPr lang="ca-ES" sz="1200" b="0" i="0" u="none" strike="noStrike" kern="1200" baseline="0" noProof="0" dirty="0" err="1" smtClean="0">
                <a:solidFill>
                  <a:schemeClr val="tx1"/>
                </a:solidFill>
                <a:latin typeface="+mn-lt"/>
                <a:ea typeface="+mn-ea"/>
                <a:cs typeface="+mn-cs"/>
              </a:rPr>
              <a:t>cumplen</a:t>
            </a:r>
            <a:r>
              <a:rPr lang="ca-ES" sz="1200" b="0" i="0" u="none" strike="noStrike" kern="1200" baseline="0" noProof="0" dirty="0" smtClean="0">
                <a:solidFill>
                  <a:schemeClr val="tx1"/>
                </a:solidFill>
                <a:latin typeface="+mn-lt"/>
                <a:ea typeface="+mn-ea"/>
                <a:cs typeface="+mn-cs"/>
              </a:rPr>
              <a:t> 4 o 5 y </a:t>
            </a:r>
            <a:r>
              <a:rPr lang="ca-ES" sz="1200" b="0" i="0" u="none" strike="noStrike" kern="1200" baseline="0" noProof="0" dirty="0" err="1" smtClean="0">
                <a:solidFill>
                  <a:schemeClr val="tx1"/>
                </a:solidFill>
                <a:latin typeface="+mn-lt"/>
                <a:ea typeface="+mn-ea"/>
                <a:cs typeface="+mn-cs"/>
              </a:rPr>
              <a:t>grave</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cuando</a:t>
            </a:r>
            <a:r>
              <a:rPr lang="ca-ES" sz="1200" b="0" i="0" u="none" strike="noStrike" kern="1200" baseline="0" noProof="0" dirty="0" smtClean="0">
                <a:solidFill>
                  <a:schemeClr val="tx1"/>
                </a:solidFill>
                <a:latin typeface="+mn-lt"/>
                <a:ea typeface="+mn-ea"/>
                <a:cs typeface="+mn-cs"/>
              </a:rPr>
              <a:t> se </a:t>
            </a:r>
            <a:r>
              <a:rPr lang="ca-ES" sz="1200" b="0" i="0" u="none" strike="noStrike" kern="1200" baseline="0" noProof="0" dirty="0" err="1" smtClean="0">
                <a:solidFill>
                  <a:schemeClr val="tx1"/>
                </a:solidFill>
                <a:latin typeface="+mn-lt"/>
                <a:ea typeface="+mn-ea"/>
                <a:cs typeface="+mn-cs"/>
              </a:rPr>
              <a:t>cumplen</a:t>
            </a:r>
            <a:r>
              <a:rPr lang="ca-ES" sz="1200" b="0" i="0" u="none" strike="noStrike" kern="1200" baseline="0" noProof="0" dirty="0" smtClean="0">
                <a:solidFill>
                  <a:schemeClr val="tx1"/>
                </a:solidFill>
                <a:latin typeface="+mn-lt"/>
                <a:ea typeface="+mn-ea"/>
                <a:cs typeface="+mn-cs"/>
              </a:rPr>
              <a:t> 6 o mas. </a:t>
            </a:r>
            <a:r>
              <a:rPr lang="ca-ES" sz="1200" b="0" i="0" u="none" strike="noStrike" kern="1200" baseline="0" noProof="0" dirty="0" err="1" smtClean="0">
                <a:solidFill>
                  <a:schemeClr val="tx1"/>
                </a:solidFill>
                <a:latin typeface="+mn-lt"/>
                <a:ea typeface="+mn-ea"/>
                <a:cs typeface="+mn-cs"/>
              </a:rPr>
              <a:t>Reconoce</a:t>
            </a:r>
            <a:r>
              <a:rPr lang="ca-ES" sz="1200" b="0" i="0" u="none" strike="noStrike" kern="1200" baseline="0" noProof="0" dirty="0" smtClean="0">
                <a:solidFill>
                  <a:schemeClr val="tx1"/>
                </a:solidFill>
                <a:latin typeface="+mn-lt"/>
                <a:ea typeface="+mn-ea"/>
                <a:cs typeface="+mn-cs"/>
              </a:rPr>
              <a:t> el trastorno por alcohol como un </a:t>
            </a:r>
            <a:r>
              <a:rPr lang="ca-ES" sz="1200" b="0" i="0" u="none" strike="noStrike" kern="1200" baseline="0" noProof="0" dirty="0" err="1" smtClean="0">
                <a:solidFill>
                  <a:schemeClr val="tx1"/>
                </a:solidFill>
                <a:latin typeface="+mn-lt"/>
                <a:ea typeface="+mn-ea"/>
                <a:cs typeface="+mn-cs"/>
              </a:rPr>
              <a:t>continuum</a:t>
            </a:r>
            <a:r>
              <a:rPr lang="ca-ES" sz="1200" b="0" i="0" u="none" strike="noStrike" kern="1200" baseline="0" noProof="0" dirty="0" smtClean="0">
                <a:solidFill>
                  <a:schemeClr val="tx1"/>
                </a:solidFill>
                <a:latin typeface="+mn-lt"/>
                <a:ea typeface="+mn-ea"/>
                <a:cs typeface="+mn-cs"/>
              </a:rPr>
              <a:t> en la que engloba abuso y </a:t>
            </a:r>
            <a:r>
              <a:rPr lang="ca-ES" sz="1200" b="0" i="0" u="none" strike="noStrike" kern="1200" baseline="0" noProof="0" dirty="0" err="1" smtClean="0">
                <a:solidFill>
                  <a:schemeClr val="tx1"/>
                </a:solidFill>
                <a:latin typeface="+mn-lt"/>
                <a:ea typeface="+mn-ea"/>
                <a:cs typeface="+mn-cs"/>
              </a:rPr>
              <a:t>dependencia</a:t>
            </a:r>
            <a:endParaRPr lang="ca-ES" sz="1200" b="0" i="0" u="none" strike="noStrike" kern="1200" baseline="0" noProof="0" dirty="0" smtClean="0">
              <a:solidFill>
                <a:schemeClr val="tx1"/>
              </a:solidFill>
              <a:latin typeface="+mn-lt"/>
              <a:ea typeface="+mn-ea"/>
              <a:cs typeface="+mn-cs"/>
            </a:endParaRPr>
          </a:p>
          <a:p>
            <a:r>
              <a:rPr lang="ca-ES" sz="1200" b="0" i="0" u="none" strike="noStrike" kern="1200" baseline="0" noProof="0" dirty="0" smtClean="0">
                <a:solidFill>
                  <a:schemeClr val="tx1"/>
                </a:solidFill>
                <a:latin typeface="+mn-lt"/>
                <a:ea typeface="+mn-ea"/>
                <a:cs typeface="+mn-cs"/>
              </a:rPr>
              <a:t>La </a:t>
            </a:r>
            <a:r>
              <a:rPr lang="ca-ES" sz="1200" b="0" i="0" u="none" strike="noStrike" kern="1200" baseline="0" noProof="0" dirty="0" err="1" smtClean="0">
                <a:solidFill>
                  <a:schemeClr val="tx1"/>
                </a:solidFill>
                <a:latin typeface="+mn-lt"/>
                <a:ea typeface="+mn-ea"/>
                <a:cs typeface="+mn-cs"/>
              </a:rPr>
              <a:t>abstinencia</a:t>
            </a:r>
            <a:r>
              <a:rPr lang="ca-ES" sz="1200" b="0" i="0" u="none" strike="noStrike" kern="1200" baseline="0" noProof="0" dirty="0" smtClean="0">
                <a:solidFill>
                  <a:schemeClr val="tx1"/>
                </a:solidFill>
                <a:latin typeface="+mn-lt"/>
                <a:ea typeface="+mn-ea"/>
                <a:cs typeface="+mn-cs"/>
              </a:rPr>
              <a:t> del alcohol se </a:t>
            </a:r>
            <a:r>
              <a:rPr lang="ca-ES" sz="1200" b="0" i="0" u="none" strike="noStrike" kern="1200" baseline="0" noProof="0" dirty="0" err="1" smtClean="0">
                <a:solidFill>
                  <a:schemeClr val="tx1"/>
                </a:solidFill>
                <a:latin typeface="+mn-lt"/>
                <a:ea typeface="+mn-ea"/>
                <a:cs typeface="+mn-cs"/>
              </a:rPr>
              <a:t>puede</a:t>
            </a:r>
            <a:r>
              <a:rPr lang="ca-ES" sz="1200" b="0" i="0" u="none" strike="noStrike" kern="1200" baseline="0" noProof="0" dirty="0" smtClean="0">
                <a:solidFill>
                  <a:schemeClr val="tx1"/>
                </a:solidFill>
                <a:latin typeface="+mn-lt"/>
                <a:ea typeface="+mn-ea"/>
                <a:cs typeface="+mn-cs"/>
              </a:rPr>
              <a:t> diagnosticar si el </a:t>
            </a:r>
            <a:r>
              <a:rPr lang="ca-ES" sz="1200" b="0" i="0" u="none" strike="noStrike" kern="1200" baseline="0" noProof="0" dirty="0" err="1" smtClean="0">
                <a:solidFill>
                  <a:schemeClr val="tx1"/>
                </a:solidFill>
                <a:latin typeface="+mn-lt"/>
                <a:ea typeface="+mn-ea"/>
                <a:cs typeface="+mn-cs"/>
              </a:rPr>
              <a:t>paciente</a:t>
            </a:r>
            <a:r>
              <a:rPr lang="ca-ES" sz="1200" b="0" i="0" u="none" strike="noStrike" kern="1200" baseline="0" noProof="0" dirty="0" smtClean="0">
                <a:solidFill>
                  <a:schemeClr val="tx1"/>
                </a:solidFill>
                <a:latin typeface="+mn-lt"/>
                <a:ea typeface="+mn-ea"/>
                <a:cs typeface="+mn-cs"/>
              </a:rPr>
              <a:t> presenta un </a:t>
            </a:r>
            <a:r>
              <a:rPr lang="ca-ES" sz="1200" b="0" i="0" u="none" strike="noStrike" kern="1200" baseline="0" noProof="0" dirty="0" err="1" smtClean="0">
                <a:solidFill>
                  <a:schemeClr val="tx1"/>
                </a:solidFill>
                <a:latin typeface="+mn-lt"/>
                <a:ea typeface="+mn-ea"/>
                <a:cs typeface="+mn-cs"/>
              </a:rPr>
              <a:t>mínimo</a:t>
            </a:r>
            <a:r>
              <a:rPr lang="ca-ES" sz="1200" b="0" i="0" u="none" strike="noStrike" kern="1200" baseline="0" noProof="0" dirty="0" smtClean="0">
                <a:solidFill>
                  <a:schemeClr val="tx1"/>
                </a:solidFill>
                <a:latin typeface="+mn-lt"/>
                <a:ea typeface="+mn-ea"/>
                <a:cs typeface="+mn-cs"/>
              </a:rPr>
              <a:t> de 2 de los 8 </a:t>
            </a:r>
            <a:r>
              <a:rPr lang="ca-ES" sz="1200" b="0" i="0" u="none" strike="noStrike" kern="1200" baseline="0" noProof="0" dirty="0" err="1" smtClean="0">
                <a:solidFill>
                  <a:schemeClr val="tx1"/>
                </a:solidFill>
                <a:latin typeface="+mn-lt"/>
                <a:ea typeface="+mn-ea"/>
                <a:cs typeface="+mn-cs"/>
              </a:rPr>
              <a:t>criterios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tras</a:t>
            </a:r>
            <a:r>
              <a:rPr lang="ca-ES" sz="1200" b="0" i="0" u="none" strike="noStrike" kern="1200" baseline="0" noProof="0" dirty="0" smtClean="0">
                <a:solidFill>
                  <a:schemeClr val="tx1"/>
                </a:solidFill>
                <a:latin typeface="+mn-lt"/>
                <a:ea typeface="+mn-ea"/>
                <a:cs typeface="+mn-cs"/>
              </a:rPr>
              <a:t> un </a:t>
            </a:r>
            <a:r>
              <a:rPr lang="ca-ES" sz="1200" b="0" i="0" u="none" strike="noStrike" kern="1200" baseline="0" noProof="0" dirty="0" err="1" smtClean="0">
                <a:solidFill>
                  <a:schemeClr val="tx1"/>
                </a:solidFill>
                <a:latin typeface="+mn-lt"/>
                <a:ea typeface="+mn-ea"/>
                <a:cs typeface="+mn-cs"/>
              </a:rPr>
              <a:t>cese</a:t>
            </a:r>
            <a:r>
              <a:rPr lang="ca-ES" sz="1200" b="0" i="0" u="none" strike="noStrike" kern="1200" baseline="0" noProof="0" dirty="0" smtClean="0">
                <a:solidFill>
                  <a:schemeClr val="tx1"/>
                </a:solidFill>
                <a:latin typeface="+mn-lt"/>
                <a:ea typeface="+mn-ea"/>
                <a:cs typeface="+mn-cs"/>
              </a:rPr>
              <a:t> (o </a:t>
            </a:r>
            <a:r>
              <a:rPr lang="ca-ES" sz="1200" b="0" i="0" u="none" strike="noStrike" kern="1200" baseline="0" noProof="0" dirty="0" err="1" smtClean="0">
                <a:solidFill>
                  <a:schemeClr val="tx1"/>
                </a:solidFill>
                <a:latin typeface="+mn-lt"/>
                <a:ea typeface="+mn-ea"/>
                <a:cs typeface="+mn-cs"/>
              </a:rPr>
              <a:t>reducción</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sustancial</a:t>
            </a:r>
            <a:r>
              <a:rPr lang="ca-ES" sz="1200" b="0" i="0" u="none" strike="noStrike" kern="1200" baseline="0" noProof="0" dirty="0" smtClean="0">
                <a:solidFill>
                  <a:schemeClr val="tx1"/>
                </a:solidFill>
                <a:latin typeface="+mn-lt"/>
                <a:ea typeface="+mn-ea"/>
                <a:cs typeface="+mn-cs"/>
              </a:rPr>
              <a:t>) de un consumo de alcohol, que </a:t>
            </a:r>
            <a:r>
              <a:rPr lang="ca-ES" sz="1200" b="0" i="0" u="none" strike="noStrike" kern="1200" baseline="0" noProof="0" dirty="0" err="1" smtClean="0">
                <a:solidFill>
                  <a:schemeClr val="tx1"/>
                </a:solidFill>
                <a:latin typeface="+mn-lt"/>
                <a:ea typeface="+mn-ea"/>
                <a:cs typeface="+mn-cs"/>
              </a:rPr>
              <a:t>haya</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sido</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intenso</a:t>
            </a:r>
            <a:r>
              <a:rPr lang="ca-ES" sz="1200" b="0" i="0" u="none" strike="noStrike" kern="1200" baseline="0" noProof="0" dirty="0" smtClean="0">
                <a:solidFill>
                  <a:schemeClr val="tx1"/>
                </a:solidFill>
                <a:latin typeface="+mn-lt"/>
                <a:ea typeface="+mn-ea"/>
                <a:cs typeface="+mn-cs"/>
              </a:rPr>
              <a:t> y </a:t>
            </a:r>
            <a:r>
              <a:rPr lang="ca-ES" sz="1200" b="0" i="0" u="none" strike="noStrike" kern="1200" baseline="0" noProof="0" dirty="0" err="1" smtClean="0">
                <a:solidFill>
                  <a:schemeClr val="tx1"/>
                </a:solidFill>
                <a:latin typeface="+mn-lt"/>
                <a:ea typeface="+mn-ea"/>
                <a:cs typeface="+mn-cs"/>
              </a:rPr>
              <a:t>prolongado</a:t>
            </a:r>
            <a:r>
              <a:rPr lang="ca-ES" sz="1200" b="0" i="0" u="none" strike="noStrike" kern="1200" baseline="0" noProof="0" dirty="0" smtClean="0">
                <a:solidFill>
                  <a:schemeClr val="tx1"/>
                </a:solidFill>
                <a:latin typeface="+mn-lt"/>
                <a:ea typeface="+mn-ea"/>
                <a:cs typeface="+mn-cs"/>
              </a:rPr>
              <a:t>:</a:t>
            </a:r>
          </a:p>
          <a:p>
            <a:r>
              <a:rPr lang="ca-ES" sz="1200" b="0" i="0" u="none" strike="noStrike" kern="1200" baseline="0" noProof="0" dirty="0" smtClean="0">
                <a:solidFill>
                  <a:schemeClr val="tx1"/>
                </a:solidFill>
                <a:latin typeface="+mn-lt"/>
                <a:ea typeface="+mn-ea"/>
                <a:cs typeface="+mn-cs"/>
              </a:rPr>
              <a:t>1 / </a:t>
            </a:r>
            <a:r>
              <a:rPr lang="ca-ES" sz="1200" b="0" i="0" u="none" strike="noStrike" kern="1200" baseline="0" noProof="0" dirty="0" err="1" smtClean="0">
                <a:solidFill>
                  <a:schemeClr val="tx1"/>
                </a:solidFill>
                <a:latin typeface="+mn-lt"/>
                <a:ea typeface="+mn-ea"/>
                <a:cs typeface="+mn-cs"/>
              </a:rPr>
              <a:t>Hiperactividad</a:t>
            </a:r>
            <a:r>
              <a:rPr lang="ca-ES" sz="1200" b="0" i="0" u="none" strike="noStrike" kern="1200" baseline="0" noProof="0" dirty="0" smtClean="0">
                <a:solidFill>
                  <a:schemeClr val="tx1"/>
                </a:solidFill>
                <a:latin typeface="+mn-lt"/>
                <a:ea typeface="+mn-ea"/>
                <a:cs typeface="+mn-cs"/>
              </a:rPr>
              <a:t> del sistema </a:t>
            </a:r>
            <a:r>
              <a:rPr lang="ca-ES" sz="1200" b="0" i="0" u="none" strike="noStrike" kern="1200" baseline="0" noProof="0" dirty="0" err="1" smtClean="0">
                <a:solidFill>
                  <a:schemeClr val="tx1"/>
                </a:solidFill>
                <a:latin typeface="+mn-lt"/>
                <a:ea typeface="+mn-ea"/>
                <a:cs typeface="+mn-cs"/>
              </a:rPr>
              <a:t>nervioso</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autonomo</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sudoracion</a:t>
            </a:r>
            <a:r>
              <a:rPr lang="ca-ES" sz="1200" b="0" i="0" u="none" strike="noStrike" kern="1200" baseline="0" noProof="0" dirty="0" smtClean="0">
                <a:solidFill>
                  <a:schemeClr val="tx1"/>
                </a:solidFill>
                <a:latin typeface="+mn-lt"/>
                <a:ea typeface="+mn-ea"/>
                <a:cs typeface="+mn-cs"/>
              </a:rPr>
              <a:t> o ritmo </a:t>
            </a:r>
            <a:r>
              <a:rPr lang="ca-ES" sz="1200" b="0" i="0" u="none" strike="noStrike" kern="1200" baseline="0" noProof="0" dirty="0" err="1" smtClean="0">
                <a:solidFill>
                  <a:schemeClr val="tx1"/>
                </a:solidFill>
                <a:latin typeface="+mn-lt"/>
                <a:ea typeface="+mn-ea"/>
                <a:cs typeface="+mn-cs"/>
              </a:rPr>
              <a:t>cardiaco</a:t>
            </a:r>
            <a:r>
              <a:rPr lang="ca-ES" sz="1200" b="0" i="0" u="none" strike="noStrike" kern="1200" baseline="0" noProof="0" dirty="0" smtClean="0">
                <a:solidFill>
                  <a:schemeClr val="tx1"/>
                </a:solidFill>
                <a:latin typeface="+mn-lt"/>
                <a:ea typeface="+mn-ea"/>
                <a:cs typeface="+mn-cs"/>
              </a:rPr>
              <a:t> superior a 100 </a:t>
            </a:r>
            <a:r>
              <a:rPr lang="ca-ES" sz="1200" b="0" i="0" u="none" strike="noStrike" kern="1200" baseline="0" noProof="0" dirty="0" err="1" smtClean="0">
                <a:solidFill>
                  <a:schemeClr val="tx1"/>
                </a:solidFill>
                <a:latin typeface="+mn-lt"/>
                <a:ea typeface="+mn-ea"/>
                <a:cs typeface="+mn-cs"/>
              </a:rPr>
              <a:t>latidos</a:t>
            </a:r>
            <a:r>
              <a:rPr lang="ca-ES" sz="1200" b="0" i="0" u="none" strike="noStrike" kern="1200" baseline="0" noProof="0" dirty="0" smtClean="0">
                <a:solidFill>
                  <a:schemeClr val="tx1"/>
                </a:solidFill>
                <a:latin typeface="+mn-lt"/>
                <a:ea typeface="+mn-ea"/>
                <a:cs typeface="+mn-cs"/>
              </a:rPr>
              <a:t> por minuto).</a:t>
            </a:r>
          </a:p>
          <a:p>
            <a:r>
              <a:rPr lang="ca-ES" sz="1200" b="0" i="0" u="none" strike="noStrike" kern="1200" baseline="0" noProof="0" dirty="0" smtClean="0">
                <a:solidFill>
                  <a:schemeClr val="tx1"/>
                </a:solidFill>
                <a:latin typeface="+mn-lt"/>
                <a:ea typeface="+mn-ea"/>
                <a:cs typeface="+mn-cs"/>
              </a:rPr>
              <a:t>2 / Incremento del </a:t>
            </a:r>
            <a:r>
              <a:rPr lang="ca-ES" sz="1200" b="0" i="0" u="none" strike="noStrike" kern="1200" baseline="0" noProof="0" dirty="0" err="1" smtClean="0">
                <a:solidFill>
                  <a:schemeClr val="tx1"/>
                </a:solidFill>
                <a:latin typeface="+mn-lt"/>
                <a:ea typeface="+mn-ea"/>
                <a:cs typeface="+mn-cs"/>
              </a:rPr>
              <a:t>temblor</a:t>
            </a:r>
            <a:r>
              <a:rPr lang="ca-ES" sz="1200" b="0" i="0" u="none" strike="noStrike" kern="1200" baseline="0" noProof="0" dirty="0" smtClean="0">
                <a:solidFill>
                  <a:schemeClr val="tx1"/>
                </a:solidFill>
                <a:latin typeface="+mn-lt"/>
                <a:ea typeface="+mn-ea"/>
                <a:cs typeface="+mn-cs"/>
              </a:rPr>
              <a:t> de las </a:t>
            </a:r>
            <a:r>
              <a:rPr lang="ca-ES" sz="1200" b="0" i="0" u="none" strike="noStrike" kern="1200" baseline="0" noProof="0" dirty="0" err="1" smtClean="0">
                <a:solidFill>
                  <a:schemeClr val="tx1"/>
                </a:solidFill>
                <a:latin typeface="+mn-lt"/>
                <a:ea typeface="+mn-ea"/>
                <a:cs typeface="+mn-cs"/>
              </a:rPr>
              <a:t>manos</a:t>
            </a:r>
            <a:r>
              <a:rPr lang="ca-ES" sz="1200" b="0" i="0" u="none" strike="noStrike" kern="1200" baseline="0" noProof="0" dirty="0" smtClean="0">
                <a:solidFill>
                  <a:schemeClr val="tx1"/>
                </a:solidFill>
                <a:latin typeface="+mn-lt"/>
                <a:ea typeface="+mn-ea"/>
                <a:cs typeface="+mn-cs"/>
              </a:rPr>
              <a:t>.</a:t>
            </a:r>
          </a:p>
          <a:p>
            <a:r>
              <a:rPr lang="ca-ES" sz="1200" b="0" i="0" u="none" strike="noStrike" kern="1200" baseline="0" noProof="0" dirty="0" smtClean="0">
                <a:solidFill>
                  <a:schemeClr val="tx1"/>
                </a:solidFill>
                <a:latin typeface="+mn-lt"/>
                <a:ea typeface="+mn-ea"/>
                <a:cs typeface="+mn-cs"/>
              </a:rPr>
              <a:t>3 / </a:t>
            </a:r>
            <a:r>
              <a:rPr lang="ca-ES" sz="1200" b="0" i="0" u="none" strike="noStrike" kern="1200" baseline="0" noProof="0" dirty="0" err="1" smtClean="0">
                <a:solidFill>
                  <a:schemeClr val="tx1"/>
                </a:solidFill>
                <a:latin typeface="+mn-lt"/>
                <a:ea typeface="+mn-ea"/>
                <a:cs typeface="+mn-cs"/>
              </a:rPr>
              <a:t>Insomnio</a:t>
            </a:r>
            <a:r>
              <a:rPr lang="ca-ES" sz="1200" b="0" i="0" u="none" strike="noStrike" kern="1200" baseline="0" noProof="0" dirty="0" smtClean="0">
                <a:solidFill>
                  <a:schemeClr val="tx1"/>
                </a:solidFill>
                <a:latin typeface="+mn-lt"/>
                <a:ea typeface="+mn-ea"/>
                <a:cs typeface="+mn-cs"/>
              </a:rPr>
              <a:t>.</a:t>
            </a:r>
          </a:p>
          <a:p>
            <a:r>
              <a:rPr lang="ca-ES" sz="1200" b="0" i="0" u="none" strike="noStrike" kern="1200" baseline="0" noProof="0" dirty="0" smtClean="0">
                <a:solidFill>
                  <a:schemeClr val="tx1"/>
                </a:solidFill>
                <a:latin typeface="+mn-lt"/>
                <a:ea typeface="+mn-ea"/>
                <a:cs typeface="+mn-cs"/>
              </a:rPr>
              <a:t>4 / </a:t>
            </a:r>
            <a:r>
              <a:rPr lang="ca-ES" sz="1200" b="0" i="0" u="none" strike="noStrike" kern="1200" baseline="0" noProof="0" dirty="0" err="1" smtClean="0">
                <a:solidFill>
                  <a:schemeClr val="tx1"/>
                </a:solidFill>
                <a:latin typeface="+mn-lt"/>
                <a:ea typeface="+mn-ea"/>
                <a:cs typeface="+mn-cs"/>
              </a:rPr>
              <a:t>Nauseas</a:t>
            </a:r>
            <a:r>
              <a:rPr lang="ca-ES" sz="1200" b="0" i="0" u="none" strike="noStrike" kern="1200" baseline="0" noProof="0" dirty="0" smtClean="0">
                <a:solidFill>
                  <a:schemeClr val="tx1"/>
                </a:solidFill>
                <a:latin typeface="+mn-lt"/>
                <a:ea typeface="+mn-ea"/>
                <a:cs typeface="+mn-cs"/>
              </a:rPr>
              <a:t> o </a:t>
            </a:r>
            <a:r>
              <a:rPr lang="ca-ES" sz="1200" b="0" i="0" u="none" strike="noStrike" kern="1200" baseline="0" noProof="0" dirty="0" err="1" smtClean="0">
                <a:solidFill>
                  <a:schemeClr val="tx1"/>
                </a:solidFill>
                <a:latin typeface="+mn-lt"/>
                <a:ea typeface="+mn-ea"/>
                <a:cs typeface="+mn-cs"/>
              </a:rPr>
              <a:t>vomitos</a:t>
            </a:r>
            <a:r>
              <a:rPr lang="ca-ES" sz="1200" b="0" i="0" u="none" strike="noStrike" kern="1200" baseline="0" noProof="0" dirty="0" smtClean="0">
                <a:solidFill>
                  <a:schemeClr val="tx1"/>
                </a:solidFill>
                <a:latin typeface="+mn-lt"/>
                <a:ea typeface="+mn-ea"/>
                <a:cs typeface="+mn-cs"/>
              </a:rPr>
              <a:t>.</a:t>
            </a:r>
          </a:p>
          <a:p>
            <a:r>
              <a:rPr lang="ca-ES" sz="1200" b="0" i="0" u="none" strike="noStrike" kern="1200" baseline="0" noProof="0" dirty="0" smtClean="0">
                <a:solidFill>
                  <a:schemeClr val="tx1"/>
                </a:solidFill>
                <a:latin typeface="+mn-lt"/>
                <a:ea typeface="+mn-ea"/>
                <a:cs typeface="+mn-cs"/>
              </a:rPr>
              <a:t>5 / </a:t>
            </a:r>
            <a:r>
              <a:rPr lang="ca-ES" sz="1200" b="0" i="0" u="none" strike="noStrike" kern="1200" baseline="0" noProof="0" dirty="0" err="1" smtClean="0">
                <a:solidFill>
                  <a:schemeClr val="tx1"/>
                </a:solidFill>
                <a:latin typeface="+mn-lt"/>
                <a:ea typeface="+mn-ea"/>
                <a:cs typeface="+mn-cs"/>
              </a:rPr>
              <a:t>Alucinaciones</a:t>
            </a:r>
            <a:r>
              <a:rPr lang="ca-ES" sz="1200" b="0" i="0" u="none" strike="noStrike" kern="1200" baseline="0" noProof="0" dirty="0" smtClean="0">
                <a:solidFill>
                  <a:schemeClr val="tx1"/>
                </a:solidFill>
                <a:latin typeface="+mn-lt"/>
                <a:ea typeface="+mn-ea"/>
                <a:cs typeface="+mn-cs"/>
              </a:rPr>
              <a:t> o </a:t>
            </a:r>
            <a:r>
              <a:rPr lang="ca-ES" sz="1200" b="0" i="0" u="none" strike="noStrike" kern="1200" baseline="0" noProof="0" dirty="0" err="1" smtClean="0">
                <a:solidFill>
                  <a:schemeClr val="tx1"/>
                </a:solidFill>
                <a:latin typeface="+mn-lt"/>
                <a:ea typeface="+mn-ea"/>
                <a:cs typeface="+mn-cs"/>
              </a:rPr>
              <a:t>ilusiones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transitorias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visuales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tactiles</a:t>
            </a:r>
            <a:r>
              <a:rPr lang="ca-ES" sz="1200" b="0" i="0" u="none" strike="noStrike" kern="1200" baseline="0" noProof="0" dirty="0" smtClean="0">
                <a:solidFill>
                  <a:schemeClr val="tx1"/>
                </a:solidFill>
                <a:latin typeface="+mn-lt"/>
                <a:ea typeface="+mn-ea"/>
                <a:cs typeface="+mn-cs"/>
              </a:rPr>
              <a:t> o </a:t>
            </a:r>
            <a:r>
              <a:rPr lang="ca-ES" sz="1200" b="0" i="0" u="none" strike="noStrike" kern="1200" baseline="0" noProof="0" dirty="0" err="1" smtClean="0">
                <a:solidFill>
                  <a:schemeClr val="tx1"/>
                </a:solidFill>
                <a:latin typeface="+mn-lt"/>
                <a:ea typeface="+mn-ea"/>
                <a:cs typeface="+mn-cs"/>
              </a:rPr>
              <a:t>auditivas</a:t>
            </a:r>
            <a:r>
              <a:rPr lang="ca-ES" sz="1200" b="0" i="0" u="none" strike="noStrike" kern="1200" baseline="0" noProof="0" dirty="0" smtClean="0">
                <a:solidFill>
                  <a:schemeClr val="tx1"/>
                </a:solidFill>
                <a:latin typeface="+mn-lt"/>
                <a:ea typeface="+mn-ea"/>
                <a:cs typeface="+mn-cs"/>
              </a:rPr>
              <a:t>.</a:t>
            </a:r>
          </a:p>
          <a:p>
            <a:r>
              <a:rPr lang="ca-ES" sz="1200" b="0" i="0" u="none" strike="noStrike" kern="1200" baseline="0" noProof="0" dirty="0" smtClean="0">
                <a:solidFill>
                  <a:schemeClr val="tx1"/>
                </a:solidFill>
                <a:latin typeface="+mn-lt"/>
                <a:ea typeface="+mn-ea"/>
                <a:cs typeface="+mn-cs"/>
              </a:rPr>
              <a:t>6 / </a:t>
            </a:r>
            <a:r>
              <a:rPr lang="ca-ES" sz="1200" b="0" i="0" u="none" strike="noStrike" kern="1200" baseline="0" noProof="0" dirty="0" err="1" smtClean="0">
                <a:solidFill>
                  <a:schemeClr val="tx1"/>
                </a:solidFill>
                <a:latin typeface="+mn-lt"/>
                <a:ea typeface="+mn-ea"/>
                <a:cs typeface="+mn-cs"/>
              </a:rPr>
              <a:t>Agitacion</a:t>
            </a:r>
            <a:r>
              <a:rPr lang="ca-ES" sz="1200" b="0" i="0" u="none" strike="noStrike" kern="1200" baseline="0" noProof="0" dirty="0" smtClean="0">
                <a:solidFill>
                  <a:schemeClr val="tx1"/>
                </a:solidFill>
                <a:latin typeface="+mn-lt"/>
                <a:ea typeface="+mn-ea"/>
                <a:cs typeface="+mn-cs"/>
              </a:rPr>
              <a:t> psicomotora.</a:t>
            </a:r>
          </a:p>
          <a:p>
            <a:r>
              <a:rPr lang="ca-ES" sz="1200" b="0" i="0" u="none" strike="noStrike" kern="1200" baseline="0" noProof="0" dirty="0" smtClean="0">
                <a:solidFill>
                  <a:schemeClr val="tx1"/>
                </a:solidFill>
                <a:latin typeface="+mn-lt"/>
                <a:ea typeface="+mn-ea"/>
                <a:cs typeface="+mn-cs"/>
              </a:rPr>
              <a:t>7 / </a:t>
            </a:r>
            <a:r>
              <a:rPr lang="ca-ES" sz="1200" b="0" i="0" u="none" strike="noStrike" kern="1200" baseline="0" noProof="0" dirty="0" err="1" smtClean="0">
                <a:solidFill>
                  <a:schemeClr val="tx1"/>
                </a:solidFill>
                <a:latin typeface="+mn-lt"/>
                <a:ea typeface="+mn-ea"/>
                <a:cs typeface="+mn-cs"/>
              </a:rPr>
              <a:t>Ansiedad</a:t>
            </a:r>
            <a:r>
              <a:rPr lang="ca-ES" sz="1200" b="0" i="0" u="none" strike="noStrike" kern="1200" baseline="0" noProof="0" dirty="0" smtClean="0">
                <a:solidFill>
                  <a:schemeClr val="tx1"/>
                </a:solidFill>
                <a:latin typeface="+mn-lt"/>
                <a:ea typeface="+mn-ea"/>
                <a:cs typeface="+mn-cs"/>
              </a:rPr>
              <a:t>.</a:t>
            </a:r>
          </a:p>
          <a:p>
            <a:r>
              <a:rPr lang="ca-ES" sz="1200" b="0" i="0" u="none" strike="noStrike" kern="1200" baseline="0" noProof="0" dirty="0" smtClean="0">
                <a:solidFill>
                  <a:schemeClr val="tx1"/>
                </a:solidFill>
                <a:latin typeface="+mn-lt"/>
                <a:ea typeface="+mn-ea"/>
                <a:cs typeface="+mn-cs"/>
              </a:rPr>
              <a:t>8 / </a:t>
            </a:r>
            <a:r>
              <a:rPr lang="ca-ES" sz="1200" b="0" i="0" u="none" strike="noStrike" kern="1200" baseline="0" noProof="0" dirty="0" err="1" smtClean="0">
                <a:solidFill>
                  <a:schemeClr val="tx1"/>
                </a:solidFill>
                <a:latin typeface="+mn-lt"/>
                <a:ea typeface="+mn-ea"/>
                <a:cs typeface="+mn-cs"/>
              </a:rPr>
              <a:t>Convulsiones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tonico-clonicas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generalizadas</a:t>
            </a:r>
            <a:r>
              <a:rPr lang="ca-ES" sz="1200" b="0" i="0" u="none" strike="noStrike" kern="1200" baseline="0" noProof="0" dirty="0" smtClean="0">
                <a:solidFill>
                  <a:schemeClr val="tx1"/>
                </a:solidFill>
                <a:latin typeface="+mn-lt"/>
                <a:ea typeface="+mn-ea"/>
                <a:cs typeface="+mn-cs"/>
              </a:rPr>
              <a:t>.</a:t>
            </a:r>
          </a:p>
          <a:p>
            <a:endParaRPr lang="ca-ES" sz="1200" b="0" i="0" u="none" strike="noStrike" kern="1200" baseline="0" noProof="0" dirty="0" smtClean="0">
              <a:solidFill>
                <a:schemeClr val="tx1"/>
              </a:solidFill>
              <a:latin typeface="+mn-lt"/>
              <a:ea typeface="+mn-ea"/>
              <a:cs typeface="+mn-cs"/>
            </a:endParaRPr>
          </a:p>
          <a:p>
            <a:r>
              <a:rPr lang="ca-ES" sz="1200" b="0" i="0" u="none" strike="noStrike" kern="1200" baseline="0" noProof="0" dirty="0" smtClean="0">
                <a:solidFill>
                  <a:schemeClr val="tx1"/>
                </a:solidFill>
                <a:latin typeface="+mn-lt"/>
                <a:ea typeface="+mn-ea"/>
                <a:cs typeface="+mn-cs"/>
              </a:rPr>
              <a:t>Los “</a:t>
            </a:r>
            <a:r>
              <a:rPr lang="ca-ES" sz="1200" b="0" i="0" u="none" strike="noStrike" kern="1200" baseline="0" noProof="0" dirty="0" err="1" smtClean="0">
                <a:solidFill>
                  <a:schemeClr val="tx1"/>
                </a:solidFill>
                <a:latin typeface="+mn-lt"/>
                <a:ea typeface="+mn-ea"/>
                <a:cs typeface="+mn-cs"/>
              </a:rPr>
              <a:t>atracones</a:t>
            </a:r>
            <a:r>
              <a:rPr lang="ca-ES" sz="1200" b="0" i="0" u="none" strike="noStrike" kern="1200" baseline="0" noProof="0" dirty="0" smtClean="0">
                <a:solidFill>
                  <a:schemeClr val="tx1"/>
                </a:solidFill>
                <a:latin typeface="+mn-lt"/>
                <a:ea typeface="+mn-ea"/>
                <a:cs typeface="+mn-cs"/>
              </a:rPr>
              <a:t>” de </a:t>
            </a:r>
            <a:r>
              <a:rPr lang="ca-ES" sz="1200" b="0" i="0" u="none" strike="noStrike" kern="1200" baseline="0" noProof="0" dirty="0" err="1" smtClean="0">
                <a:solidFill>
                  <a:schemeClr val="tx1"/>
                </a:solidFill>
                <a:latin typeface="+mn-lt"/>
                <a:ea typeface="+mn-ea"/>
                <a:cs typeface="+mn-cs"/>
              </a:rPr>
              <a:t>bebida</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reiterados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producen</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cambios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adaptativos</a:t>
            </a:r>
            <a:r>
              <a:rPr lang="ca-ES" sz="1200" b="0" i="0" u="none" strike="noStrike" kern="1200" baseline="0" noProof="0" dirty="0" smtClean="0">
                <a:solidFill>
                  <a:schemeClr val="tx1"/>
                </a:solidFill>
                <a:latin typeface="+mn-lt"/>
                <a:ea typeface="+mn-ea"/>
                <a:cs typeface="+mn-cs"/>
              </a:rPr>
              <a:t> en </a:t>
            </a:r>
            <a:r>
              <a:rPr lang="ca-ES" sz="1200" b="0" i="0" u="none" strike="noStrike" kern="1200" baseline="0" noProof="0" dirty="0" err="1" smtClean="0">
                <a:solidFill>
                  <a:schemeClr val="tx1"/>
                </a:solidFill>
                <a:latin typeface="+mn-lt"/>
                <a:ea typeface="+mn-ea"/>
                <a:cs typeface="+mn-cs"/>
              </a:rPr>
              <a:t>determinados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sistemas</a:t>
            </a:r>
            <a:r>
              <a:rPr lang="ca-ES" sz="1200" b="0" i="0" u="none" strike="noStrike" kern="1200" baseline="0" noProof="0" dirty="0" smtClean="0">
                <a:solidFill>
                  <a:schemeClr val="tx1"/>
                </a:solidFill>
                <a:latin typeface="+mn-lt"/>
                <a:ea typeface="+mn-ea"/>
                <a:cs typeface="+mn-cs"/>
              </a:rPr>
              <a:t> de </a:t>
            </a:r>
            <a:r>
              <a:rPr lang="ca-ES" sz="1200" b="0" i="0" u="none" strike="noStrike" kern="1200" baseline="0" noProof="0" dirty="0" err="1" smtClean="0">
                <a:solidFill>
                  <a:schemeClr val="tx1"/>
                </a:solidFill>
                <a:latin typeface="+mn-lt"/>
                <a:ea typeface="+mn-ea"/>
                <a:cs typeface="+mn-cs"/>
              </a:rPr>
              <a:t>neurotransmision</a:t>
            </a:r>
            <a:r>
              <a:rPr lang="ca-ES" sz="1200" b="0" i="0" u="none" strike="noStrike" kern="1200" baseline="0" noProof="0" dirty="0" smtClean="0">
                <a:solidFill>
                  <a:schemeClr val="tx1"/>
                </a:solidFill>
                <a:latin typeface="+mn-lt"/>
                <a:ea typeface="+mn-ea"/>
                <a:cs typeface="+mn-cs"/>
              </a:rPr>
              <a:t> y en los </a:t>
            </a:r>
            <a:r>
              <a:rPr lang="ca-ES" sz="1200" b="0" i="0" u="none" strike="noStrike" kern="1200" baseline="0" noProof="0" dirty="0" err="1" smtClean="0">
                <a:solidFill>
                  <a:schemeClr val="tx1"/>
                </a:solidFill>
                <a:latin typeface="+mn-lt"/>
                <a:ea typeface="+mn-ea"/>
                <a:cs typeface="+mn-cs"/>
              </a:rPr>
              <a:t>circuitos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cerebrales</a:t>
            </a:r>
            <a:r>
              <a:rPr lang="ca-ES" sz="1200" b="0" i="0" u="none" strike="noStrike" kern="1200" baseline="0" noProof="0" dirty="0" smtClean="0">
                <a:solidFill>
                  <a:schemeClr val="tx1"/>
                </a:solidFill>
                <a:latin typeface="+mn-lt"/>
                <a:ea typeface="+mn-ea"/>
                <a:cs typeface="+mn-cs"/>
              </a:rPr>
              <a:t> que </a:t>
            </a:r>
            <a:r>
              <a:rPr lang="ca-ES" sz="1200" b="0" i="0" u="none" strike="noStrike" kern="1200" baseline="0" noProof="0" dirty="0" err="1" smtClean="0">
                <a:solidFill>
                  <a:schemeClr val="tx1"/>
                </a:solidFill>
                <a:latin typeface="+mn-lt"/>
                <a:ea typeface="+mn-ea"/>
                <a:cs typeface="+mn-cs"/>
              </a:rPr>
              <a:t>gobiernan</a:t>
            </a:r>
            <a:r>
              <a:rPr lang="ca-ES" sz="1200" b="0" i="0" u="none" strike="noStrike" kern="1200" baseline="0" noProof="0" dirty="0" smtClean="0">
                <a:solidFill>
                  <a:schemeClr val="tx1"/>
                </a:solidFill>
                <a:latin typeface="+mn-lt"/>
                <a:ea typeface="+mn-ea"/>
                <a:cs typeface="+mn-cs"/>
              </a:rPr>
              <a:t> el control sobre la conducta de </a:t>
            </a:r>
            <a:r>
              <a:rPr lang="ca-ES" sz="1200" b="0" i="0" u="none" strike="noStrike" kern="1200" baseline="0" noProof="0" dirty="0" err="1" smtClean="0">
                <a:solidFill>
                  <a:schemeClr val="tx1"/>
                </a:solidFill>
                <a:latin typeface="+mn-lt"/>
                <a:ea typeface="+mn-ea"/>
                <a:cs typeface="+mn-cs"/>
              </a:rPr>
              <a:t>beber</a:t>
            </a:r>
            <a:r>
              <a:rPr lang="ca-ES" sz="1200" b="0" i="0" u="none" strike="noStrike" kern="1200" baseline="0" noProof="0" dirty="0" smtClean="0">
                <a:solidFill>
                  <a:schemeClr val="tx1"/>
                </a:solidFill>
                <a:latin typeface="+mn-lt"/>
                <a:ea typeface="+mn-ea"/>
                <a:cs typeface="+mn-cs"/>
              </a:rPr>
              <a:t> alcohol. </a:t>
            </a:r>
            <a:r>
              <a:rPr lang="ca-ES" sz="1200" b="0" i="0" u="none" strike="noStrike" kern="1200" baseline="0" noProof="0" dirty="0" err="1" smtClean="0">
                <a:solidFill>
                  <a:schemeClr val="tx1"/>
                </a:solidFill>
                <a:latin typeface="+mn-lt"/>
                <a:ea typeface="+mn-ea"/>
                <a:cs typeface="+mn-cs"/>
              </a:rPr>
              <a:t>Debido</a:t>
            </a:r>
            <a:r>
              <a:rPr lang="ca-ES" sz="1200" b="0" i="0" u="none" strike="noStrike" kern="1200" baseline="0" noProof="0" dirty="0" smtClean="0">
                <a:solidFill>
                  <a:schemeClr val="tx1"/>
                </a:solidFill>
                <a:latin typeface="+mn-lt"/>
                <a:ea typeface="+mn-ea"/>
                <a:cs typeface="+mn-cs"/>
              </a:rPr>
              <a:t> a </a:t>
            </a:r>
            <a:r>
              <a:rPr lang="ca-ES" sz="1200" b="0" i="0" u="none" strike="noStrike" kern="1200" baseline="0" noProof="0" dirty="0" err="1" smtClean="0">
                <a:solidFill>
                  <a:schemeClr val="tx1"/>
                </a:solidFill>
                <a:latin typeface="+mn-lt"/>
                <a:ea typeface="+mn-ea"/>
                <a:cs typeface="+mn-cs"/>
              </a:rPr>
              <a:t>fenomenos</a:t>
            </a:r>
            <a:r>
              <a:rPr lang="ca-ES" sz="1200" b="0" i="0" u="none" strike="noStrike" kern="1200" baseline="0" noProof="0" dirty="0" smtClean="0">
                <a:solidFill>
                  <a:schemeClr val="tx1"/>
                </a:solidFill>
                <a:latin typeface="+mn-lt"/>
                <a:ea typeface="+mn-ea"/>
                <a:cs typeface="+mn-cs"/>
              </a:rPr>
              <a:t> de </a:t>
            </a:r>
            <a:r>
              <a:rPr lang="ca-ES" sz="1200" b="0" i="0" u="none" strike="noStrike" kern="1200" baseline="0" noProof="0" dirty="0" err="1" smtClean="0">
                <a:solidFill>
                  <a:schemeClr val="tx1"/>
                </a:solidFill>
                <a:latin typeface="+mn-lt"/>
                <a:ea typeface="+mn-ea"/>
                <a:cs typeface="+mn-cs"/>
              </a:rPr>
              <a:t>neuroplasticidad</a:t>
            </a:r>
            <a:r>
              <a:rPr lang="ca-ES" sz="1200" b="0" i="0" u="none" strike="noStrike" kern="1200" baseline="0" noProof="0" dirty="0" smtClean="0">
                <a:solidFill>
                  <a:schemeClr val="tx1"/>
                </a:solidFill>
                <a:latin typeface="+mn-lt"/>
                <a:ea typeface="+mn-ea"/>
                <a:cs typeface="+mn-cs"/>
              </a:rPr>
              <a:t>, el </a:t>
            </a:r>
            <a:r>
              <a:rPr lang="ca-ES" sz="1200" b="0" i="0" u="none" strike="noStrike" kern="1200" baseline="0" noProof="0" dirty="0" err="1" smtClean="0">
                <a:solidFill>
                  <a:schemeClr val="tx1"/>
                </a:solidFill>
                <a:latin typeface="+mn-lt"/>
                <a:ea typeface="+mn-ea"/>
                <a:cs typeface="+mn-cs"/>
              </a:rPr>
              <a:t>cerebro</a:t>
            </a:r>
            <a:r>
              <a:rPr lang="ca-ES" sz="1200" b="0" i="0" u="none" strike="noStrike" kern="1200" baseline="0" noProof="0" dirty="0" smtClean="0">
                <a:solidFill>
                  <a:schemeClr val="tx1"/>
                </a:solidFill>
                <a:latin typeface="+mn-lt"/>
                <a:ea typeface="+mn-ea"/>
                <a:cs typeface="+mn-cs"/>
              </a:rPr>
              <a:t> se adapta al impacto </a:t>
            </a:r>
            <a:r>
              <a:rPr lang="ca-ES" sz="1200" b="0" i="0" u="none" strike="noStrike" kern="1200" baseline="0" noProof="0" dirty="0" err="1" smtClean="0">
                <a:solidFill>
                  <a:schemeClr val="tx1"/>
                </a:solidFill>
                <a:latin typeface="+mn-lt"/>
                <a:ea typeface="+mn-ea"/>
                <a:cs typeface="+mn-cs"/>
              </a:rPr>
              <a:t>repetido</a:t>
            </a:r>
            <a:r>
              <a:rPr lang="ca-ES" sz="1200" b="0" i="0" u="none" strike="noStrike" kern="1200" baseline="0" noProof="0" dirty="0" smtClean="0">
                <a:solidFill>
                  <a:schemeClr val="tx1"/>
                </a:solidFill>
                <a:latin typeface="+mn-lt"/>
                <a:ea typeface="+mn-ea"/>
                <a:cs typeface="+mn-cs"/>
              </a:rPr>
              <a:t> de </a:t>
            </a:r>
            <a:r>
              <a:rPr lang="ca-ES" sz="1200" b="0" i="0" u="none" strike="noStrike" kern="1200" baseline="0" noProof="0" dirty="0" err="1" smtClean="0">
                <a:solidFill>
                  <a:schemeClr val="tx1"/>
                </a:solidFill>
                <a:latin typeface="+mn-lt"/>
                <a:ea typeface="+mn-ea"/>
                <a:cs typeface="+mn-cs"/>
              </a:rPr>
              <a:t>elevadas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concentraciones</a:t>
            </a:r>
            <a:r>
              <a:rPr lang="ca-ES" sz="1200" b="0" i="0" u="none" strike="noStrike" kern="1200" baseline="0" noProof="0" dirty="0" smtClean="0">
                <a:solidFill>
                  <a:schemeClr val="tx1"/>
                </a:solidFill>
                <a:latin typeface="+mn-lt"/>
                <a:ea typeface="+mn-ea"/>
                <a:cs typeface="+mn-cs"/>
              </a:rPr>
              <a:t> de alcohol, </a:t>
            </a:r>
            <a:r>
              <a:rPr lang="ca-ES" sz="1200" b="0" i="0" u="none" strike="noStrike" kern="1200" baseline="0" noProof="0" dirty="0" err="1" smtClean="0">
                <a:solidFill>
                  <a:schemeClr val="tx1"/>
                </a:solidFill>
                <a:latin typeface="+mn-lt"/>
                <a:ea typeface="+mn-ea"/>
                <a:cs typeface="+mn-cs"/>
              </a:rPr>
              <a:t>convirtiendose</a:t>
            </a:r>
            <a:r>
              <a:rPr lang="ca-ES" sz="1200" b="0" i="0" u="none" strike="noStrike" kern="1200" baseline="0" noProof="0" dirty="0" smtClean="0">
                <a:solidFill>
                  <a:schemeClr val="tx1"/>
                </a:solidFill>
                <a:latin typeface="+mn-lt"/>
                <a:ea typeface="+mn-ea"/>
                <a:cs typeface="+mn-cs"/>
              </a:rPr>
              <a:t> en un </a:t>
            </a:r>
            <a:r>
              <a:rPr lang="ca-ES" sz="1200" b="0" i="0" u="none" strike="noStrike" kern="1200" baseline="0" noProof="0" dirty="0" err="1" smtClean="0">
                <a:solidFill>
                  <a:schemeClr val="tx1"/>
                </a:solidFill>
                <a:latin typeface="+mn-lt"/>
                <a:ea typeface="+mn-ea"/>
                <a:cs typeface="+mn-cs"/>
              </a:rPr>
              <a:t>cerebro</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hiperexcitado</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cuyas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manifestaciones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clinicas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pueden</a:t>
            </a:r>
            <a:r>
              <a:rPr lang="ca-ES" sz="1200" b="0" i="0" u="none" strike="noStrike" kern="1200" baseline="0" noProof="0" dirty="0" smtClean="0">
                <a:solidFill>
                  <a:schemeClr val="tx1"/>
                </a:solidFill>
                <a:latin typeface="+mn-lt"/>
                <a:ea typeface="+mn-ea"/>
                <a:cs typeface="+mn-cs"/>
              </a:rPr>
              <a:t> ser: </a:t>
            </a:r>
          </a:p>
          <a:p>
            <a:pPr marL="228600" indent="-228600">
              <a:buAutoNum type="arabicParenBoth"/>
            </a:pPr>
            <a:r>
              <a:rPr lang="ca-ES" sz="1200" b="0" i="0" u="none" strike="noStrike" kern="1200" baseline="0" noProof="0" dirty="0" smtClean="0">
                <a:solidFill>
                  <a:schemeClr val="tx1"/>
                </a:solidFill>
                <a:latin typeface="+mn-lt"/>
                <a:ea typeface="+mn-ea"/>
                <a:cs typeface="+mn-cs"/>
              </a:rPr>
              <a:t>los </a:t>
            </a:r>
            <a:r>
              <a:rPr lang="ca-ES" sz="1200" b="0" i="0" u="none" strike="noStrike" kern="1200" baseline="0" noProof="0" dirty="0" err="1" smtClean="0">
                <a:solidFill>
                  <a:schemeClr val="tx1"/>
                </a:solidFill>
                <a:latin typeface="+mn-lt"/>
                <a:ea typeface="+mn-ea"/>
                <a:cs typeface="+mn-cs"/>
              </a:rPr>
              <a:t>sintomas</a:t>
            </a:r>
            <a:r>
              <a:rPr lang="ca-ES" sz="1200" b="0" i="0" u="none" strike="noStrike" kern="1200" baseline="0" noProof="0" dirty="0" smtClean="0">
                <a:solidFill>
                  <a:schemeClr val="tx1"/>
                </a:solidFill>
                <a:latin typeface="+mn-lt"/>
                <a:ea typeface="+mn-ea"/>
                <a:cs typeface="+mn-cs"/>
              </a:rPr>
              <a:t> de </a:t>
            </a:r>
            <a:r>
              <a:rPr lang="ca-ES" sz="1200" b="0" i="0" u="none" strike="noStrike" kern="1200" baseline="0" noProof="0" dirty="0" err="1" smtClean="0">
                <a:solidFill>
                  <a:schemeClr val="tx1"/>
                </a:solidFill>
                <a:latin typeface="+mn-lt"/>
                <a:ea typeface="+mn-ea"/>
                <a:cs typeface="+mn-cs"/>
              </a:rPr>
              <a:t>abstinencia</a:t>
            </a:r>
            <a:r>
              <a:rPr lang="ca-ES" sz="1200" b="0" i="0" u="none" strike="noStrike" kern="1200" baseline="0" noProof="0" dirty="0" smtClean="0">
                <a:solidFill>
                  <a:schemeClr val="tx1"/>
                </a:solidFill>
                <a:latin typeface="+mn-lt"/>
                <a:ea typeface="+mn-ea"/>
                <a:cs typeface="+mn-cs"/>
              </a:rPr>
              <a:t> del alcohol, </a:t>
            </a:r>
          </a:p>
          <a:p>
            <a:pPr marL="228600" indent="-228600">
              <a:buAutoNum type="arabicParenBoth"/>
            </a:pPr>
            <a:r>
              <a:rPr lang="ca-ES" sz="1200" b="0" i="0" u="none" strike="noStrike" kern="1200" baseline="0" noProof="0" dirty="0" smtClean="0">
                <a:solidFill>
                  <a:schemeClr val="tx1"/>
                </a:solidFill>
                <a:latin typeface="+mn-lt"/>
                <a:ea typeface="+mn-ea"/>
                <a:cs typeface="+mn-cs"/>
              </a:rPr>
              <a:t>la </a:t>
            </a:r>
            <a:r>
              <a:rPr lang="ca-ES" sz="1200" b="0" i="0" u="none" strike="noStrike" kern="1200" baseline="0" noProof="0" dirty="0" err="1" smtClean="0">
                <a:solidFill>
                  <a:schemeClr val="tx1"/>
                </a:solidFill>
                <a:latin typeface="+mn-lt"/>
                <a:ea typeface="+mn-ea"/>
                <a:cs typeface="+mn-cs"/>
              </a:rPr>
              <a:t>necesidad</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biologica</a:t>
            </a:r>
            <a:r>
              <a:rPr lang="ca-ES" sz="1200" b="0" i="0" u="none" strike="noStrike" kern="1200" baseline="0" noProof="0" dirty="0" smtClean="0">
                <a:solidFill>
                  <a:schemeClr val="tx1"/>
                </a:solidFill>
                <a:latin typeface="+mn-lt"/>
                <a:ea typeface="+mn-ea"/>
                <a:cs typeface="+mn-cs"/>
              </a:rPr>
              <a:t> de </a:t>
            </a:r>
            <a:r>
              <a:rPr lang="ca-ES" sz="1200" b="0" i="0" u="none" strike="noStrike" kern="1200" baseline="0" noProof="0" dirty="0" err="1" smtClean="0">
                <a:solidFill>
                  <a:schemeClr val="tx1"/>
                </a:solidFill>
                <a:latin typeface="+mn-lt"/>
                <a:ea typeface="+mn-ea"/>
                <a:cs typeface="+mn-cs"/>
              </a:rPr>
              <a:t>beber</a:t>
            </a:r>
            <a:r>
              <a:rPr lang="ca-ES" sz="1200" b="0" i="0" u="none" strike="noStrike" kern="1200" baseline="0" noProof="0" dirty="0" smtClean="0">
                <a:solidFill>
                  <a:schemeClr val="tx1"/>
                </a:solidFill>
                <a:latin typeface="+mn-lt"/>
                <a:ea typeface="+mn-ea"/>
                <a:cs typeface="+mn-cs"/>
              </a:rPr>
              <a:t> alcohol en </a:t>
            </a:r>
            <a:r>
              <a:rPr lang="ca-ES" sz="1200" b="0" i="0" u="none" strike="noStrike" kern="1200" baseline="0" noProof="0" dirty="0" err="1" smtClean="0">
                <a:solidFill>
                  <a:schemeClr val="tx1"/>
                </a:solidFill>
                <a:latin typeface="+mn-lt"/>
                <a:ea typeface="+mn-ea"/>
                <a:cs typeface="+mn-cs"/>
              </a:rPr>
              <a:t>determinadas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situaciones</a:t>
            </a:r>
            <a:r>
              <a:rPr lang="ca-ES" sz="1200" b="0" i="0" u="none" strike="noStrike" kern="1200" baseline="0" noProof="0" dirty="0" smtClean="0">
                <a:solidFill>
                  <a:schemeClr val="tx1"/>
                </a:solidFill>
                <a:latin typeface="+mn-lt"/>
                <a:ea typeface="+mn-ea"/>
                <a:cs typeface="+mn-cs"/>
              </a:rPr>
              <a:t> (o “</a:t>
            </a:r>
            <a:r>
              <a:rPr lang="ca-ES" sz="1200" b="0" i="0" u="none" strike="noStrike" kern="1200" baseline="0" noProof="0" dirty="0" err="1" smtClean="0">
                <a:solidFill>
                  <a:schemeClr val="tx1"/>
                </a:solidFill>
                <a:latin typeface="+mn-lt"/>
                <a:ea typeface="+mn-ea"/>
                <a:cs typeface="+mn-cs"/>
              </a:rPr>
              <a:t>craving</a:t>
            </a:r>
            <a:r>
              <a:rPr lang="ca-ES" sz="1200" b="0" i="0" u="none" strike="noStrike" kern="1200" baseline="0" noProof="0" dirty="0" smtClean="0">
                <a:solidFill>
                  <a:schemeClr val="tx1"/>
                </a:solidFill>
                <a:latin typeface="+mn-lt"/>
                <a:ea typeface="+mn-ea"/>
                <a:cs typeface="+mn-cs"/>
              </a:rPr>
              <a:t>” de alcohol) y </a:t>
            </a:r>
          </a:p>
          <a:p>
            <a:pPr marL="228600" indent="-228600">
              <a:buAutoNum type="arabicParenBoth"/>
            </a:pPr>
            <a:r>
              <a:rPr lang="ca-ES" sz="1200" b="0" i="0" u="none" strike="noStrike" kern="1200" baseline="0" noProof="0" dirty="0" smtClean="0">
                <a:solidFill>
                  <a:schemeClr val="tx1"/>
                </a:solidFill>
                <a:latin typeface="+mn-lt"/>
                <a:ea typeface="+mn-ea"/>
                <a:cs typeface="+mn-cs"/>
              </a:rPr>
              <a:t>el </a:t>
            </a:r>
            <a:r>
              <a:rPr lang="ca-ES" sz="1200" b="0" i="0" u="none" strike="noStrike" kern="1200" baseline="0" noProof="0" dirty="0" err="1" smtClean="0">
                <a:solidFill>
                  <a:schemeClr val="tx1"/>
                </a:solidFill>
                <a:latin typeface="+mn-lt"/>
                <a:ea typeface="+mn-ea"/>
                <a:cs typeface="+mn-cs"/>
              </a:rPr>
              <a:t>llamado</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Efecto</a:t>
            </a:r>
            <a:r>
              <a:rPr lang="ca-ES" sz="1200" b="0" i="0" u="none" strike="noStrike" kern="1200" baseline="0" noProof="0" dirty="0" smtClean="0">
                <a:solidFill>
                  <a:schemeClr val="tx1"/>
                </a:solidFill>
                <a:latin typeface="+mn-lt"/>
                <a:ea typeface="+mn-ea"/>
                <a:cs typeface="+mn-cs"/>
              </a:rPr>
              <a:t> de </a:t>
            </a:r>
            <a:r>
              <a:rPr lang="ca-ES" sz="1200" b="0" i="0" u="none" strike="noStrike" kern="1200" baseline="0" noProof="0" dirty="0" err="1" smtClean="0">
                <a:solidFill>
                  <a:schemeClr val="tx1"/>
                </a:solidFill>
                <a:latin typeface="+mn-lt"/>
                <a:ea typeface="+mn-ea"/>
                <a:cs typeface="+mn-cs"/>
              </a:rPr>
              <a:t>Deprivacion</a:t>
            </a:r>
            <a:r>
              <a:rPr lang="ca-ES" sz="1200" b="0" i="0" u="none" strike="noStrike" kern="1200" baseline="0" noProof="0" dirty="0" smtClean="0">
                <a:solidFill>
                  <a:schemeClr val="tx1"/>
                </a:solidFill>
                <a:latin typeface="+mn-lt"/>
                <a:ea typeface="+mn-ea"/>
                <a:cs typeface="+mn-cs"/>
              </a:rPr>
              <a:t> que </a:t>
            </a:r>
            <a:r>
              <a:rPr lang="ca-ES" sz="1200" b="0" i="0" u="none" strike="noStrike" kern="1200" baseline="0" noProof="0" dirty="0" err="1" smtClean="0">
                <a:solidFill>
                  <a:schemeClr val="tx1"/>
                </a:solidFill>
                <a:latin typeface="+mn-lt"/>
                <a:ea typeface="+mn-ea"/>
                <a:cs typeface="+mn-cs"/>
              </a:rPr>
              <a:t>consiste</a:t>
            </a:r>
            <a:r>
              <a:rPr lang="ca-ES" sz="1200" b="0" i="0" u="none" strike="noStrike" kern="1200" baseline="0" noProof="0" dirty="0" smtClean="0">
                <a:solidFill>
                  <a:schemeClr val="tx1"/>
                </a:solidFill>
                <a:latin typeface="+mn-lt"/>
                <a:ea typeface="+mn-ea"/>
                <a:cs typeface="+mn-cs"/>
              </a:rPr>
              <a:t> en, que </a:t>
            </a:r>
            <a:r>
              <a:rPr lang="ca-ES" sz="1200" b="0" i="0" u="none" strike="noStrike" kern="1200" baseline="0" noProof="0" dirty="0" err="1" smtClean="0">
                <a:solidFill>
                  <a:schemeClr val="tx1"/>
                </a:solidFill>
                <a:latin typeface="+mn-lt"/>
                <a:ea typeface="+mn-ea"/>
                <a:cs typeface="+mn-cs"/>
              </a:rPr>
              <a:t>tras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unos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dias</a:t>
            </a:r>
            <a:r>
              <a:rPr lang="ca-ES" sz="1200" b="0" i="0" u="none" strike="noStrike" kern="1200" baseline="0" noProof="0" dirty="0" smtClean="0">
                <a:solidFill>
                  <a:schemeClr val="tx1"/>
                </a:solidFill>
                <a:latin typeface="+mn-lt"/>
                <a:ea typeface="+mn-ea"/>
                <a:cs typeface="+mn-cs"/>
              </a:rPr>
              <a:t> o </a:t>
            </a:r>
            <a:r>
              <a:rPr lang="ca-ES" sz="1200" b="0" i="0" u="none" strike="noStrike" kern="1200" baseline="0" noProof="0" dirty="0" err="1" smtClean="0">
                <a:solidFill>
                  <a:schemeClr val="tx1"/>
                </a:solidFill>
                <a:latin typeface="+mn-lt"/>
                <a:ea typeface="+mn-ea"/>
                <a:cs typeface="+mn-cs"/>
              </a:rPr>
              <a:t>semanas</a:t>
            </a:r>
            <a:r>
              <a:rPr lang="ca-ES" sz="1200" b="0" i="0" u="none" strike="noStrike" kern="1200" baseline="0" noProof="0" dirty="0" smtClean="0">
                <a:solidFill>
                  <a:schemeClr val="tx1"/>
                </a:solidFill>
                <a:latin typeface="+mn-lt"/>
                <a:ea typeface="+mn-ea"/>
                <a:cs typeface="+mn-cs"/>
              </a:rPr>
              <a:t> sin </a:t>
            </a:r>
            <a:r>
              <a:rPr lang="ca-ES" sz="1200" b="0" i="0" u="none" strike="noStrike" kern="1200" baseline="0" noProof="0" dirty="0" err="1" smtClean="0">
                <a:solidFill>
                  <a:schemeClr val="tx1"/>
                </a:solidFill>
                <a:latin typeface="+mn-lt"/>
                <a:ea typeface="+mn-ea"/>
                <a:cs typeface="+mn-cs"/>
              </a:rPr>
              <a:t>beber</a:t>
            </a:r>
            <a:r>
              <a:rPr lang="ca-ES" sz="1200" b="0" i="0" u="none" strike="noStrike" kern="1200" baseline="0" noProof="0" dirty="0" smtClean="0">
                <a:solidFill>
                  <a:schemeClr val="tx1"/>
                </a:solidFill>
                <a:latin typeface="+mn-lt"/>
                <a:ea typeface="+mn-ea"/>
                <a:cs typeface="+mn-cs"/>
              </a:rPr>
              <a:t> alcohol, es probable que la persona que </a:t>
            </a:r>
            <a:r>
              <a:rPr lang="ca-ES" sz="1200" b="0" i="0" u="none" strike="noStrike" kern="1200" baseline="0" noProof="0" dirty="0" err="1" smtClean="0">
                <a:solidFill>
                  <a:schemeClr val="tx1"/>
                </a:solidFill>
                <a:latin typeface="+mn-lt"/>
                <a:ea typeface="+mn-ea"/>
                <a:cs typeface="+mn-cs"/>
              </a:rPr>
              <a:t>tiene</a:t>
            </a:r>
            <a:r>
              <a:rPr lang="ca-ES" sz="1200" b="0" i="0" u="none" strike="noStrike" kern="1200" baseline="0" noProof="0" dirty="0" smtClean="0">
                <a:solidFill>
                  <a:schemeClr val="tx1"/>
                </a:solidFill>
                <a:latin typeface="+mn-lt"/>
                <a:ea typeface="+mn-ea"/>
                <a:cs typeface="+mn-cs"/>
              </a:rPr>
              <a:t> una </a:t>
            </a:r>
            <a:r>
              <a:rPr lang="ca-ES" sz="1200" b="0" i="0" u="none" strike="noStrike" kern="1200" baseline="0" noProof="0" dirty="0" err="1" smtClean="0">
                <a:solidFill>
                  <a:schemeClr val="tx1"/>
                </a:solidFill>
                <a:latin typeface="+mn-lt"/>
                <a:ea typeface="+mn-ea"/>
                <a:cs typeface="+mn-cs"/>
              </a:rPr>
              <a:t>adiccion</a:t>
            </a:r>
            <a:r>
              <a:rPr lang="ca-ES" sz="1200" b="0" i="0" u="none" strike="noStrike" kern="1200" baseline="0" noProof="0" dirty="0" smtClean="0">
                <a:solidFill>
                  <a:schemeClr val="tx1"/>
                </a:solidFill>
                <a:latin typeface="+mn-lt"/>
                <a:ea typeface="+mn-ea"/>
                <a:cs typeface="+mn-cs"/>
              </a:rPr>
              <a:t> al alcohol se </a:t>
            </a:r>
            <a:r>
              <a:rPr lang="ca-ES" sz="1200" b="0" i="0" u="none" strike="noStrike" kern="1200" baseline="0" noProof="0" dirty="0" err="1" smtClean="0">
                <a:solidFill>
                  <a:schemeClr val="tx1"/>
                </a:solidFill>
                <a:latin typeface="+mn-lt"/>
                <a:ea typeface="+mn-ea"/>
                <a:cs typeface="+mn-cs"/>
              </a:rPr>
              <a:t>descontrole</a:t>
            </a:r>
            <a:r>
              <a:rPr lang="ca-ES" sz="1200" b="0" i="0" u="none" strike="noStrike" kern="1200" baseline="0" noProof="0" dirty="0" smtClean="0">
                <a:solidFill>
                  <a:schemeClr val="tx1"/>
                </a:solidFill>
                <a:latin typeface="+mn-lt"/>
                <a:ea typeface="+mn-ea"/>
                <a:cs typeface="+mn-cs"/>
              </a:rPr>
              <a:t> con la </a:t>
            </a:r>
            <a:r>
              <a:rPr lang="ca-ES" sz="1200" b="0" i="0" u="none" strike="noStrike" kern="1200" baseline="0" noProof="0" dirty="0" err="1" smtClean="0">
                <a:solidFill>
                  <a:schemeClr val="tx1"/>
                </a:solidFill>
                <a:latin typeface="+mn-lt"/>
                <a:ea typeface="+mn-ea"/>
                <a:cs typeface="+mn-cs"/>
              </a:rPr>
              <a:t>bebida</a:t>
            </a:r>
            <a:r>
              <a:rPr lang="ca-ES" sz="1200" b="0" i="0" u="none" strike="noStrike" kern="1200" baseline="0" noProof="0" dirty="0" smtClean="0">
                <a:solidFill>
                  <a:schemeClr val="tx1"/>
                </a:solidFill>
                <a:latin typeface="+mn-lt"/>
                <a:ea typeface="+mn-ea"/>
                <a:cs typeface="+mn-cs"/>
              </a:rPr>
              <a:t>, el dia que </a:t>
            </a:r>
            <a:r>
              <a:rPr lang="ca-ES" sz="1200" b="0" i="0" u="none" strike="noStrike" kern="1200" baseline="0" noProof="0" dirty="0" err="1" smtClean="0">
                <a:solidFill>
                  <a:schemeClr val="tx1"/>
                </a:solidFill>
                <a:latin typeface="+mn-lt"/>
                <a:ea typeface="+mn-ea"/>
                <a:cs typeface="+mn-cs"/>
              </a:rPr>
              <a:t>pruebe</a:t>
            </a:r>
            <a:r>
              <a:rPr lang="ca-ES" sz="1200" b="0" i="0" u="none" strike="noStrike" kern="1200" baseline="0" noProof="0" dirty="0" smtClean="0">
                <a:solidFill>
                  <a:schemeClr val="tx1"/>
                </a:solidFill>
                <a:latin typeface="+mn-lt"/>
                <a:ea typeface="+mn-ea"/>
                <a:cs typeface="+mn-cs"/>
              </a:rPr>
              <a:t> a tomar una copa (Guardia y cols., 2011). (</a:t>
            </a:r>
            <a:r>
              <a:rPr lang="ca-ES" sz="1200" b="0" i="0" u="none" strike="noStrike" kern="1200" baseline="0" noProof="0" dirty="0" err="1" smtClean="0">
                <a:solidFill>
                  <a:schemeClr val="tx1"/>
                </a:solidFill>
                <a:latin typeface="+mn-lt"/>
                <a:ea typeface="+mn-ea"/>
                <a:cs typeface="+mn-cs"/>
              </a:rPr>
              <a:t>Nivel</a:t>
            </a:r>
            <a:r>
              <a:rPr lang="ca-ES" sz="1200" b="0" i="0" u="none" strike="noStrike" kern="1200" baseline="0" noProof="0" dirty="0" smtClean="0">
                <a:solidFill>
                  <a:schemeClr val="tx1"/>
                </a:solidFill>
                <a:latin typeface="+mn-lt"/>
                <a:ea typeface="+mn-ea"/>
                <a:cs typeface="+mn-cs"/>
              </a:rPr>
              <a:t> de Evidencia 2).</a:t>
            </a:r>
          </a:p>
          <a:p>
            <a:pPr marL="228600" indent="-228600">
              <a:buAutoNum type="arabicParenBoth"/>
            </a:pPr>
            <a:endParaRPr lang="ca-ES" sz="1200" b="0" i="0" u="none" strike="noStrike" kern="1200" baseline="0" noProof="0" dirty="0" smtClean="0">
              <a:solidFill>
                <a:schemeClr val="tx1"/>
              </a:solidFill>
              <a:latin typeface="+mn-lt"/>
              <a:ea typeface="+mn-ea"/>
              <a:cs typeface="+mn-cs"/>
            </a:endParaRPr>
          </a:p>
          <a:p>
            <a:r>
              <a:rPr lang="ca-ES" sz="1200" b="0" i="0" u="none" strike="noStrike" kern="1200" baseline="0" noProof="0" dirty="0" smtClean="0">
                <a:solidFill>
                  <a:schemeClr val="tx1"/>
                </a:solidFill>
                <a:latin typeface="+mn-lt"/>
                <a:ea typeface="+mn-ea"/>
                <a:cs typeface="+mn-cs"/>
              </a:rPr>
              <a:t>Los “</a:t>
            </a:r>
            <a:r>
              <a:rPr lang="ca-ES" sz="1200" b="0" i="0" u="none" strike="noStrike" kern="1200" baseline="0" noProof="0" dirty="0" err="1" smtClean="0">
                <a:solidFill>
                  <a:schemeClr val="tx1"/>
                </a:solidFill>
                <a:latin typeface="+mn-lt"/>
                <a:ea typeface="+mn-ea"/>
                <a:cs typeface="+mn-cs"/>
              </a:rPr>
              <a:t>atracones</a:t>
            </a:r>
            <a:r>
              <a:rPr lang="ca-ES" sz="1200" b="0" i="0" u="none" strike="noStrike" kern="1200" baseline="0" noProof="0" dirty="0" smtClean="0">
                <a:solidFill>
                  <a:schemeClr val="tx1"/>
                </a:solidFill>
                <a:latin typeface="+mn-lt"/>
                <a:ea typeface="+mn-ea"/>
                <a:cs typeface="+mn-cs"/>
              </a:rPr>
              <a:t>” de </a:t>
            </a:r>
            <a:r>
              <a:rPr lang="ca-ES" sz="1200" b="0" i="0" u="none" strike="noStrike" kern="1200" baseline="0" noProof="0" dirty="0" err="1" smtClean="0">
                <a:solidFill>
                  <a:schemeClr val="tx1"/>
                </a:solidFill>
                <a:latin typeface="+mn-lt"/>
                <a:ea typeface="+mn-ea"/>
                <a:cs typeface="+mn-cs"/>
              </a:rPr>
              <a:t>bebida</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pueden</a:t>
            </a:r>
            <a:r>
              <a:rPr lang="ca-ES" sz="1200" b="0" i="0" u="none" strike="noStrike" kern="1200" baseline="0" noProof="0" dirty="0" smtClean="0">
                <a:solidFill>
                  <a:schemeClr val="tx1"/>
                </a:solidFill>
                <a:latin typeface="+mn-lt"/>
                <a:ea typeface="+mn-ea"/>
                <a:cs typeface="+mn-cs"/>
              </a:rPr>
              <a:t> ser un primer </a:t>
            </a:r>
            <a:r>
              <a:rPr lang="ca-ES" sz="1200" b="0" i="0" u="none" strike="noStrike" kern="1200" baseline="0" noProof="0" dirty="0" err="1" smtClean="0">
                <a:solidFill>
                  <a:schemeClr val="tx1"/>
                </a:solidFill>
                <a:latin typeface="+mn-lt"/>
                <a:ea typeface="+mn-ea"/>
                <a:cs typeface="+mn-cs"/>
              </a:rPr>
              <a:t>síntoma</a:t>
            </a:r>
            <a:r>
              <a:rPr lang="ca-ES" sz="1200" b="0" i="0" u="none" strike="noStrike" kern="1200" baseline="0" noProof="0" dirty="0" smtClean="0">
                <a:solidFill>
                  <a:schemeClr val="tx1"/>
                </a:solidFill>
                <a:latin typeface="+mn-lt"/>
                <a:ea typeface="+mn-ea"/>
                <a:cs typeface="+mn-cs"/>
              </a:rPr>
              <a:t> del Trastorno por consumo de alcohol (o </a:t>
            </a:r>
            <a:r>
              <a:rPr lang="ca-ES" sz="1200" b="0" i="0" u="none" strike="noStrike" kern="1200" baseline="0" noProof="0" dirty="0" err="1" smtClean="0">
                <a:solidFill>
                  <a:schemeClr val="tx1"/>
                </a:solidFill>
                <a:latin typeface="+mn-lt"/>
                <a:ea typeface="+mn-ea"/>
                <a:cs typeface="+mn-cs"/>
              </a:rPr>
              <a:t>alcoholismo</a:t>
            </a:r>
            <a:r>
              <a:rPr lang="ca-ES" sz="1200" b="0" i="0" u="none" strike="noStrike" kern="1200" baseline="0" noProof="0" dirty="0" smtClean="0">
                <a:solidFill>
                  <a:schemeClr val="tx1"/>
                </a:solidFill>
                <a:latin typeface="+mn-lt"/>
                <a:ea typeface="+mn-ea"/>
                <a:cs typeface="+mn-cs"/>
              </a:rPr>
              <a:t>), es </a:t>
            </a:r>
            <a:r>
              <a:rPr lang="ca-ES" sz="1200" b="0" i="0" u="none" strike="noStrike" kern="1200" baseline="0" noProof="0" dirty="0" err="1" smtClean="0">
                <a:solidFill>
                  <a:schemeClr val="tx1"/>
                </a:solidFill>
                <a:latin typeface="+mn-lt"/>
                <a:ea typeface="+mn-ea"/>
                <a:cs typeface="+mn-cs"/>
              </a:rPr>
              <a:t>decir</a:t>
            </a:r>
            <a:r>
              <a:rPr lang="ca-ES" sz="1200" b="0" i="0" u="none" strike="noStrike" kern="1200" baseline="0" noProof="0" dirty="0" smtClean="0">
                <a:solidFill>
                  <a:schemeClr val="tx1"/>
                </a:solidFill>
                <a:latin typeface="+mn-lt"/>
                <a:ea typeface="+mn-ea"/>
                <a:cs typeface="+mn-cs"/>
              </a:rPr>
              <a:t>, de la </a:t>
            </a:r>
            <a:r>
              <a:rPr lang="ca-ES" sz="1200" b="0" i="0" u="none" strike="noStrike" kern="1200" baseline="0" noProof="0" dirty="0" err="1" smtClean="0">
                <a:solidFill>
                  <a:schemeClr val="tx1"/>
                </a:solidFill>
                <a:latin typeface="+mn-lt"/>
                <a:ea typeface="+mn-ea"/>
                <a:cs typeface="+mn-cs"/>
              </a:rPr>
              <a:t>dificultad</a:t>
            </a:r>
            <a:r>
              <a:rPr lang="ca-ES" sz="1200" b="0" i="0" u="none" strike="noStrike" kern="1200" baseline="0" noProof="0" dirty="0" smtClean="0">
                <a:solidFill>
                  <a:schemeClr val="tx1"/>
                </a:solidFill>
                <a:latin typeface="+mn-lt"/>
                <a:ea typeface="+mn-ea"/>
                <a:cs typeface="+mn-cs"/>
              </a:rPr>
              <a:t> para controlar el consumo de alcohol, que es el </a:t>
            </a:r>
            <a:r>
              <a:rPr lang="ca-ES" sz="1200" b="0" i="0" u="none" strike="noStrike" kern="1200" baseline="0" noProof="0" dirty="0" err="1" smtClean="0">
                <a:solidFill>
                  <a:schemeClr val="tx1"/>
                </a:solidFill>
                <a:latin typeface="+mn-lt"/>
                <a:ea typeface="+mn-ea"/>
                <a:cs typeface="+mn-cs"/>
              </a:rPr>
              <a:t>sintoma</a:t>
            </a:r>
            <a:r>
              <a:rPr lang="ca-ES" sz="1200" b="0" i="0" u="none" strike="noStrike" kern="1200" baseline="0" noProof="0" dirty="0" smtClean="0">
                <a:solidFill>
                  <a:schemeClr val="tx1"/>
                </a:solidFill>
                <a:latin typeface="+mn-lt"/>
                <a:ea typeface="+mn-ea"/>
                <a:cs typeface="+mn-cs"/>
              </a:rPr>
              <a:t> cardinal del </a:t>
            </a:r>
            <a:r>
              <a:rPr lang="ca-ES" sz="1200" b="0" i="0" u="none" strike="noStrike" kern="1200" baseline="0" noProof="0" dirty="0" err="1" smtClean="0">
                <a:solidFill>
                  <a:schemeClr val="tx1"/>
                </a:solidFill>
                <a:latin typeface="+mn-lt"/>
                <a:ea typeface="+mn-ea"/>
                <a:cs typeface="+mn-cs"/>
              </a:rPr>
              <a:t>alcoholismo</a:t>
            </a:r>
            <a:r>
              <a:rPr lang="ca-ES" sz="1200" b="0" i="0" u="none" strike="noStrike" kern="1200" baseline="0" noProof="0" dirty="0" smtClean="0">
                <a:solidFill>
                  <a:schemeClr val="tx1"/>
                </a:solidFill>
                <a:latin typeface="+mn-lt"/>
                <a:ea typeface="+mn-ea"/>
                <a:cs typeface="+mn-cs"/>
              </a:rPr>
              <a:t>, que </a:t>
            </a:r>
            <a:r>
              <a:rPr lang="ca-ES" sz="1200" b="0" i="0" u="none" strike="noStrike" kern="1200" baseline="0" noProof="0" dirty="0" err="1" smtClean="0">
                <a:solidFill>
                  <a:schemeClr val="tx1"/>
                </a:solidFill>
                <a:latin typeface="+mn-lt"/>
                <a:ea typeface="+mn-ea"/>
                <a:cs typeface="+mn-cs"/>
              </a:rPr>
              <a:t>puede</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aparecer</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ya</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desde</a:t>
            </a:r>
            <a:r>
              <a:rPr lang="ca-ES" sz="1200" b="0" i="0" u="none" strike="noStrike" kern="1200" baseline="0" noProof="0" dirty="0" smtClean="0">
                <a:solidFill>
                  <a:schemeClr val="tx1"/>
                </a:solidFill>
                <a:latin typeface="+mn-lt"/>
                <a:ea typeface="+mn-ea"/>
                <a:cs typeface="+mn-cs"/>
              </a:rPr>
              <a:t> la </a:t>
            </a:r>
            <a:r>
              <a:rPr lang="ca-ES" sz="1200" b="0" i="0" u="none" strike="noStrike" kern="1200" baseline="0" noProof="0" dirty="0" err="1" smtClean="0">
                <a:solidFill>
                  <a:schemeClr val="tx1"/>
                </a:solidFill>
                <a:latin typeface="+mn-lt"/>
                <a:ea typeface="+mn-ea"/>
                <a:cs typeface="+mn-cs"/>
              </a:rPr>
              <a:t>juventud</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Nivel</a:t>
            </a:r>
            <a:r>
              <a:rPr lang="ca-ES" sz="1200" b="0" i="0" u="none" strike="noStrike" kern="1200" baseline="0" noProof="0" dirty="0" smtClean="0">
                <a:solidFill>
                  <a:schemeClr val="tx1"/>
                </a:solidFill>
                <a:latin typeface="+mn-lt"/>
                <a:ea typeface="+mn-ea"/>
                <a:cs typeface="+mn-cs"/>
              </a:rPr>
              <a:t> de Evidencia 3).</a:t>
            </a:r>
          </a:p>
          <a:p>
            <a:r>
              <a:rPr lang="ca-ES" sz="1200" b="0" i="0" u="none" strike="noStrike" kern="1200" baseline="0" noProof="0" dirty="0" smtClean="0">
                <a:solidFill>
                  <a:schemeClr val="tx1"/>
                </a:solidFill>
                <a:latin typeface="+mn-lt"/>
                <a:ea typeface="+mn-ea"/>
                <a:cs typeface="+mn-cs"/>
              </a:rPr>
              <a:t>A partir de la </a:t>
            </a:r>
            <a:r>
              <a:rPr lang="ca-ES" sz="1200" b="0" i="0" u="none" strike="noStrike" kern="1200" baseline="0" noProof="0" dirty="0" err="1" smtClean="0">
                <a:solidFill>
                  <a:schemeClr val="tx1"/>
                </a:solidFill>
                <a:latin typeface="+mn-lt"/>
                <a:ea typeface="+mn-ea"/>
                <a:cs typeface="+mn-cs"/>
              </a:rPr>
              <a:t>nueva</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clasificacion</a:t>
            </a:r>
            <a:r>
              <a:rPr lang="ca-ES" sz="1200" b="0" i="0" u="none" strike="noStrike" kern="1200" baseline="0" noProof="0" dirty="0" smtClean="0">
                <a:solidFill>
                  <a:schemeClr val="tx1"/>
                </a:solidFill>
                <a:latin typeface="+mn-lt"/>
                <a:ea typeface="+mn-ea"/>
                <a:cs typeface="+mn-cs"/>
              </a:rPr>
              <a:t> diagnostica </a:t>
            </a:r>
            <a:r>
              <a:rPr lang="ca-ES" sz="1200" b="0" i="0" u="none" strike="noStrike" kern="1200" baseline="0" noProof="0" dirty="0" err="1" smtClean="0">
                <a:solidFill>
                  <a:schemeClr val="tx1"/>
                </a:solidFill>
                <a:latin typeface="+mn-lt"/>
                <a:ea typeface="+mn-ea"/>
                <a:cs typeface="+mn-cs"/>
              </a:rPr>
              <a:t>psiquiatrica</a:t>
            </a:r>
            <a:r>
              <a:rPr lang="ca-ES" sz="1200" b="0" i="0" u="none" strike="noStrike" kern="1200" baseline="0" noProof="0" dirty="0" smtClean="0">
                <a:solidFill>
                  <a:schemeClr val="tx1"/>
                </a:solidFill>
                <a:latin typeface="+mn-lt"/>
                <a:ea typeface="+mn-ea"/>
                <a:cs typeface="+mn-cs"/>
              </a:rPr>
              <a:t> de los </a:t>
            </a:r>
            <a:r>
              <a:rPr lang="ca-ES" sz="1200" b="0" i="0" u="none" strike="noStrike" kern="1200" baseline="0" noProof="0" dirty="0" err="1" smtClean="0">
                <a:solidFill>
                  <a:schemeClr val="tx1"/>
                </a:solidFill>
                <a:latin typeface="+mn-lt"/>
                <a:ea typeface="+mn-ea"/>
                <a:cs typeface="+mn-cs"/>
              </a:rPr>
              <a:t>trastornos</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mentales</a:t>
            </a:r>
            <a:r>
              <a:rPr lang="ca-ES" sz="1200" b="0" i="0" u="none" strike="noStrike" kern="1200" baseline="0" noProof="0" dirty="0" smtClean="0">
                <a:solidFill>
                  <a:schemeClr val="tx1"/>
                </a:solidFill>
                <a:latin typeface="+mn-lt"/>
                <a:ea typeface="+mn-ea"/>
                <a:cs typeface="+mn-cs"/>
              </a:rPr>
              <a:t> DSM-5, la persona que, </a:t>
            </a:r>
            <a:r>
              <a:rPr lang="ca-ES" sz="1200" b="0" i="0" u="none" strike="noStrike" kern="1200" baseline="0" noProof="0" dirty="0" err="1" smtClean="0">
                <a:solidFill>
                  <a:schemeClr val="tx1"/>
                </a:solidFill>
                <a:latin typeface="+mn-lt"/>
                <a:ea typeface="+mn-ea"/>
                <a:cs typeface="+mn-cs"/>
              </a:rPr>
              <a:t>ademas</a:t>
            </a:r>
            <a:r>
              <a:rPr lang="ca-ES" sz="1200" b="0" i="0" u="none" strike="noStrike" kern="1200" baseline="0" noProof="0" dirty="0" smtClean="0">
                <a:solidFill>
                  <a:schemeClr val="tx1"/>
                </a:solidFill>
                <a:latin typeface="+mn-lt"/>
                <a:ea typeface="+mn-ea"/>
                <a:cs typeface="+mn-cs"/>
              </a:rPr>
              <a:t> de la </a:t>
            </a:r>
            <a:r>
              <a:rPr lang="ca-ES" sz="1200" b="0" i="0" u="none" strike="noStrike" kern="1200" baseline="0" noProof="0" dirty="0" err="1" smtClean="0">
                <a:solidFill>
                  <a:schemeClr val="tx1"/>
                </a:solidFill>
                <a:latin typeface="+mn-lt"/>
                <a:ea typeface="+mn-ea"/>
                <a:cs typeface="+mn-cs"/>
              </a:rPr>
              <a:t>difucultad</a:t>
            </a:r>
            <a:r>
              <a:rPr lang="ca-ES" sz="1200" b="0" i="0" u="none" strike="noStrike" kern="1200" baseline="0" noProof="0" dirty="0" smtClean="0">
                <a:solidFill>
                  <a:schemeClr val="tx1"/>
                </a:solidFill>
                <a:latin typeface="+mn-lt"/>
                <a:ea typeface="+mn-ea"/>
                <a:cs typeface="+mn-cs"/>
              </a:rPr>
              <a:t> para controlar </a:t>
            </a:r>
            <a:r>
              <a:rPr lang="ca-ES" sz="1200" b="0" i="0" u="none" strike="noStrike" kern="1200" baseline="0" noProof="0" dirty="0" err="1" smtClean="0">
                <a:solidFill>
                  <a:schemeClr val="tx1"/>
                </a:solidFill>
                <a:latin typeface="+mn-lt"/>
                <a:ea typeface="+mn-ea"/>
                <a:cs typeface="+mn-cs"/>
              </a:rPr>
              <a:t>tiene</a:t>
            </a:r>
            <a:r>
              <a:rPr lang="ca-ES" sz="1200" b="0" i="0" u="none" strike="noStrike" kern="1200" baseline="0" noProof="0" dirty="0" smtClean="0">
                <a:solidFill>
                  <a:schemeClr val="tx1"/>
                </a:solidFill>
                <a:latin typeface="+mn-lt"/>
                <a:ea typeface="+mn-ea"/>
                <a:cs typeface="+mn-cs"/>
              </a:rPr>
              <a:t> -por lo </a:t>
            </a:r>
            <a:r>
              <a:rPr lang="ca-ES" sz="1200" b="0" i="0" u="none" strike="noStrike" kern="1200" baseline="0" noProof="0" dirty="0" err="1" smtClean="0">
                <a:solidFill>
                  <a:schemeClr val="tx1"/>
                </a:solidFill>
                <a:latin typeface="+mn-lt"/>
                <a:ea typeface="+mn-ea"/>
                <a:cs typeface="+mn-cs"/>
              </a:rPr>
              <a:t>menos</a:t>
            </a:r>
            <a:r>
              <a:rPr lang="ca-ES" sz="1200" b="0" i="0" u="none" strike="noStrike" kern="1200" baseline="0" noProof="0" dirty="0" smtClean="0">
                <a:solidFill>
                  <a:schemeClr val="tx1"/>
                </a:solidFill>
                <a:latin typeface="+mn-lt"/>
                <a:ea typeface="+mn-ea"/>
                <a:cs typeface="+mn-cs"/>
              </a:rPr>
              <a:t>- un </a:t>
            </a:r>
            <a:r>
              <a:rPr lang="ca-ES" sz="1200" b="0" i="0" u="none" strike="noStrike" kern="1200" baseline="0" noProof="0" dirty="0" err="1" smtClean="0">
                <a:solidFill>
                  <a:schemeClr val="tx1"/>
                </a:solidFill>
                <a:latin typeface="+mn-lt"/>
                <a:ea typeface="+mn-ea"/>
                <a:cs typeface="+mn-cs"/>
              </a:rPr>
              <a:t>segundo</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criterio</a:t>
            </a:r>
            <a:r>
              <a:rPr lang="ca-ES" sz="1200" b="0" i="0" u="none" strike="noStrike" kern="1200" baseline="0" noProof="0" dirty="0" smtClean="0">
                <a:solidFill>
                  <a:schemeClr val="tx1"/>
                </a:solidFill>
                <a:latin typeface="+mn-lt"/>
                <a:ea typeface="+mn-ea"/>
                <a:cs typeface="+mn-cs"/>
              </a:rPr>
              <a:t> diagnostico o </a:t>
            </a:r>
            <a:r>
              <a:rPr lang="ca-ES" sz="1200" b="0" i="0" u="none" strike="noStrike" kern="1200" baseline="0" noProof="0" dirty="0" err="1" smtClean="0">
                <a:solidFill>
                  <a:schemeClr val="tx1"/>
                </a:solidFill>
                <a:latin typeface="+mn-lt"/>
                <a:ea typeface="+mn-ea"/>
                <a:cs typeface="+mn-cs"/>
              </a:rPr>
              <a:t>sintoma</a:t>
            </a:r>
            <a:r>
              <a:rPr lang="ca-ES" sz="1200" b="0" i="0" u="none" strike="noStrike" kern="1200" baseline="0" noProof="0" dirty="0" smtClean="0">
                <a:solidFill>
                  <a:schemeClr val="tx1"/>
                </a:solidFill>
                <a:latin typeface="+mn-lt"/>
                <a:ea typeface="+mn-ea"/>
                <a:cs typeface="+mn-cs"/>
              </a:rPr>
              <a:t> de </a:t>
            </a:r>
            <a:r>
              <a:rPr lang="ca-ES" sz="1200" b="0" i="0" u="none" strike="noStrike" kern="1200" baseline="0" noProof="0" dirty="0" err="1" smtClean="0">
                <a:solidFill>
                  <a:schemeClr val="tx1"/>
                </a:solidFill>
                <a:latin typeface="+mn-lt"/>
                <a:ea typeface="+mn-ea"/>
                <a:cs typeface="+mn-cs"/>
              </a:rPr>
              <a:t>alcoholismo</a:t>
            </a:r>
            <a:r>
              <a:rPr lang="ca-ES" sz="1200" b="0" i="0" u="none" strike="noStrike" kern="1200" baseline="0" noProof="0" dirty="0" smtClean="0">
                <a:solidFill>
                  <a:schemeClr val="tx1"/>
                </a:solidFill>
                <a:latin typeface="+mn-lt"/>
                <a:ea typeface="+mn-ea"/>
                <a:cs typeface="+mn-cs"/>
              </a:rPr>
              <a:t>, que se han </a:t>
            </a:r>
            <a:r>
              <a:rPr lang="ca-ES" sz="1200" b="0" i="0" u="none" strike="noStrike" kern="1200" baseline="0" noProof="0" dirty="0" err="1" smtClean="0">
                <a:solidFill>
                  <a:schemeClr val="tx1"/>
                </a:solidFill>
                <a:latin typeface="+mn-lt"/>
                <a:ea typeface="+mn-ea"/>
                <a:cs typeface="+mn-cs"/>
              </a:rPr>
              <a:t>mantenido</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presente</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durante</a:t>
            </a:r>
            <a:r>
              <a:rPr lang="ca-ES" sz="1200" b="0" i="0" u="none" strike="noStrike" kern="1200" baseline="0" noProof="0" dirty="0" smtClean="0">
                <a:solidFill>
                  <a:schemeClr val="tx1"/>
                </a:solidFill>
                <a:latin typeface="+mn-lt"/>
                <a:ea typeface="+mn-ea"/>
                <a:cs typeface="+mn-cs"/>
              </a:rPr>
              <a:t> los </a:t>
            </a:r>
            <a:r>
              <a:rPr lang="ca-ES" sz="1200" b="0" i="0" u="none" strike="noStrike" kern="1200" baseline="0" noProof="0" dirty="0" err="1" smtClean="0">
                <a:solidFill>
                  <a:schemeClr val="tx1"/>
                </a:solidFill>
                <a:latin typeface="+mn-lt"/>
                <a:ea typeface="+mn-ea"/>
                <a:cs typeface="+mn-cs"/>
              </a:rPr>
              <a:t>últimos</a:t>
            </a:r>
            <a:r>
              <a:rPr lang="ca-ES" sz="1200" b="0" i="0" u="none" strike="noStrike" kern="1200" baseline="0" noProof="0" dirty="0" smtClean="0">
                <a:solidFill>
                  <a:schemeClr val="tx1"/>
                </a:solidFill>
                <a:latin typeface="+mn-lt"/>
                <a:ea typeface="+mn-ea"/>
                <a:cs typeface="+mn-cs"/>
              </a:rPr>
              <a:t> 12 meses, </a:t>
            </a:r>
            <a:r>
              <a:rPr lang="ca-ES" sz="1200" b="0" i="0" u="none" strike="noStrike" kern="1200" baseline="0" noProof="0" dirty="0" err="1" smtClean="0">
                <a:solidFill>
                  <a:schemeClr val="tx1"/>
                </a:solidFill>
                <a:latin typeface="+mn-lt"/>
                <a:ea typeface="+mn-ea"/>
                <a:cs typeface="+mn-cs"/>
              </a:rPr>
              <a:t>ya</a:t>
            </a:r>
            <a:r>
              <a:rPr lang="ca-ES" sz="1200" b="0" i="0" u="none" strike="noStrike" kern="1200" baseline="0" noProof="0" dirty="0" smtClean="0">
                <a:solidFill>
                  <a:schemeClr val="tx1"/>
                </a:solidFill>
                <a:latin typeface="+mn-lt"/>
                <a:ea typeface="+mn-ea"/>
                <a:cs typeface="+mn-cs"/>
              </a:rPr>
              <a:t> </a:t>
            </a:r>
            <a:r>
              <a:rPr lang="ca-ES" sz="1200" b="0" i="0" u="none" strike="noStrike" kern="1200" baseline="0" noProof="0" dirty="0" err="1" smtClean="0">
                <a:solidFill>
                  <a:schemeClr val="tx1"/>
                </a:solidFill>
                <a:latin typeface="+mn-lt"/>
                <a:ea typeface="+mn-ea"/>
                <a:cs typeface="+mn-cs"/>
              </a:rPr>
              <a:t>puede</a:t>
            </a:r>
            <a:r>
              <a:rPr lang="ca-ES" sz="1200" b="0" i="0" u="none" strike="noStrike" kern="1200" baseline="0" noProof="0" dirty="0" smtClean="0">
                <a:solidFill>
                  <a:schemeClr val="tx1"/>
                </a:solidFill>
                <a:latin typeface="+mn-lt"/>
                <a:ea typeface="+mn-ea"/>
                <a:cs typeface="+mn-cs"/>
              </a:rPr>
              <a:t> ser diagnosticada de TRASTORNO por CONSUMO de ALCOHOL </a:t>
            </a:r>
            <a:r>
              <a:rPr lang="ca-ES" sz="1200" b="0" i="0" u="none" strike="noStrike" kern="1200" baseline="0" noProof="0" dirty="0" err="1" smtClean="0">
                <a:solidFill>
                  <a:schemeClr val="tx1"/>
                </a:solidFill>
                <a:latin typeface="+mn-lt"/>
                <a:ea typeface="+mn-ea"/>
                <a:cs typeface="+mn-cs"/>
              </a:rPr>
              <a:t>leve</a:t>
            </a:r>
            <a:r>
              <a:rPr lang="ca-ES" sz="1200" b="0" i="0" u="none" strike="noStrike" kern="1200" baseline="0" noProof="0" dirty="0" smtClean="0">
                <a:solidFill>
                  <a:schemeClr val="tx1"/>
                </a:solidFill>
                <a:latin typeface="+mn-lt"/>
                <a:ea typeface="+mn-ea"/>
                <a:cs typeface="+mn-cs"/>
              </a:rPr>
              <a:t>.</a:t>
            </a:r>
            <a:endParaRPr lang="ca-ES" noProof="0" dirty="0" smtClean="0"/>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23</a:t>
            </a:fld>
            <a:endParaRPr lang="es-ES"/>
          </a:p>
        </p:txBody>
      </p:sp>
    </p:spTree>
    <p:extLst>
      <p:ext uri="{BB962C8B-B14F-4D97-AF65-F5344CB8AC3E}">
        <p14:creationId xmlns:p14="http://schemas.microsoft.com/office/powerpoint/2010/main" val="1951218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24</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ES" dirty="0" smtClean="0">
                <a:latin typeface="+mn-lt"/>
                <a:ea typeface="ＭＳ Ｐゴシック" pitchFamily="34" charset="-128"/>
                <a:cs typeface="+mn-cs"/>
              </a:rPr>
              <a:t>En los trastornos por consumo de sustancias, el DSM-V decidió combinar las categorías diagnósticas</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abuso y dependencia del DSM-IV-TR para fortalecer el diagnóstico. El DSM-V exige la presencia de 2 a 3 criterios, dependiendo</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de la sustancia, para el diagnóstico de trastorno por consumo de una sustancia.</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Con respecto a los criterios diagnósticos, el trastorno por consumo de alcohol del nuevo DSM-V combina</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los criterios diagnósticos de</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abuso y dependencia del DSM-IV-TR ya que los estudios han demostrado</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que comparten una estructura unidimensional . El nuevo diagnóstico</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DSM-V mantiene 3 de los 4 criterios del abuso (pasan a ser los criterios 1-3) y los 7 criterios de la dependencia</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(pasan a ser los criterios 4-10). Además, incorpora un nuevo criterio diagnóstico, el 11,</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"ansia de consumo o un deseo o impulso irrefrenables de consumir alcohol“. El DSM-V ha incorporado una calificación de gravedad</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específica del cuadro clínico y proporciona criterios operativos para las calificaciones</a:t>
            </a:r>
            <a:r>
              <a:rPr lang="es-ES" baseline="0" dirty="0" smtClean="0">
                <a:latin typeface="+mn-lt"/>
                <a:ea typeface="ＭＳ Ｐゴシック" pitchFamily="34" charset="-128"/>
                <a:cs typeface="+mn-cs"/>
              </a:rPr>
              <a:t> de</a:t>
            </a:r>
            <a:r>
              <a:rPr lang="es-ES" dirty="0" smtClean="0">
                <a:latin typeface="+mn-lt"/>
                <a:ea typeface="ＭＳ Ｐゴシック" pitchFamily="34" charset="-128"/>
                <a:cs typeface="+mn-cs"/>
              </a:rPr>
              <a:t> leve (2-3 criterios), moderada (4-5 criterios), o grave (&gt;5</a:t>
            </a:r>
            <a:r>
              <a:rPr lang="es-ES" baseline="0" dirty="0" smtClean="0">
                <a:latin typeface="+mn-lt"/>
                <a:ea typeface="ＭＳ Ｐゴシック" pitchFamily="34" charset="-128"/>
                <a:cs typeface="+mn-cs"/>
              </a:rPr>
              <a:t> </a:t>
            </a:r>
            <a:r>
              <a:rPr lang="es-ES" dirty="0" smtClean="0">
                <a:latin typeface="+mn-lt"/>
                <a:ea typeface="ＭＳ Ｐゴシック" pitchFamily="34" charset="-128"/>
                <a:cs typeface="+mn-cs"/>
              </a:rPr>
              <a:t>criterios).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s-ES" dirty="0" smtClean="0">
              <a:latin typeface="+mn-lt"/>
              <a:ea typeface="ＭＳ Ｐゴシック" pitchFamily="34" charset="-128"/>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altLang="es-ES" sz="1600" b="1" dirty="0" smtClean="0"/>
              <a:t>DSM-V</a:t>
            </a:r>
            <a:r>
              <a:rPr lang="en-GB" altLang="es-ES" sz="1200" dirty="0" smtClean="0"/>
              <a:t> : los </a:t>
            </a:r>
            <a:r>
              <a:rPr lang="en-GB" altLang="es-ES" sz="1200" dirty="0" err="1" smtClean="0"/>
              <a:t>términos</a:t>
            </a:r>
            <a:r>
              <a:rPr lang="en-GB" altLang="es-ES" sz="1200" dirty="0" smtClean="0"/>
              <a:t> de </a:t>
            </a:r>
            <a:r>
              <a:rPr lang="en-GB" altLang="es-ES" sz="1200" b="1" dirty="0" err="1" smtClean="0"/>
              <a:t>Abuso</a:t>
            </a:r>
            <a:r>
              <a:rPr lang="en-GB" altLang="es-ES" sz="1200" b="1" dirty="0" smtClean="0"/>
              <a:t> y </a:t>
            </a:r>
            <a:r>
              <a:rPr lang="en-GB" altLang="es-ES" sz="1200" b="1" dirty="0" err="1" smtClean="0"/>
              <a:t>Dependencia</a:t>
            </a:r>
            <a:r>
              <a:rPr lang="en-GB" altLang="es-ES" sz="1200" b="1" dirty="0" smtClean="0"/>
              <a:t> del Alcohol </a:t>
            </a:r>
            <a:r>
              <a:rPr lang="en-GB" altLang="es-ES" sz="1200" dirty="0" smtClean="0"/>
              <a:t>no </a:t>
            </a:r>
            <a:r>
              <a:rPr lang="en-GB" altLang="es-ES" sz="1200" dirty="0" err="1" smtClean="0"/>
              <a:t>existen</a:t>
            </a:r>
            <a:r>
              <a:rPr lang="en-GB" altLang="es-ES" sz="1200" dirty="0" smtClean="0"/>
              <a:t> y se </a:t>
            </a:r>
            <a:r>
              <a:rPr lang="en-GB" altLang="es-ES" sz="1200" dirty="0" err="1" smtClean="0"/>
              <a:t>reemplaza</a:t>
            </a:r>
            <a:r>
              <a:rPr lang="en-GB" altLang="es-ES" sz="1200" dirty="0" smtClean="0"/>
              <a:t> </a:t>
            </a:r>
            <a:r>
              <a:rPr lang="en-GB" altLang="es-ES" sz="1200" dirty="0" err="1" smtClean="0"/>
              <a:t>por</a:t>
            </a:r>
            <a:r>
              <a:rPr lang="en-GB" altLang="es-ES" sz="1200" dirty="0" smtClean="0"/>
              <a:t> </a:t>
            </a:r>
            <a:r>
              <a:rPr lang="en-GB" altLang="es-ES" sz="1200" b="1" i="1" dirty="0" err="1" smtClean="0"/>
              <a:t>Trastorno</a:t>
            </a:r>
            <a:r>
              <a:rPr lang="en-GB" altLang="es-ES" sz="1200" b="1" i="1" dirty="0" smtClean="0"/>
              <a:t> </a:t>
            </a:r>
            <a:r>
              <a:rPr lang="en-GB" altLang="es-ES" sz="1200" b="1" i="1" dirty="0" err="1" smtClean="0"/>
              <a:t>por</a:t>
            </a:r>
            <a:r>
              <a:rPr lang="en-GB" altLang="es-ES" sz="1200" b="1" i="1" dirty="0" smtClean="0"/>
              <a:t> </a:t>
            </a:r>
            <a:r>
              <a:rPr lang="en-GB" altLang="es-ES" sz="1200" b="1" i="1" dirty="0" err="1" smtClean="0"/>
              <a:t>Consumo</a:t>
            </a:r>
            <a:r>
              <a:rPr lang="en-GB" altLang="es-ES" sz="1200" b="1" i="1" dirty="0" smtClean="0"/>
              <a:t> de Alcohol</a:t>
            </a:r>
            <a:r>
              <a:rPr lang="en-GB" altLang="es-ES" sz="1200" dirty="0" smtClean="0"/>
              <a:t>, y se </a:t>
            </a:r>
            <a:r>
              <a:rPr lang="en-GB" altLang="es-ES" sz="1200" dirty="0" err="1" smtClean="0"/>
              <a:t>especifica</a:t>
            </a:r>
            <a:r>
              <a:rPr lang="en-GB" altLang="es-ES" sz="1200" dirty="0" smtClean="0"/>
              <a:t> en  </a:t>
            </a:r>
            <a:r>
              <a:rPr lang="en-GB" altLang="es-ES" sz="1200" dirty="0" err="1" smtClean="0"/>
              <a:t>leve</a:t>
            </a:r>
            <a:r>
              <a:rPr lang="en-GB" altLang="es-ES" sz="1200" dirty="0" smtClean="0"/>
              <a:t>, </a:t>
            </a:r>
            <a:r>
              <a:rPr lang="en-GB" altLang="es-ES" sz="1200" dirty="0" err="1" smtClean="0"/>
              <a:t>moderado</a:t>
            </a:r>
            <a:r>
              <a:rPr lang="en-GB" altLang="es-ES" sz="1200" dirty="0" smtClean="0"/>
              <a:t> y grave </a:t>
            </a:r>
            <a:endParaRPr lang="en-US" altLang="es-E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s-ES" dirty="0" smtClean="0">
              <a:latin typeface="+mn-lt"/>
              <a:ea typeface="ＭＳ Ｐゴシック" pitchFamily="34" charset="-128"/>
              <a:cs typeface="+mn-cs"/>
            </a:endParaRPr>
          </a:p>
          <a:p>
            <a:endParaRPr lang="ca-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25</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baseline="0" noProof="0" dirty="0" smtClean="0"/>
              <a:t>La gràfica es correlacionen els criteris DSM IV i el consum d’alcohol: a més consum d’alcohol més criteris tenen els pacients en el DSM-IV. </a:t>
            </a:r>
          </a:p>
          <a:p>
            <a:r>
              <a:rPr lang="ca-ES" baseline="0" noProof="0" dirty="0" smtClean="0"/>
              <a:t>El registre de consums és vàlid i fiable i en tenim diverses maneres de fer-ho: en paper, APP,….</a:t>
            </a:r>
          </a:p>
          <a:p>
            <a:endParaRPr lang="ca-ES" baseline="0" noProof="0" dirty="0" smtClean="0"/>
          </a:p>
          <a:p>
            <a:r>
              <a:rPr lang="ca-ES" sz="1200" kern="1200" noProof="0" dirty="0" smtClean="0">
                <a:solidFill>
                  <a:schemeClr val="tx1"/>
                </a:solidFill>
                <a:latin typeface="+mn-lt"/>
                <a:ea typeface="+mn-ea"/>
                <a:cs typeface="+mn-cs"/>
              </a:rPr>
              <a:t>Mostra la correlació entre registre de consum i criteris DSM. Insistir que el més important és registrar consum (</a:t>
            </a:r>
            <a:r>
              <a:rPr lang="ca-ES" sz="1200" kern="1200" noProof="0" dirty="0" err="1" smtClean="0">
                <a:solidFill>
                  <a:schemeClr val="tx1"/>
                </a:solidFill>
                <a:latin typeface="+mn-lt"/>
                <a:ea typeface="+mn-ea"/>
                <a:cs typeface="+mn-cs"/>
              </a:rPr>
              <a:t>Audit</a:t>
            </a:r>
            <a:r>
              <a:rPr lang="ca-ES" sz="1200" kern="1200" noProof="0" dirty="0" smtClean="0">
                <a:solidFill>
                  <a:schemeClr val="tx1"/>
                </a:solidFill>
                <a:latin typeface="+mn-lt"/>
                <a:ea typeface="+mn-ea"/>
                <a:cs typeface="+mn-cs"/>
              </a:rPr>
              <a:t> C) ja que la quantitat </a:t>
            </a:r>
            <a:r>
              <a:rPr lang="ca-ES" sz="1200" kern="1200" noProof="0" dirty="0" err="1" smtClean="0">
                <a:solidFill>
                  <a:schemeClr val="tx1"/>
                </a:solidFill>
                <a:latin typeface="+mn-lt"/>
                <a:ea typeface="+mn-ea"/>
                <a:cs typeface="+mn-cs"/>
              </a:rPr>
              <a:t>d’lcohol</a:t>
            </a:r>
            <a:r>
              <a:rPr lang="ca-ES" sz="1200" kern="1200" noProof="0" dirty="0" smtClean="0">
                <a:solidFill>
                  <a:schemeClr val="tx1"/>
                </a:solidFill>
                <a:latin typeface="+mn-lt"/>
                <a:ea typeface="+mn-ea"/>
                <a:cs typeface="+mn-cs"/>
              </a:rPr>
              <a:t> consumit està en relació amb els criteris del DSM. Consums elevats</a:t>
            </a:r>
            <a:r>
              <a:rPr lang="ca-ES" sz="1200" kern="1200" baseline="0" noProof="0" dirty="0" smtClean="0">
                <a:solidFill>
                  <a:schemeClr val="tx1"/>
                </a:solidFill>
                <a:latin typeface="+mn-lt"/>
                <a:ea typeface="+mn-ea"/>
                <a:cs typeface="+mn-cs"/>
              </a:rPr>
              <a:t> ens orienten a </a:t>
            </a:r>
            <a:r>
              <a:rPr lang="ca-ES" sz="1200" kern="1200" baseline="0" noProof="0" dirty="0" err="1" smtClean="0">
                <a:solidFill>
                  <a:schemeClr val="tx1"/>
                </a:solidFill>
                <a:latin typeface="+mn-lt"/>
                <a:ea typeface="+mn-ea"/>
                <a:cs typeface="+mn-cs"/>
              </a:rPr>
              <a:t>possibls</a:t>
            </a:r>
            <a:r>
              <a:rPr lang="ca-ES" sz="1200" kern="1200" baseline="0" noProof="0" dirty="0" smtClean="0">
                <a:solidFill>
                  <a:schemeClr val="tx1"/>
                </a:solidFill>
                <a:latin typeface="+mn-lt"/>
                <a:ea typeface="+mn-ea"/>
                <a:cs typeface="+mn-cs"/>
              </a:rPr>
              <a:t> problemes  per consum d’alcohol.</a:t>
            </a:r>
            <a:endParaRPr lang="ca-ES" noProof="0" dirty="0" smtClean="0"/>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26</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baseline="0" noProof="0" dirty="0" smtClean="0"/>
              <a:t>El CER està basada en la quantificació del consum d’alcohol amb grams. Les quantitats consumides es correlacionen amb els criteris diagnòstics i el dany orgànic</a:t>
            </a:r>
            <a:endParaRPr lang="es-ES" dirty="0"/>
          </a:p>
        </p:txBody>
      </p:sp>
      <p:sp>
        <p:nvSpPr>
          <p:cNvPr id="4" name="Marcador de número de diapositiva 3"/>
          <p:cNvSpPr>
            <a:spLocks noGrp="1"/>
          </p:cNvSpPr>
          <p:nvPr>
            <p:ph type="sldNum" sz="quarter" idx="10"/>
          </p:nvPr>
        </p:nvSpPr>
        <p:spPr/>
        <p:txBody>
          <a:bodyPr/>
          <a:lstStyle/>
          <a:p>
            <a:pPr>
              <a:defRPr/>
            </a:pPr>
            <a:fld id="{210E50A0-ACB9-4398-B826-22BA806D6470}" type="slidenum">
              <a:rPr lang="es-ES" smtClean="0"/>
              <a:pPr>
                <a:defRPr/>
              </a:pPr>
              <a:t>27</a:t>
            </a:fld>
            <a:endParaRPr lang="es-ES"/>
          </a:p>
        </p:txBody>
      </p:sp>
    </p:spTree>
    <p:extLst>
      <p:ext uri="{BB962C8B-B14F-4D97-AF65-F5344CB8AC3E}">
        <p14:creationId xmlns:p14="http://schemas.microsoft.com/office/powerpoint/2010/main" val="1899579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baseline="0" noProof="0" dirty="0" smtClean="0"/>
              <a:t>El CER està basada en la quantificació del consum d’alcohol amb grams. Les quantitats consumides es correlacionen amb els criteris diagnòstics i el dany orgànic. </a:t>
            </a:r>
          </a:p>
          <a:p>
            <a:pPr marL="0" marR="0" indent="0" algn="l" defTabSz="914400" rtl="0" eaLnBrk="1" fontAlgn="auto" latinLnBrk="0" hangingPunct="1">
              <a:lnSpc>
                <a:spcPct val="100000"/>
              </a:lnSpc>
              <a:spcBef>
                <a:spcPts val="0"/>
              </a:spcBef>
              <a:spcAft>
                <a:spcPts val="0"/>
              </a:spcAft>
              <a:buClrTx/>
              <a:buSzTx/>
              <a:buFontTx/>
              <a:buNone/>
              <a:tabLst/>
              <a:defRPr/>
            </a:pPr>
            <a:r>
              <a:rPr lang="ca-ES" baseline="0" noProof="0" dirty="0" smtClean="0"/>
              <a:t>Posant  l’atenció en les xifres es pot </a:t>
            </a:r>
            <a:r>
              <a:rPr lang="ca-ES" baseline="0" noProof="0" dirty="0" err="1" smtClean="0"/>
              <a:t>desestigmatitzar</a:t>
            </a:r>
            <a:r>
              <a:rPr lang="ca-ES" baseline="0" noProof="0" dirty="0" smtClean="0"/>
              <a:t> el problema.</a:t>
            </a:r>
          </a:p>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28</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Rot="1" noChangeAspect="1" noChangeArrowheads="1" noTextEdit="1"/>
          </p:cNvSpPr>
          <p:nvPr>
            <p:ph type="sldImg"/>
          </p:nvPr>
        </p:nvSpPr>
        <p:spPr bwMode="auto">
          <a:xfrm>
            <a:off x="893763" y="733425"/>
            <a:ext cx="4883150" cy="3663950"/>
          </a:xfrm>
          <a:noFill/>
          <a:ln>
            <a:solidFill>
              <a:srgbClr val="000000"/>
            </a:solidFill>
            <a:miter lim="800000"/>
            <a:headEnd/>
            <a:tailEnd/>
          </a:ln>
        </p:spPr>
      </p:sp>
      <p:sp>
        <p:nvSpPr>
          <p:cNvPr id="423939" name="Rectangle 3"/>
          <p:cNvSpPr>
            <a:spLocks noGrp="1" noChangeArrowheads="1"/>
          </p:cNvSpPr>
          <p:nvPr>
            <p:ph type="body" idx="1"/>
          </p:nvPr>
        </p:nvSpPr>
        <p:spPr bwMode="auto">
          <a:noFill/>
        </p:spPr>
        <p:txBody>
          <a:bodyPr/>
          <a:lstStyle/>
          <a:p>
            <a:pPr eaLnBrk="1" hangingPunct="1">
              <a:spcBef>
                <a:spcPct val="0"/>
              </a:spcBef>
            </a:pPr>
            <a:r>
              <a:rPr lang="ca-ES" noProof="0" dirty="0" smtClean="0">
                <a:ea typeface="ヒラギノ角ゴ Pro W3" charset="-128"/>
              </a:rPr>
              <a:t>Els consums per</a:t>
            </a:r>
            <a:r>
              <a:rPr lang="ca-ES" baseline="0" noProof="0" dirty="0" smtClean="0">
                <a:ea typeface="ヒラギノ角ゴ Pro W3" charset="-128"/>
              </a:rPr>
              <a:t> sobre de 20 </a:t>
            </a:r>
            <a:r>
              <a:rPr lang="ca-ES" baseline="0" noProof="0" dirty="0" err="1" smtClean="0">
                <a:ea typeface="ヒラギノ角ゴ Pro W3" charset="-128"/>
              </a:rPr>
              <a:t>gr</a:t>
            </a:r>
            <a:r>
              <a:rPr lang="ca-ES" baseline="0" noProof="0" dirty="0" smtClean="0">
                <a:ea typeface="ヒラギノ角ゴ Pro W3" charset="-128"/>
              </a:rPr>
              <a:t>/dia en les dones i 40 </a:t>
            </a:r>
            <a:r>
              <a:rPr lang="ca-ES" baseline="0" noProof="0" dirty="0" err="1" smtClean="0">
                <a:ea typeface="ヒラギノ角ゴ Pro W3" charset="-128"/>
              </a:rPr>
              <a:t>gr</a:t>
            </a:r>
            <a:r>
              <a:rPr lang="ca-ES" baseline="0" noProof="0" dirty="0" smtClean="0">
                <a:ea typeface="ヒラギノ角ゴ Pro W3" charset="-128"/>
              </a:rPr>
              <a:t> dia en els homes de forma persistent o continua es poden considerar com a consum excessiu reiterat.</a:t>
            </a:r>
            <a:endParaRPr lang="ca-ES" noProof="0" dirty="0" smtClean="0">
              <a:ea typeface="ヒラギノ角ゴ Pro W3" charset="-128"/>
            </a:endParaRPr>
          </a:p>
        </p:txBody>
      </p:sp>
      <p:sp>
        <p:nvSpPr>
          <p:cNvPr id="423940" name="Slide Number Placeholder 3"/>
          <p:cNvSpPr>
            <a:spLocks noGrp="1"/>
          </p:cNvSpPr>
          <p:nvPr>
            <p:ph type="sldNum" sz="quarter" idx="5"/>
          </p:nvPr>
        </p:nvSpPr>
        <p:spPr bwMode="auto">
          <a:xfrm>
            <a:off x="3780694" y="9287034"/>
            <a:ext cx="2888394" cy="488791"/>
          </a:xfrm>
          <a:noFill/>
          <a:ln>
            <a:miter lim="800000"/>
            <a:headEnd/>
            <a:tailEnd/>
          </a:ln>
        </p:spPr>
        <p:txBody>
          <a:bodyPr/>
          <a:lstStyle/>
          <a:p>
            <a:fld id="{DF38624A-4C3A-439F-96AC-56EAD4F212CD}" type="slidenum">
              <a:rPr lang="en-GB" smtClean="0"/>
              <a:pPr/>
              <a:t>29</a:t>
            </a:fld>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ca-ES" noProof="0" dirty="0" smtClean="0"/>
              <a:t>L’Atenció</a:t>
            </a:r>
            <a:r>
              <a:rPr lang="ca-ES" baseline="0" noProof="0" dirty="0" smtClean="0"/>
              <a:t> Centrada en el pacient està ja documentada als inicis dels 80.</a:t>
            </a:r>
          </a:p>
          <a:p>
            <a:r>
              <a:rPr lang="ca-ES" noProof="0" dirty="0" smtClean="0"/>
              <a:t>Dota a la persona de major responsabilitat</a:t>
            </a:r>
            <a:r>
              <a:rPr lang="ca-ES" baseline="0" noProof="0" dirty="0" smtClean="0"/>
              <a:t> en la seva malaltia fen-los participar en les decisions. </a:t>
            </a:r>
          </a:p>
          <a:p>
            <a:endParaRPr lang="ca-ES" baseline="0" noProof="0" dirty="0" smtClean="0"/>
          </a:p>
          <a:p>
            <a:r>
              <a:rPr lang="ca-ES" baseline="0" noProof="0" dirty="0" smtClean="0"/>
              <a:t>Especialment indicat per malalties cròniques amb diferents alternatives terapèutiques. </a:t>
            </a:r>
          </a:p>
          <a:p>
            <a:endParaRPr lang="ca-ES" baseline="0" noProof="0" dirty="0" smtClean="0"/>
          </a:p>
          <a:p>
            <a:r>
              <a:rPr lang="ca-ES" baseline="0" noProof="0" dirty="0" smtClean="0"/>
              <a:t>Que el pacient s’impliqui millora els canvis en la seva conducta i estils de vida i millora el pronòstic de les malalties. </a:t>
            </a:r>
          </a:p>
          <a:p>
            <a:endParaRPr lang="ca-ES" baseline="0" noProof="0" dirty="0" smtClean="0"/>
          </a:p>
          <a:p>
            <a:r>
              <a:rPr lang="ca-ES" baseline="0" noProof="0" dirty="0" smtClean="0"/>
              <a:t>És un enfocament </a:t>
            </a:r>
            <a:r>
              <a:rPr lang="ca-ES" baseline="0" noProof="0" dirty="0" err="1" smtClean="0"/>
              <a:t>holístic</a:t>
            </a:r>
            <a:r>
              <a:rPr lang="ca-ES" baseline="0" noProof="0" dirty="0" smtClean="0"/>
              <a:t> (entendre a la persona com un tot: físic, psicològic, social i espiritual) i com la malaltia afecta a les tres àrees i que la l’atenció </a:t>
            </a:r>
            <a:r>
              <a:rPr lang="ca-ES" dirty="0" smtClean="0"/>
              <a:t>sigui respectuosa i individualitzada, el que permet la negociació de l'atenció,</a:t>
            </a:r>
            <a:r>
              <a:rPr lang="ca-ES" baseline="0" dirty="0" smtClean="0"/>
              <a:t> </a:t>
            </a:r>
            <a:r>
              <a:rPr lang="ca-ES" dirty="0" smtClean="0"/>
              <a:t>oferint opcions a través d'una relació terapèutica en la qual es faculta la persona (</a:t>
            </a:r>
            <a:r>
              <a:rPr lang="ca-ES" dirty="0" err="1" smtClean="0"/>
              <a:t>empoderar</a:t>
            </a:r>
            <a:r>
              <a:rPr lang="ca-ES" dirty="0" smtClean="0"/>
              <a:t>) </a:t>
            </a:r>
            <a:r>
              <a:rPr lang="ca-ES" baseline="0" dirty="0" smtClean="0"/>
              <a:t> a</a:t>
            </a:r>
            <a:r>
              <a:rPr lang="ca-ES" dirty="0" smtClean="0"/>
              <a:t> participar en les decisions de salut.</a:t>
            </a:r>
          </a:p>
          <a:p>
            <a:endParaRPr lang="ca-ES" baseline="0" noProof="0" dirty="0" smtClean="0"/>
          </a:p>
          <a:p>
            <a:r>
              <a:rPr lang="ca-ES" baseline="0" noProof="0" dirty="0" smtClean="0"/>
              <a:t>Aquest tipus de teràpia ha demostrat augmentar la satisfacció del pacient, l’adherència al tractament i el pronòstic de la malaltia. </a:t>
            </a:r>
          </a:p>
          <a:p>
            <a:endParaRPr lang="ca-ES" baseline="0" noProof="0" dirty="0" smtClean="0"/>
          </a:p>
          <a:p>
            <a:r>
              <a:rPr lang="ca-ES" baseline="0" noProof="0" dirty="0" smtClean="0"/>
              <a:t>Acceptant la seva participació en les decisions del tipus de tractament som més respectuosos amb el pacient.</a:t>
            </a:r>
          </a:p>
          <a:p>
            <a:endParaRPr lang="ca-ES" baseline="0" noProof="0" dirty="0" smtClean="0"/>
          </a:p>
          <a:p>
            <a:r>
              <a:rPr lang="ca-ES" baseline="0" noProof="0" dirty="0" err="1" smtClean="0"/>
              <a:t>Empoderar</a:t>
            </a:r>
            <a:r>
              <a:rPr lang="ca-ES" baseline="0" noProof="0" dirty="0" smtClean="0"/>
              <a:t> als pacients dona més autonomia i confiança per prendre decisions</a:t>
            </a:r>
          </a:p>
          <a:p>
            <a:r>
              <a:rPr lang="ca-ES" baseline="0" noProof="0" dirty="0" smtClean="0"/>
              <a:t>Les conseqüències identificades pels pacients van ser millora en la qualitat de la seva cura, augment de la satisfacció i millora dels resultats de salut.</a:t>
            </a:r>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30</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sz="1600" b="0" i="0" u="none" strike="noStrike" cap="none" normalizeH="0" baseline="0" dirty="0" smtClean="0">
                <a:ln>
                  <a:noFill/>
                </a:ln>
                <a:solidFill>
                  <a:srgbClr val="1F497D"/>
                </a:solidFill>
                <a:effectLst/>
                <a:latin typeface="Calibri" pitchFamily="34" charset="0"/>
                <a:ea typeface="Times New Roman" pitchFamily="18" charset="0"/>
                <a:cs typeface="Calibri" pitchFamily="34" charset="0"/>
              </a:rPr>
              <a:t>Introducció </a:t>
            </a:r>
            <a:endParaRPr kumimoji="0" lang="es-ES" sz="1100" b="0" i="0" u="none" strike="noStrike" cap="none" normalizeH="0" baseline="0" dirty="0" smtClean="0">
              <a:ln>
                <a:noFill/>
              </a:ln>
              <a:solidFill>
                <a:schemeClr val="tx1"/>
              </a:solidFill>
              <a:effectLst/>
              <a:latin typeface="Arial" pitchFamily="34" charset="0"/>
              <a:cs typeface="Arial" pitchFamily="34" charset="0"/>
            </a:endParaRPr>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3</a:t>
            </a:fld>
            <a:endParaRPr lang="es-ES"/>
          </a:p>
        </p:txBody>
      </p:sp>
    </p:spTree>
    <p:extLst>
      <p:ext uri="{BB962C8B-B14F-4D97-AF65-F5344CB8AC3E}">
        <p14:creationId xmlns:p14="http://schemas.microsoft.com/office/powerpoint/2010/main" val="4214736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noProof="0" dirty="0" smtClean="0"/>
              <a:t>Els esforços  de promoure</a:t>
            </a:r>
            <a:r>
              <a:rPr lang="ca-ES" baseline="0" noProof="0" dirty="0" smtClean="0"/>
              <a:t> l’atenció centrada en la persona ha de ser compartida pels pacients (i familiars), els clínics i el sistema de salut.</a:t>
            </a:r>
          </a:p>
          <a:p>
            <a:r>
              <a:rPr lang="ca-ES" baseline="0" noProof="0" dirty="0" smtClean="0"/>
              <a:t>El sistema ha d’ajudar que el professional pugui ser mes company, solidari, </a:t>
            </a:r>
            <a:r>
              <a:rPr lang="ca-ES" baseline="0" noProof="0" dirty="0" err="1" smtClean="0"/>
              <a:t>empàtic</a:t>
            </a:r>
            <a:r>
              <a:rPr lang="ca-ES" baseline="0" noProof="0" dirty="0" smtClean="0"/>
              <a:t> i col·laboratiu.</a:t>
            </a:r>
          </a:p>
          <a:p>
            <a:r>
              <a:rPr lang="ca-ES" baseline="0" noProof="0" dirty="0" smtClean="0"/>
              <a:t>ACP és un diàleg entre pacient i clínic dirigit:</a:t>
            </a:r>
          </a:p>
          <a:p>
            <a:pPr>
              <a:buFontTx/>
              <a:buChar char="-"/>
            </a:pPr>
            <a:r>
              <a:rPr lang="ca-ES" dirty="0" smtClean="0"/>
              <a:t> Ajudar els pacients comprendre millor les seves condicions mèdiques</a:t>
            </a:r>
          </a:p>
          <a:p>
            <a:pPr>
              <a:buFontTx/>
              <a:buChar char="-"/>
            </a:pPr>
            <a:r>
              <a:rPr lang="ca-ES" baseline="0" noProof="0" dirty="0" smtClean="0"/>
              <a:t> Proporcionar informació sobre els beneficis i efectes adversos de les diferents opcions terapèutiques</a:t>
            </a:r>
          </a:p>
          <a:p>
            <a:pPr>
              <a:buFontTx/>
              <a:buChar char="-"/>
            </a:pPr>
            <a:r>
              <a:rPr lang="ca-ES" baseline="0" noProof="0" dirty="0" smtClean="0"/>
              <a:t> Donar suport al pacient mentre decideix les seves preferències de tractament inclús de no tractament</a:t>
            </a:r>
          </a:p>
          <a:p>
            <a:pPr>
              <a:buFontTx/>
              <a:buChar char="-"/>
            </a:pPr>
            <a:r>
              <a:rPr lang="ca-ES" baseline="0" noProof="0" dirty="0" smtClean="0"/>
              <a:t> Donar suport durant el tractament</a:t>
            </a:r>
          </a:p>
          <a:p>
            <a:pPr>
              <a:buFontTx/>
              <a:buChar char="-"/>
            </a:pPr>
            <a:endParaRPr lang="ca-ES" baseline="0" noProof="0" dirty="0" smtClean="0"/>
          </a:p>
          <a:p>
            <a:r>
              <a:rPr lang="ca-ES" baseline="0" noProof="0" dirty="0" smtClean="0"/>
              <a:t>ACP és permetre al pacient fer preguntes i promoure que les faci. El professional ha d’invitar al pacient a  participar, Ex.: “Vull estar segur que l’he ajudat a entendre el que necessita sobre la seva malaltia. Em pot explicar el que ha entès i així veurem si necessita clarificar alguna cosa?</a:t>
            </a:r>
          </a:p>
          <a:p>
            <a:r>
              <a:rPr lang="ca-ES" baseline="0" noProof="0" dirty="0" smtClean="0"/>
              <a:t>La informació que se li dona al pacient ha de ser adient a cada tipus de pacient per que pugui decidir quin tipus de tractament està més acord amb ell.</a:t>
            </a:r>
            <a:endParaRPr lang="ca-ES" noProof="0"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31</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indent="0">
              <a:buNone/>
            </a:pPr>
            <a:r>
              <a:rPr lang="ca-ES" sz="1200" noProof="0" dirty="0" smtClean="0"/>
              <a:t>Consells</a:t>
            </a:r>
            <a:r>
              <a:rPr lang="ca-ES" sz="1200" baseline="0" noProof="0" dirty="0" smtClean="0"/>
              <a:t> integrals en estils de vida</a:t>
            </a:r>
            <a:endParaRPr lang="ca-ES" sz="1200" noProof="0" dirty="0" smtClean="0"/>
          </a:p>
          <a:p>
            <a:pPr marL="0" indent="0">
              <a:buNone/>
            </a:pPr>
            <a:r>
              <a:rPr lang="ca-ES" sz="1200" noProof="0" dirty="0" smtClean="0"/>
              <a:t>Definir un límit per dia, per setmana i per ocasió.</a:t>
            </a:r>
          </a:p>
          <a:p>
            <a:pPr marL="0" indent="0">
              <a:buNone/>
            </a:pPr>
            <a:r>
              <a:rPr lang="ca-ES" sz="1200" noProof="0" dirty="0" smtClean="0"/>
              <a:t>Monitorar els hàbits de beguda:</a:t>
            </a:r>
            <a:r>
              <a:rPr lang="ca-ES" sz="1200" baseline="0" noProof="0" dirty="0" smtClean="0"/>
              <a:t> calendari, APP, mòbil... </a:t>
            </a:r>
          </a:p>
          <a:p>
            <a:pPr marL="0" indent="0">
              <a:buNone/>
            </a:pPr>
            <a:r>
              <a:rPr lang="ca-ES" sz="1200" baseline="0" noProof="0" dirty="0" smtClean="0"/>
              <a:t>Exemples per donar: </a:t>
            </a:r>
            <a:endParaRPr lang="ca-ES" sz="1200" noProof="0" dirty="0" smtClean="0"/>
          </a:p>
          <a:p>
            <a:pPr marL="0" indent="0">
              <a:buNone/>
            </a:pPr>
            <a:r>
              <a:rPr lang="ca-ES" sz="1200" noProof="0" dirty="0" smtClean="0"/>
              <a:t>No beure en dejú</a:t>
            </a:r>
          </a:p>
          <a:p>
            <a:pPr marL="0" indent="0">
              <a:buNone/>
            </a:pPr>
            <a:r>
              <a:rPr lang="ca-ES" sz="1200" noProof="0" dirty="0" smtClean="0"/>
              <a:t>Restringir la beguda per alguna ocasió (durant els dinars) </a:t>
            </a:r>
          </a:p>
          <a:p>
            <a:pPr marL="0" indent="0">
              <a:buNone/>
            </a:pPr>
            <a:r>
              <a:rPr lang="ca-ES" sz="1200" noProof="0" dirty="0" smtClean="0"/>
              <a:t>Beure lentament sense mantenir el got a la ma entre cada </a:t>
            </a:r>
            <a:r>
              <a:rPr lang="ca-ES" sz="1200" noProof="0" dirty="0" err="1" smtClean="0"/>
              <a:t>sorbo</a:t>
            </a:r>
            <a:r>
              <a:rPr lang="ca-ES" sz="1200" noProof="0" dirty="0" smtClean="0"/>
              <a:t> </a:t>
            </a:r>
          </a:p>
          <a:p>
            <a:pPr marL="0" indent="0">
              <a:buNone/>
            </a:pPr>
            <a:r>
              <a:rPr lang="ca-ES" sz="1200" noProof="0" dirty="0" err="1" smtClean="0"/>
              <a:t>Cambiar</a:t>
            </a:r>
            <a:r>
              <a:rPr lang="ca-ES" sz="1200" noProof="0" dirty="0" smtClean="0"/>
              <a:t> el </a:t>
            </a:r>
            <a:r>
              <a:rPr lang="ca-ES" sz="1200" noProof="0" dirty="0" err="1" smtClean="0"/>
              <a:t>tipo</a:t>
            </a:r>
            <a:r>
              <a:rPr lang="ca-ES" sz="1200" noProof="0" dirty="0" smtClean="0"/>
              <a:t> de </a:t>
            </a:r>
            <a:r>
              <a:rPr lang="ca-ES" sz="1200" noProof="0" dirty="0" err="1" smtClean="0"/>
              <a:t>bebida</a:t>
            </a:r>
            <a:r>
              <a:rPr lang="ca-ES" sz="1200" noProof="0" dirty="0" smtClean="0"/>
              <a:t> de </a:t>
            </a:r>
            <a:r>
              <a:rPr lang="ca-ES" sz="1200" noProof="0" dirty="0" err="1" smtClean="0"/>
              <a:t>vez</a:t>
            </a:r>
            <a:r>
              <a:rPr lang="ca-ES" sz="1200" noProof="0" dirty="0" smtClean="0"/>
              <a:t> en </a:t>
            </a:r>
            <a:r>
              <a:rPr lang="ca-ES" sz="1200" noProof="0" dirty="0" err="1" smtClean="0"/>
              <a:t>cuando</a:t>
            </a:r>
            <a:r>
              <a:rPr lang="ca-ES" sz="1200" noProof="0" dirty="0" smtClean="0"/>
              <a:t> (</a:t>
            </a:r>
            <a:r>
              <a:rPr lang="ca-ES" sz="1200" noProof="0" dirty="0" err="1" smtClean="0"/>
              <a:t>bebidas</a:t>
            </a:r>
            <a:r>
              <a:rPr lang="ca-ES" sz="1200" noProof="0" dirty="0" smtClean="0"/>
              <a:t> no </a:t>
            </a:r>
            <a:r>
              <a:rPr lang="ca-ES" sz="1200" noProof="0" dirty="0" err="1" smtClean="0"/>
              <a:t>alcoholicas</a:t>
            </a:r>
            <a:r>
              <a:rPr lang="ca-ES" sz="1200" noProof="0" dirty="0" smtClean="0"/>
              <a:t>) y consumir de poca </a:t>
            </a:r>
            <a:r>
              <a:rPr lang="ca-ES" sz="1200" noProof="0" dirty="0" err="1" smtClean="0"/>
              <a:t>graduacion</a:t>
            </a:r>
            <a:r>
              <a:rPr lang="ca-ES" sz="1200" noProof="0" dirty="0" smtClean="0"/>
              <a:t> no </a:t>
            </a:r>
            <a:r>
              <a:rPr lang="ca-ES" sz="1200" noProof="0" dirty="0" err="1" smtClean="0"/>
              <a:t>beba</a:t>
            </a:r>
            <a:r>
              <a:rPr lang="ca-ES" sz="1200" noProof="0" dirty="0" smtClean="0"/>
              <a:t> nada de alcohol </a:t>
            </a:r>
            <a:r>
              <a:rPr lang="ca-ES" sz="1200" noProof="0" dirty="0" err="1" smtClean="0"/>
              <a:t>durante</a:t>
            </a:r>
            <a:r>
              <a:rPr lang="ca-ES" sz="1200" noProof="0" dirty="0" smtClean="0"/>
              <a:t> 4 o 5 </a:t>
            </a:r>
            <a:r>
              <a:rPr lang="ca-ES" sz="1200" noProof="0" dirty="0" err="1" smtClean="0"/>
              <a:t>dias</a:t>
            </a:r>
            <a:r>
              <a:rPr lang="ca-ES" sz="1200" noProof="0" dirty="0" smtClean="0"/>
              <a:t> cada mes.</a:t>
            </a:r>
          </a:p>
          <a:p>
            <a:pPr marL="0" indent="0">
              <a:buNone/>
            </a:pPr>
            <a:r>
              <a:rPr lang="ca-ES" sz="1200" noProof="0" dirty="0" smtClean="0"/>
              <a:t>Intentar </a:t>
            </a:r>
            <a:r>
              <a:rPr lang="ca-ES" sz="1200" noProof="0" dirty="0" err="1" smtClean="0"/>
              <a:t>rechazar</a:t>
            </a:r>
            <a:r>
              <a:rPr lang="ca-ES" sz="1200" noProof="0" dirty="0" smtClean="0"/>
              <a:t> </a:t>
            </a:r>
            <a:r>
              <a:rPr lang="ca-ES" sz="1200" noProof="0" dirty="0" err="1" smtClean="0"/>
              <a:t>bebidas</a:t>
            </a:r>
            <a:r>
              <a:rPr lang="ca-ES" sz="1200" noProof="0" dirty="0" smtClean="0"/>
              <a:t> y decidir no </a:t>
            </a:r>
            <a:r>
              <a:rPr lang="ca-ES" sz="1200" noProof="0" dirty="0" err="1" smtClean="0"/>
              <a:t>beber</a:t>
            </a:r>
            <a:r>
              <a:rPr lang="ca-ES" sz="1200" noProof="0" dirty="0" smtClean="0"/>
              <a:t> en </a:t>
            </a:r>
            <a:r>
              <a:rPr lang="ca-ES" sz="1200" noProof="0" dirty="0" err="1" smtClean="0"/>
              <a:t>algunas</a:t>
            </a:r>
            <a:r>
              <a:rPr lang="ca-ES" sz="1200" noProof="0" dirty="0" smtClean="0"/>
              <a:t> ocasiones no </a:t>
            </a:r>
            <a:r>
              <a:rPr lang="ca-ES" sz="1200" noProof="0" dirty="0" err="1" smtClean="0"/>
              <a:t>sumarse</a:t>
            </a:r>
            <a:r>
              <a:rPr lang="ca-ES" sz="1200" noProof="0" dirty="0" smtClean="0"/>
              <a:t> a </a:t>
            </a:r>
            <a:r>
              <a:rPr lang="ca-ES" sz="1200" noProof="0" dirty="0" err="1" smtClean="0"/>
              <a:t>todas</a:t>
            </a:r>
            <a:r>
              <a:rPr lang="ca-ES" sz="1200" noProof="0" dirty="0" smtClean="0"/>
              <a:t> las “</a:t>
            </a:r>
            <a:r>
              <a:rPr lang="ca-ES" sz="1200" noProof="0" dirty="0" err="1" smtClean="0"/>
              <a:t>rondas</a:t>
            </a:r>
            <a:r>
              <a:rPr lang="ca-ES" sz="1200" noProof="0" dirty="0" smtClean="0"/>
              <a:t>” ni </a:t>
            </a:r>
            <a:r>
              <a:rPr lang="ca-ES" sz="1200" noProof="0" dirty="0" err="1" smtClean="0"/>
              <a:t>fuerce</a:t>
            </a:r>
            <a:r>
              <a:rPr lang="ca-ES" sz="1200" noProof="0" dirty="0" smtClean="0"/>
              <a:t> a </a:t>
            </a:r>
            <a:r>
              <a:rPr lang="ca-ES" sz="1200" noProof="0" dirty="0" err="1" smtClean="0"/>
              <a:t>beber</a:t>
            </a:r>
            <a:r>
              <a:rPr lang="ca-ES" sz="1200" noProof="0" dirty="0" smtClean="0"/>
              <a:t> a los </a:t>
            </a:r>
            <a:r>
              <a:rPr lang="ca-ES" sz="1200" noProof="0" dirty="0" err="1" smtClean="0"/>
              <a:t>demas</a:t>
            </a:r>
            <a:r>
              <a:rPr lang="ca-ES" sz="1200" noProof="0" dirty="0" smtClean="0"/>
              <a:t> y no </a:t>
            </a:r>
            <a:r>
              <a:rPr lang="ca-ES" sz="1200" noProof="0" dirty="0" err="1" smtClean="0"/>
              <a:t>sobrepasar</a:t>
            </a:r>
            <a:r>
              <a:rPr lang="ca-ES" sz="1200" noProof="0" dirty="0" smtClean="0"/>
              <a:t> el consumo </a:t>
            </a:r>
            <a:r>
              <a:rPr lang="ca-ES" sz="1200" noProof="0" dirty="0" err="1" smtClean="0"/>
              <a:t>diario</a:t>
            </a:r>
            <a:r>
              <a:rPr lang="ca-ES" sz="1200" noProof="0" dirty="0" smtClean="0"/>
              <a:t> de alcohol </a:t>
            </a:r>
            <a:r>
              <a:rPr lang="ca-ES" sz="1200" noProof="0" dirty="0" err="1" smtClean="0"/>
              <a:t>equivalente</a:t>
            </a:r>
            <a:r>
              <a:rPr lang="ca-ES" sz="1200" noProof="0" dirty="0" smtClean="0"/>
              <a:t> a 1/4 </a:t>
            </a:r>
            <a:r>
              <a:rPr lang="ca-ES" sz="1200" noProof="0" dirty="0" err="1" smtClean="0"/>
              <a:t>litro</a:t>
            </a:r>
            <a:r>
              <a:rPr lang="ca-ES" sz="1200" noProof="0" dirty="0" smtClean="0"/>
              <a:t> de </a:t>
            </a:r>
            <a:r>
              <a:rPr lang="ca-ES" sz="1200" noProof="0" dirty="0" err="1" smtClean="0"/>
              <a:t>vino</a:t>
            </a:r>
            <a:r>
              <a:rPr lang="ca-ES" sz="1200" noProof="0" dirty="0" smtClean="0"/>
              <a:t>.</a:t>
            </a:r>
          </a:p>
          <a:p>
            <a:pPr marL="0" indent="0">
              <a:buNone/>
            </a:pPr>
            <a:r>
              <a:rPr lang="ca-ES" sz="1200" noProof="0" dirty="0" smtClean="0"/>
              <a:t>No </a:t>
            </a:r>
            <a:r>
              <a:rPr lang="ca-ES" sz="1200" noProof="0" dirty="0" err="1" smtClean="0"/>
              <a:t>beber</a:t>
            </a:r>
            <a:r>
              <a:rPr lang="ca-ES" sz="1200" noProof="0" dirty="0" smtClean="0"/>
              <a:t> en </a:t>
            </a:r>
            <a:r>
              <a:rPr lang="ca-ES" sz="1200" noProof="0" dirty="0" err="1" smtClean="0"/>
              <a:t>situaciones</a:t>
            </a:r>
            <a:r>
              <a:rPr lang="ca-ES" sz="1200" noProof="0" dirty="0" smtClean="0"/>
              <a:t> de </a:t>
            </a:r>
            <a:r>
              <a:rPr lang="ca-ES" sz="1200" noProof="0" dirty="0" err="1" smtClean="0"/>
              <a:t>riesgo</a:t>
            </a:r>
            <a:r>
              <a:rPr lang="ca-ES" sz="1200" noProof="0" dirty="0" smtClean="0"/>
              <a:t> (</a:t>
            </a:r>
            <a:r>
              <a:rPr lang="ca-ES" sz="1200" noProof="0" dirty="0" err="1" smtClean="0"/>
              <a:t>embarazo</a:t>
            </a:r>
            <a:r>
              <a:rPr lang="ca-ES" sz="1200" noProof="0" dirty="0" smtClean="0"/>
              <a:t>, </a:t>
            </a:r>
            <a:r>
              <a:rPr lang="ca-ES" sz="1200" noProof="0" dirty="0" err="1" smtClean="0"/>
              <a:t>lactancia</a:t>
            </a:r>
            <a:r>
              <a:rPr lang="ca-ES" sz="1200" noProof="0" dirty="0" smtClean="0"/>
              <a:t>, en el </a:t>
            </a:r>
            <a:r>
              <a:rPr lang="ca-ES" sz="1200" noProof="0" dirty="0" err="1" smtClean="0"/>
              <a:t>trabajo</a:t>
            </a:r>
            <a:r>
              <a:rPr lang="ca-ES" sz="1200" noProof="0" dirty="0" smtClean="0"/>
              <a:t>, </a:t>
            </a:r>
            <a:r>
              <a:rPr lang="ca-ES" sz="1200" noProof="0" dirty="0" err="1" smtClean="0"/>
              <a:t>conduccion</a:t>
            </a:r>
            <a:r>
              <a:rPr lang="ca-ES" sz="1200" noProof="0" dirty="0" smtClean="0"/>
              <a:t>,</a:t>
            </a:r>
            <a:r>
              <a:rPr lang="ca-ES" sz="1200" noProof="0" dirty="0" err="1" smtClean="0"/>
              <a:t>tomando</a:t>
            </a:r>
            <a:r>
              <a:rPr lang="ca-ES" sz="1200" noProof="0" dirty="0" smtClean="0"/>
              <a:t> </a:t>
            </a:r>
            <a:r>
              <a:rPr lang="ca-ES" sz="1200" noProof="0" dirty="0" err="1" smtClean="0"/>
              <a:t>medicamentos</a:t>
            </a:r>
            <a:r>
              <a:rPr lang="ca-ES" sz="1200" noProof="0" dirty="0" smtClean="0"/>
              <a:t>).</a:t>
            </a:r>
          </a:p>
          <a:p>
            <a:pPr marL="0" indent="0">
              <a:buNone/>
            </a:pPr>
            <a:r>
              <a:rPr lang="ca-ES" sz="1200" noProof="0" dirty="0" smtClean="0"/>
              <a:t>No </a:t>
            </a:r>
            <a:r>
              <a:rPr lang="ca-ES" sz="1200" noProof="0" dirty="0" err="1" smtClean="0"/>
              <a:t>beber</a:t>
            </a:r>
            <a:r>
              <a:rPr lang="ca-ES" sz="1200" noProof="0" dirty="0" smtClean="0"/>
              <a:t> para solucionar </a:t>
            </a:r>
            <a:r>
              <a:rPr lang="ca-ES" sz="1200" noProof="0" dirty="0" err="1" smtClean="0"/>
              <a:t>problemas</a:t>
            </a:r>
            <a:r>
              <a:rPr lang="ca-ES" sz="1200" noProof="0" dirty="0" smtClean="0"/>
              <a:t> </a:t>
            </a:r>
            <a:r>
              <a:rPr lang="ca-ES" sz="1200" noProof="0" dirty="0" err="1" smtClean="0"/>
              <a:t>personales</a:t>
            </a:r>
            <a:r>
              <a:rPr lang="ca-ES" sz="1200" noProof="0" dirty="0" smtClean="0"/>
              <a:t> (angustia, </a:t>
            </a:r>
            <a:r>
              <a:rPr lang="ca-ES" sz="1200" noProof="0" dirty="0" err="1" smtClean="0"/>
              <a:t>nerviosismo</a:t>
            </a:r>
            <a:r>
              <a:rPr lang="ca-ES" sz="1200" noProof="0" dirty="0" smtClean="0"/>
              <a:t>.)</a:t>
            </a:r>
          </a:p>
          <a:p>
            <a:pPr marL="0" indent="0">
              <a:buNone/>
            </a:pPr>
            <a:r>
              <a:rPr lang="ca-ES" sz="1200" noProof="0" dirty="0" smtClean="0"/>
              <a:t>No apagar </a:t>
            </a:r>
            <a:r>
              <a:rPr lang="ca-ES" sz="1200" noProof="0" dirty="0" err="1" smtClean="0"/>
              <a:t>nunca</a:t>
            </a:r>
            <a:r>
              <a:rPr lang="ca-ES" sz="1200" noProof="0" dirty="0" smtClean="0"/>
              <a:t> la </a:t>
            </a:r>
            <a:r>
              <a:rPr lang="ca-ES" sz="1200" noProof="0" dirty="0" err="1" smtClean="0"/>
              <a:t>sed</a:t>
            </a:r>
            <a:r>
              <a:rPr lang="ca-ES" sz="1200" noProof="0" dirty="0" smtClean="0"/>
              <a:t> </a:t>
            </a:r>
            <a:r>
              <a:rPr lang="ca-ES" sz="1200" noProof="0" dirty="0" err="1" smtClean="0"/>
              <a:t>bebiendo</a:t>
            </a:r>
            <a:r>
              <a:rPr lang="ca-ES" sz="1200" noProof="0" dirty="0" smtClean="0"/>
              <a:t> alcohol.</a:t>
            </a:r>
          </a:p>
          <a:p>
            <a:endParaRPr lang="ca-ES" noProof="0"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32</a:t>
            </a:fld>
            <a:endParaRPr lang="es-ES"/>
          </a:p>
        </p:txBody>
      </p:sp>
    </p:spTree>
    <p:extLst>
      <p:ext uri="{BB962C8B-B14F-4D97-AF65-F5344CB8AC3E}">
        <p14:creationId xmlns:p14="http://schemas.microsoft.com/office/powerpoint/2010/main" val="17888056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fontScale="92500" lnSpcReduction="10000"/>
          </a:bodyPr>
          <a:lstStyle/>
          <a:p>
            <a:r>
              <a:rPr lang="ca-ES" dirty="0" smtClean="0"/>
              <a:t>Tres passos: Introduir l’elecció</a:t>
            </a:r>
            <a:r>
              <a:rPr lang="ca-ES" baseline="0" dirty="0" smtClean="0"/>
              <a:t> (</a:t>
            </a:r>
            <a:r>
              <a:rPr lang="ca-ES" dirty="0" smtClean="0"/>
              <a:t>plantejar alternatives), descriure</a:t>
            </a:r>
            <a:r>
              <a:rPr lang="ca-ES" baseline="0" dirty="0" smtClean="0"/>
              <a:t> les opcions, i ajudar al pacient a explorar les seves preferències  i prendre una decisió.</a:t>
            </a:r>
          </a:p>
          <a:p>
            <a:endParaRPr lang="ca-ES" baseline="0" dirty="0" smtClean="0"/>
          </a:p>
          <a:p>
            <a:r>
              <a:rPr lang="ca-ES" baseline="0" noProof="0" dirty="0" smtClean="0"/>
              <a:t>La presa de decisions compartida implica  necessariament incorporar al pacient (i algunes vegades a algun familiar) en la definició d’objectius terapèutics.</a:t>
            </a:r>
          </a:p>
          <a:p>
            <a:r>
              <a:rPr lang="ca-ES" baseline="0" noProof="0" dirty="0" smtClean="0"/>
              <a:t>Es basa en:</a:t>
            </a:r>
          </a:p>
          <a:p>
            <a:r>
              <a:rPr lang="ca-ES" baseline="0" noProof="0" dirty="0" smtClean="0"/>
              <a:t>1- proporcionar informació fiable i de qualitat per que el pacient estigui suficientment informat i pugui prendre la millor opció per a ell. </a:t>
            </a:r>
          </a:p>
          <a:p>
            <a:r>
              <a:rPr lang="ca-ES" noProof="0" dirty="0" smtClean="0"/>
              <a:t>2- Ajudar i acompanyar en la decisió/triatge  de la de la seva opció.</a:t>
            </a:r>
          </a:p>
          <a:p>
            <a:r>
              <a:rPr lang="ca-ES" noProof="0" dirty="0" smtClean="0"/>
              <a:t>L’elecció</a:t>
            </a:r>
            <a:r>
              <a:rPr lang="ca-ES" baseline="0" noProof="0" dirty="0" smtClean="0"/>
              <a:t> de la decisió pot ser presa en un altre moment i després que el pacient ho hagi parlat amb altres persones.</a:t>
            </a:r>
          </a:p>
          <a:p>
            <a:r>
              <a:rPr lang="ca-ES" baseline="0" noProof="0" dirty="0" smtClean="0"/>
              <a:t>Frases per introduir cada fase: </a:t>
            </a:r>
          </a:p>
          <a:p>
            <a:r>
              <a:rPr lang="ca-ES" b="1" baseline="0" noProof="0" dirty="0" smtClean="0"/>
              <a:t>Plantejar alternatives</a:t>
            </a:r>
            <a:r>
              <a:rPr lang="ca-ES" baseline="0" noProof="0" dirty="0" smtClean="0"/>
              <a:t>: “ara que hem identificat el problema, hem de pensar que podem fer...” “ tenim informació sobre els tipus de tractament i m’agradaria comentar los amb tu...”. “els tractaments no son sempre igual d’efectius i els efectes secundaris poden variar...” Estic content de poder compartir amb tu aquesta informació i ajudar-te a prendre decisions. Puc donar-te més informació sobre els diferents tractaments que existeixen?...”</a:t>
            </a:r>
          </a:p>
          <a:p>
            <a:endParaRPr lang="ca-ES" baseline="0" noProof="0" dirty="0" smtClean="0"/>
          </a:p>
          <a:p>
            <a:r>
              <a:rPr lang="ca-ES" b="1" baseline="0" noProof="0" dirty="0" smtClean="0"/>
              <a:t>Valorant opcions</a:t>
            </a:r>
            <a:r>
              <a:rPr lang="ca-ES" baseline="0" noProof="0" dirty="0" smtClean="0"/>
              <a:t>: “ Que has sentit o llegit  sobre el tractament de l’alcohol?...” “Deixa’m que t’expliqui les diferents opcions abans de parlar-ne amb més detall...”</a:t>
            </a:r>
          </a:p>
          <a:p>
            <a:r>
              <a:rPr lang="ca-ES" baseline="0" noProof="0" dirty="0" smtClean="0"/>
              <a:t>“Aquestes opcions poden tenir diferents implicacions per a tu comparat en altre gent...”  “Aquestes eines han estat dissenyades per ajudar-te a entendre les </a:t>
            </a:r>
            <a:r>
              <a:rPr lang="ca-ES" baseline="0" noProof="0" dirty="0" err="1" smtClean="0"/>
              <a:t>diferentes</a:t>
            </a:r>
            <a:r>
              <a:rPr lang="ca-ES" baseline="0" noProof="0" dirty="0" smtClean="0"/>
              <a:t> opcions amb més detall. Mira-les i en tornem a parlar en un altre moment...” </a:t>
            </a:r>
          </a:p>
          <a:p>
            <a:endParaRPr lang="ca-ES" baseline="0" noProof="0" dirty="0" smtClean="0"/>
          </a:p>
          <a:p>
            <a:r>
              <a:rPr lang="ca-ES" b="1" baseline="0" noProof="0" dirty="0" smtClean="0"/>
              <a:t>Presa de decisions</a:t>
            </a:r>
            <a:r>
              <a:rPr lang="ca-ES" baseline="0" noProof="0" dirty="0" smtClean="0"/>
              <a:t>: “Què és el més importa per a tu?...” “Estàs preparat per prendre una decisió? Vols preguntar alguna cosa més?...”</a:t>
            </a:r>
          </a:p>
          <a:p>
            <a:endParaRPr lang="ca-ES" baseline="0" noProof="0" dirty="0" smtClean="0"/>
          </a:p>
          <a:p>
            <a:endParaRPr lang="ca-ES" noProof="0" dirty="0" smtClean="0"/>
          </a:p>
          <a:p>
            <a:endParaRPr lang="ca-ES" dirty="0" smtClean="0"/>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33</a:t>
            </a:fld>
            <a:endParaRPr lang="es-ES"/>
          </a:p>
        </p:txBody>
      </p:sp>
    </p:spTree>
    <p:extLst>
      <p:ext uri="{BB962C8B-B14F-4D97-AF65-F5344CB8AC3E}">
        <p14:creationId xmlns:p14="http://schemas.microsoft.com/office/powerpoint/2010/main" val="2057782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eaLnBrk="1" hangingPunct="1">
              <a:spcBef>
                <a:spcPct val="0"/>
              </a:spcBef>
            </a:pPr>
            <a:r>
              <a:rPr lang="en-US" altLang="es-ES" dirty="0" smtClean="0">
                <a:latin typeface="Arial" pitchFamily="34" charset="0"/>
                <a:ea typeface="ヒラギノ角ゴ Pro W3"/>
                <a:cs typeface="ヒラギノ角ゴ Pro W3"/>
              </a:rPr>
              <a:t>En </a:t>
            </a:r>
            <a:r>
              <a:rPr lang="en-US" altLang="es-ES" dirty="0" err="1" smtClean="0">
                <a:latin typeface="Arial" pitchFamily="34" charset="0"/>
                <a:ea typeface="ヒラギノ角ゴ Pro W3"/>
                <a:cs typeface="ヒラギノ角ゴ Pro W3"/>
              </a:rPr>
              <a:t>este</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estudio</a:t>
            </a:r>
            <a:r>
              <a:rPr lang="en-US" altLang="es-ES" dirty="0" smtClean="0">
                <a:latin typeface="Arial" pitchFamily="34" charset="0"/>
                <a:ea typeface="ヒラギノ角ゴ Pro W3"/>
                <a:cs typeface="ヒラギノ角ゴ Pro W3"/>
              </a:rPr>
              <a:t> se </a:t>
            </a:r>
            <a:r>
              <a:rPr lang="en-US" altLang="es-ES" dirty="0" err="1" smtClean="0">
                <a:latin typeface="Arial" pitchFamily="34" charset="0"/>
                <a:ea typeface="ヒラギノ角ゴ Pro W3"/>
                <a:cs typeface="ヒラギノ角ゴ Pro W3"/>
              </a:rPr>
              <a:t>observa</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como</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pacientes</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que</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inicialmente</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eligen</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reducir</a:t>
            </a:r>
            <a:r>
              <a:rPr lang="en-US" altLang="es-ES" dirty="0" smtClean="0">
                <a:latin typeface="Arial" pitchFamily="34" charset="0"/>
                <a:ea typeface="ヒラギノ角ゴ Pro W3"/>
                <a:cs typeface="ヒラギノ角ゴ Pro W3"/>
              </a:rPr>
              <a:t> el </a:t>
            </a:r>
            <a:r>
              <a:rPr lang="en-US" altLang="es-ES" dirty="0" err="1" smtClean="0">
                <a:latin typeface="Arial" pitchFamily="34" charset="0"/>
                <a:ea typeface="ヒラギノ角ゴ Pro W3"/>
                <a:cs typeface="ヒラギノ角ゴ Pro W3"/>
              </a:rPr>
              <a:t>consumo</a:t>
            </a:r>
            <a:r>
              <a:rPr lang="en-US" altLang="es-ES" dirty="0" smtClean="0">
                <a:latin typeface="Arial" pitchFamily="34" charset="0"/>
                <a:ea typeface="ヒラギノ角ゴ Pro W3"/>
                <a:cs typeface="ヒラギノ角ゴ Pro W3"/>
              </a:rPr>
              <a:t> de alcohol al </a:t>
            </a:r>
            <a:r>
              <a:rPr lang="en-US" altLang="es-ES" dirty="0" err="1" smtClean="0">
                <a:latin typeface="Arial" pitchFamily="34" charset="0"/>
                <a:ea typeface="ヒラギノ角ゴ Pro W3"/>
                <a:cs typeface="ヒラギノ角ゴ Pro W3"/>
              </a:rPr>
              <a:t>inicio</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cambian</a:t>
            </a:r>
            <a:r>
              <a:rPr lang="en-US" altLang="es-ES" dirty="0" smtClean="0">
                <a:latin typeface="Arial" pitchFamily="34" charset="0"/>
                <a:ea typeface="ヒラギノ角ゴ Pro W3"/>
                <a:cs typeface="ヒラギノ角ゴ Pro W3"/>
              </a:rPr>
              <a:t> el </a:t>
            </a:r>
            <a:r>
              <a:rPr lang="en-US" altLang="es-ES" dirty="0" err="1" smtClean="0">
                <a:latin typeface="Arial" pitchFamily="34" charset="0"/>
                <a:ea typeface="ヒラギノ角ゴ Pro W3"/>
                <a:cs typeface="ヒラギノ角ゴ Pro W3"/>
              </a:rPr>
              <a:t>objetivo</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hacia</a:t>
            </a:r>
            <a:r>
              <a:rPr lang="en-US" altLang="es-ES" dirty="0" smtClean="0">
                <a:latin typeface="Arial" pitchFamily="34" charset="0"/>
                <a:ea typeface="ヒラギノ角ゴ Pro W3"/>
                <a:cs typeface="ヒラギノ角ゴ Pro W3"/>
              </a:rPr>
              <a:t> la </a:t>
            </a:r>
            <a:r>
              <a:rPr lang="en-US" altLang="es-ES" dirty="0" err="1" smtClean="0">
                <a:latin typeface="Arial" pitchFamily="34" charset="0"/>
                <a:ea typeface="ヒラギノ角ゴ Pro W3"/>
                <a:cs typeface="ヒラギノ角ゴ Pro W3"/>
              </a:rPr>
              <a:t>abstinencia</a:t>
            </a:r>
            <a:r>
              <a:rPr lang="en-US" altLang="es-ES" dirty="0" smtClean="0">
                <a:latin typeface="Arial" pitchFamily="34" charset="0"/>
                <a:ea typeface="ヒラギノ角ゴ Pro W3"/>
                <a:cs typeface="ヒラギノ角ゴ Pro W3"/>
              </a:rPr>
              <a:t> en </a:t>
            </a:r>
            <a:r>
              <a:rPr lang="en-US" altLang="es-ES" dirty="0" err="1" smtClean="0">
                <a:latin typeface="Arial" pitchFamily="34" charset="0"/>
                <a:ea typeface="ヒラギノ角ゴ Pro W3"/>
                <a:cs typeface="ヒラギノ角ゴ Pro W3"/>
              </a:rPr>
              <a:t>breve</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tiempo</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desde</a:t>
            </a:r>
            <a:r>
              <a:rPr lang="en-US" altLang="es-ES" dirty="0" smtClean="0">
                <a:latin typeface="Arial" pitchFamily="34" charset="0"/>
                <a:ea typeface="ヒラギノ角ゴ Pro W3"/>
                <a:cs typeface="ヒラギノ角ゴ Pro W3"/>
              </a:rPr>
              <a:t> el </a:t>
            </a:r>
            <a:r>
              <a:rPr lang="en-US" altLang="es-ES" dirty="0" err="1" smtClean="0">
                <a:latin typeface="Arial" pitchFamily="34" charset="0"/>
                <a:ea typeface="ヒラギノ角ゴ Pro W3"/>
                <a:cs typeface="ヒラギノ角ゴ Pro W3"/>
              </a:rPr>
              <a:t>inicio</a:t>
            </a:r>
            <a:r>
              <a:rPr lang="en-US" altLang="es-ES" dirty="0" smtClean="0">
                <a:latin typeface="Arial" pitchFamily="34" charset="0"/>
                <a:ea typeface="ヒラギノ角ゴ Pro W3"/>
                <a:cs typeface="ヒラギノ角ゴ Pro W3"/>
              </a:rPr>
              <a:t> de </a:t>
            </a:r>
            <a:r>
              <a:rPr lang="en-US" altLang="es-ES" dirty="0" err="1" smtClean="0">
                <a:latin typeface="Arial" pitchFamily="34" charset="0"/>
                <a:ea typeface="ヒラギノ角ゴ Pro W3"/>
                <a:cs typeface="ヒラギノ角ゴ Pro W3"/>
              </a:rPr>
              <a:t>su</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tratamiento</a:t>
            </a:r>
            <a:r>
              <a:rPr lang="en-US" altLang="es-ES" dirty="0" smtClean="0">
                <a:latin typeface="Arial" pitchFamily="34" charset="0"/>
                <a:ea typeface="ヒラギノ角ゴ Pro W3"/>
                <a:cs typeface="ヒラギノ角ゴ Pro W3"/>
              </a:rPr>
              <a:t>. En </a:t>
            </a:r>
            <a:r>
              <a:rPr lang="en-US" altLang="es-ES" dirty="0" err="1" smtClean="0">
                <a:latin typeface="Arial" pitchFamily="34" charset="0"/>
                <a:ea typeface="ヒラギノ角ゴ Pro W3"/>
                <a:cs typeface="ヒラギノ角ゴ Pro W3"/>
              </a:rPr>
              <a:t>este</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gráfico</a:t>
            </a:r>
            <a:r>
              <a:rPr lang="en-US" altLang="es-ES" dirty="0" smtClean="0">
                <a:latin typeface="Arial" pitchFamily="34" charset="0"/>
                <a:ea typeface="ヒラギノ角ゴ Pro W3"/>
                <a:cs typeface="ヒラギノ角ゴ Pro W3"/>
              </a:rPr>
              <a:t> los </a:t>
            </a:r>
            <a:r>
              <a:rPr lang="en-US" altLang="es-ES" dirty="0" err="1" smtClean="0">
                <a:latin typeface="Arial" pitchFamily="34" charset="0"/>
                <a:ea typeface="ヒラギノ角ゴ Pro W3"/>
                <a:cs typeface="ヒラギノ角ゴ Pro W3"/>
              </a:rPr>
              <a:t>autores</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evaluaron</a:t>
            </a:r>
            <a:r>
              <a:rPr lang="en-US" altLang="es-ES" dirty="0" smtClean="0">
                <a:latin typeface="Arial" pitchFamily="34" charset="0"/>
                <a:ea typeface="ヒラギノ角ゴ Pro W3"/>
                <a:cs typeface="ヒラギノ角ゴ Pro W3"/>
              </a:rPr>
              <a:t> la </a:t>
            </a:r>
            <a:r>
              <a:rPr lang="en-US" altLang="es-ES" dirty="0" err="1" smtClean="0">
                <a:latin typeface="Arial" pitchFamily="34" charset="0"/>
                <a:ea typeface="ヒラギノ角ゴ Pro W3"/>
                <a:cs typeface="ヒラギノ角ゴ Pro W3"/>
              </a:rPr>
              <a:t>elección</a:t>
            </a:r>
            <a:r>
              <a:rPr lang="en-US" altLang="es-ES" dirty="0" smtClean="0">
                <a:latin typeface="Arial" pitchFamily="34" charset="0"/>
                <a:ea typeface="ヒラギノ角ゴ Pro W3"/>
                <a:cs typeface="ヒラギノ角ゴ Pro W3"/>
              </a:rPr>
              <a:t> del </a:t>
            </a:r>
            <a:r>
              <a:rPr lang="en-US" altLang="es-ES" dirty="0" err="1" smtClean="0">
                <a:latin typeface="Arial" pitchFamily="34" charset="0"/>
                <a:ea typeface="ヒラギノ角ゴ Pro W3"/>
                <a:cs typeface="ヒラギノ角ゴ Pro W3"/>
              </a:rPr>
              <a:t>paciente</a:t>
            </a:r>
            <a:r>
              <a:rPr lang="en-US" altLang="es-ES" dirty="0" smtClean="0">
                <a:latin typeface="Arial" pitchFamily="34" charset="0"/>
                <a:ea typeface="ヒラギノ角ゴ Pro W3"/>
                <a:cs typeface="ヒラギノ角ゴ Pro W3"/>
              </a:rPr>
              <a:t> entre </a:t>
            </a:r>
            <a:r>
              <a:rPr lang="en-US" altLang="es-ES" dirty="0" err="1" smtClean="0">
                <a:latin typeface="Arial" pitchFamily="34" charset="0"/>
                <a:ea typeface="ヒラギノ角ゴ Pro W3"/>
                <a:cs typeface="ヒラギノ角ゴ Pro W3"/>
              </a:rPr>
              <a:t>consumo</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moderado</a:t>
            </a:r>
            <a:r>
              <a:rPr lang="en-US" altLang="es-ES" dirty="0" smtClean="0">
                <a:latin typeface="Arial" pitchFamily="34" charset="0"/>
                <a:ea typeface="ヒラギノ角ゴ Pro W3"/>
                <a:cs typeface="ヒラギノ角ゴ Pro W3"/>
              </a:rPr>
              <a:t> y </a:t>
            </a:r>
            <a:r>
              <a:rPr lang="en-US" altLang="es-ES" dirty="0" err="1" smtClean="0">
                <a:latin typeface="Arial" pitchFamily="34" charset="0"/>
                <a:ea typeface="ヒラギノ角ゴ Pro W3"/>
                <a:cs typeface="ヒラギノ角ゴ Pro W3"/>
              </a:rPr>
              <a:t>abstinencia</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durante</a:t>
            </a:r>
            <a:r>
              <a:rPr lang="en-US" altLang="es-ES" dirty="0" smtClean="0">
                <a:latin typeface="Arial" pitchFamily="34" charset="0"/>
                <a:ea typeface="ヒラギノ角ゴ Pro W3"/>
                <a:cs typeface="ヒラギノ角ゴ Pro W3"/>
              </a:rPr>
              <a:t> 1 </a:t>
            </a:r>
            <a:r>
              <a:rPr lang="en-US" altLang="es-ES" dirty="0" err="1" smtClean="0">
                <a:latin typeface="Arial" pitchFamily="34" charset="0"/>
                <a:ea typeface="ヒラギノ角ゴ Pro W3"/>
                <a:cs typeface="ヒラギノ角ゴ Pro W3"/>
              </a:rPr>
              <a:t>año.Un</a:t>
            </a:r>
            <a:r>
              <a:rPr lang="en-US" altLang="es-ES" dirty="0" smtClean="0">
                <a:latin typeface="Arial" pitchFamily="34" charset="0"/>
                <a:ea typeface="ヒラギノ角ゴ Pro W3"/>
                <a:cs typeface="ヒラギノ角ゴ Pro W3"/>
              </a:rPr>
              <a:t> total de 106 </a:t>
            </a:r>
            <a:r>
              <a:rPr lang="en-US" altLang="es-ES" dirty="0" err="1" smtClean="0">
                <a:latin typeface="Arial" pitchFamily="34" charset="0"/>
                <a:ea typeface="ヒラギノ角ゴ Pro W3"/>
                <a:cs typeface="ヒラギノ角ゴ Pro W3"/>
              </a:rPr>
              <a:t>pacientes</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fueron</a:t>
            </a:r>
            <a:r>
              <a:rPr lang="en-US" altLang="es-ES" dirty="0" smtClean="0">
                <a:latin typeface="Arial" pitchFamily="34" charset="0"/>
                <a:ea typeface="ヒラギノ角ゴ Pro W3"/>
                <a:cs typeface="ヒラギノ角ゴ Pro W3"/>
              </a:rPr>
              <a:t> </a:t>
            </a:r>
            <a:r>
              <a:rPr lang="en-US" altLang="es-ES" dirty="0" err="1" smtClean="0">
                <a:latin typeface="Arial" pitchFamily="34" charset="0"/>
                <a:ea typeface="ヒラギノ角ゴ Pro W3"/>
                <a:cs typeface="ヒラギノ角ゴ Pro W3"/>
              </a:rPr>
              <a:t>incluidos</a:t>
            </a:r>
            <a:r>
              <a:rPr lang="en-US" altLang="es-ES" dirty="0" smtClean="0">
                <a:latin typeface="Arial" pitchFamily="34" charset="0"/>
                <a:ea typeface="ヒラギノ角ゴ Pro W3"/>
                <a:cs typeface="ヒラギノ角ゴ Pro W3"/>
              </a:rPr>
              <a:t> y al </a:t>
            </a:r>
            <a:r>
              <a:rPr lang="en-US" altLang="es-ES" dirty="0" err="1" smtClean="0">
                <a:latin typeface="Arial" pitchFamily="34" charset="0"/>
                <a:ea typeface="ヒラギノ角ゴ Pro W3"/>
                <a:cs typeface="ヒラギノ角ゴ Pro W3"/>
              </a:rPr>
              <a:t>inicio</a:t>
            </a:r>
            <a:r>
              <a:rPr lang="en-US" altLang="es-ES" dirty="0" smtClean="0">
                <a:latin typeface="Arial" pitchFamily="34" charset="0"/>
                <a:ea typeface="ヒラギノ角ゴ Pro W3"/>
                <a:cs typeface="ヒラギノ角ゴ Pro W3"/>
              </a:rPr>
              <a:t> </a:t>
            </a:r>
            <a:r>
              <a:rPr lang="en-US" altLang="es-ES" dirty="0" smtClean="0">
                <a:latin typeface="Arial" pitchFamily="34" charset="0"/>
                <a:cs typeface="Arial" pitchFamily="34" charset="0"/>
              </a:rPr>
              <a:t> 46% de los  106 subjects </a:t>
            </a:r>
            <a:r>
              <a:rPr lang="en-US" altLang="es-ES" dirty="0" err="1" smtClean="0">
                <a:latin typeface="Arial" pitchFamily="34" charset="0"/>
                <a:cs typeface="Arial" pitchFamily="34" charset="0"/>
              </a:rPr>
              <a:t>eligieron</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abstinencia</a:t>
            </a:r>
            <a:r>
              <a:rPr lang="en-US" altLang="es-ES" dirty="0" smtClean="0">
                <a:latin typeface="Arial" pitchFamily="34" charset="0"/>
                <a:cs typeface="Arial" pitchFamily="34" charset="0"/>
              </a:rPr>
              <a:t> , 44% </a:t>
            </a:r>
            <a:r>
              <a:rPr lang="en-US" altLang="es-ES" dirty="0" err="1" smtClean="0">
                <a:latin typeface="Arial" pitchFamily="34" charset="0"/>
                <a:cs typeface="Arial" pitchFamily="34" charset="0"/>
              </a:rPr>
              <a:t>eligieron</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consumo</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moderado</a:t>
            </a:r>
            <a:r>
              <a:rPr lang="en-US" altLang="es-ES" dirty="0" smtClean="0">
                <a:latin typeface="Arial" pitchFamily="34" charset="0"/>
                <a:cs typeface="Arial" pitchFamily="34" charset="0"/>
              </a:rPr>
              <a:t> y 9% no </a:t>
            </a:r>
            <a:r>
              <a:rPr lang="en-US" altLang="es-ES" dirty="0" err="1" smtClean="0">
                <a:latin typeface="Arial" pitchFamily="34" charset="0"/>
                <a:cs typeface="Arial" pitchFamily="34" charset="0"/>
              </a:rPr>
              <a:t>dudaban</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Fue</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interesante</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observar</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que</a:t>
            </a:r>
            <a:r>
              <a:rPr lang="en-US" altLang="es-ES" dirty="0" smtClean="0">
                <a:latin typeface="Arial" pitchFamily="34" charset="0"/>
                <a:cs typeface="Arial" pitchFamily="34" charset="0"/>
              </a:rPr>
              <a:t> a lo largo del </a:t>
            </a:r>
            <a:r>
              <a:rPr lang="en-US" altLang="es-ES" dirty="0" err="1" smtClean="0">
                <a:latin typeface="Arial" pitchFamily="34" charset="0"/>
                <a:cs typeface="Arial" pitchFamily="34" charset="0"/>
              </a:rPr>
              <a:t>tratamiento</a:t>
            </a:r>
            <a:r>
              <a:rPr lang="en-US" altLang="es-ES" dirty="0" smtClean="0">
                <a:latin typeface="Arial" pitchFamily="34" charset="0"/>
                <a:cs typeface="Arial" pitchFamily="34" charset="0"/>
              </a:rPr>
              <a:t> la </a:t>
            </a:r>
            <a:r>
              <a:rPr lang="en-US" altLang="es-ES" dirty="0" err="1" smtClean="0">
                <a:latin typeface="Arial" pitchFamily="34" charset="0"/>
                <a:cs typeface="Arial" pitchFamily="34" charset="0"/>
              </a:rPr>
              <a:t>probabilidad</a:t>
            </a:r>
            <a:r>
              <a:rPr lang="en-US" altLang="es-ES" dirty="0" smtClean="0">
                <a:latin typeface="Arial" pitchFamily="34" charset="0"/>
                <a:cs typeface="Arial" pitchFamily="34" charset="0"/>
              </a:rPr>
              <a:t> de </a:t>
            </a:r>
            <a:r>
              <a:rPr lang="en-US" altLang="es-ES" dirty="0" err="1" smtClean="0">
                <a:latin typeface="Arial" pitchFamily="34" charset="0"/>
                <a:cs typeface="Arial" pitchFamily="34" charset="0"/>
              </a:rPr>
              <a:t>cambiar</a:t>
            </a:r>
            <a:r>
              <a:rPr lang="en-US" altLang="es-ES" dirty="0" smtClean="0">
                <a:latin typeface="Arial" pitchFamily="34" charset="0"/>
                <a:cs typeface="Arial" pitchFamily="34" charset="0"/>
              </a:rPr>
              <a:t> el </a:t>
            </a:r>
            <a:r>
              <a:rPr lang="en-US" altLang="es-ES" dirty="0" err="1" smtClean="0">
                <a:latin typeface="Arial" pitchFamily="34" charset="0"/>
                <a:cs typeface="Arial" pitchFamily="34" charset="0"/>
              </a:rPr>
              <a:t>objetivo</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consumo</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moderado</a:t>
            </a:r>
            <a:r>
              <a:rPr lang="en-US" altLang="es-ES" dirty="0" smtClean="0">
                <a:latin typeface="Arial" pitchFamily="34" charset="0"/>
                <a:cs typeface="Arial" pitchFamily="34" charset="0"/>
              </a:rPr>
              <a:t> a la </a:t>
            </a:r>
            <a:r>
              <a:rPr lang="en-US" altLang="es-ES" dirty="0" err="1" smtClean="0">
                <a:latin typeface="Arial" pitchFamily="34" charset="0"/>
                <a:cs typeface="Arial" pitchFamily="34" charset="0"/>
              </a:rPr>
              <a:t>abstinencia</a:t>
            </a:r>
            <a:r>
              <a:rPr lang="en-US" altLang="es-ES" dirty="0" smtClean="0">
                <a:latin typeface="Arial" pitchFamily="34" charset="0"/>
                <a:cs typeface="Arial" pitchFamily="34" charset="0"/>
              </a:rPr>
              <a:t> era mucho mayor </a:t>
            </a:r>
            <a:r>
              <a:rPr lang="en-US" altLang="es-ES" dirty="0" err="1" smtClean="0">
                <a:latin typeface="Arial" pitchFamily="34" charset="0"/>
                <a:cs typeface="Arial" pitchFamily="34" charset="0"/>
              </a:rPr>
              <a:t>que</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pasar</a:t>
            </a:r>
            <a:r>
              <a:rPr lang="en-US" altLang="es-ES" dirty="0" smtClean="0">
                <a:latin typeface="Arial" pitchFamily="34" charset="0"/>
                <a:cs typeface="Arial" pitchFamily="34" charset="0"/>
              </a:rPr>
              <a:t> de la </a:t>
            </a:r>
            <a:r>
              <a:rPr lang="en-US" altLang="es-ES" dirty="0" err="1" smtClean="0">
                <a:latin typeface="Arial" pitchFamily="34" charset="0"/>
                <a:cs typeface="Arial" pitchFamily="34" charset="0"/>
              </a:rPr>
              <a:t>abstinencia</a:t>
            </a:r>
            <a:r>
              <a:rPr lang="en-US" altLang="es-ES" dirty="0" smtClean="0">
                <a:latin typeface="Arial" pitchFamily="34" charset="0"/>
                <a:cs typeface="Arial" pitchFamily="34" charset="0"/>
              </a:rPr>
              <a:t> a la </a:t>
            </a:r>
            <a:r>
              <a:rPr lang="en-US" altLang="es-ES" dirty="0" err="1" smtClean="0">
                <a:latin typeface="Arial" pitchFamily="34" charset="0"/>
                <a:cs typeface="Arial" pitchFamily="34" charset="0"/>
              </a:rPr>
              <a:t>reducción</a:t>
            </a:r>
            <a:r>
              <a:rPr lang="en-US" altLang="es-ES" dirty="0" smtClean="0">
                <a:latin typeface="Arial" pitchFamily="34" charset="0"/>
                <a:cs typeface="Arial" pitchFamily="34" charset="0"/>
              </a:rPr>
              <a:t> y </a:t>
            </a:r>
            <a:r>
              <a:rPr lang="en-US" altLang="es-ES" dirty="0" err="1" smtClean="0">
                <a:latin typeface="Arial" pitchFamily="34" charset="0"/>
                <a:cs typeface="Arial" pitchFamily="34" charset="0"/>
              </a:rPr>
              <a:t>después</a:t>
            </a:r>
            <a:r>
              <a:rPr lang="en-US" altLang="es-ES" dirty="0" smtClean="0">
                <a:latin typeface="Arial" pitchFamily="34" charset="0"/>
                <a:cs typeface="Arial" pitchFamily="34" charset="0"/>
              </a:rPr>
              <a:t> de 4 </a:t>
            </a:r>
            <a:r>
              <a:rPr lang="en-US" altLang="es-ES" dirty="0" err="1" smtClean="0">
                <a:latin typeface="Arial" pitchFamily="34" charset="0"/>
                <a:cs typeface="Arial" pitchFamily="34" charset="0"/>
              </a:rPr>
              <a:t>semanas</a:t>
            </a:r>
            <a:r>
              <a:rPr lang="en-US" altLang="es-ES" dirty="0" smtClean="0">
                <a:latin typeface="Arial" pitchFamily="34" charset="0"/>
                <a:cs typeface="Arial" pitchFamily="34" charset="0"/>
              </a:rPr>
              <a:t> dos </a:t>
            </a:r>
            <a:r>
              <a:rPr lang="en-US" altLang="es-ES" dirty="0" err="1" smtClean="0">
                <a:latin typeface="Arial" pitchFamily="34" charset="0"/>
                <a:cs typeface="Arial" pitchFamily="34" charset="0"/>
              </a:rPr>
              <a:t>terceras</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partes</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eligieron</a:t>
            </a:r>
            <a:r>
              <a:rPr lang="en-US" altLang="es-ES" dirty="0" smtClean="0">
                <a:latin typeface="Arial" pitchFamily="34" charset="0"/>
                <a:cs typeface="Arial" pitchFamily="34" charset="0"/>
              </a:rPr>
              <a:t> la </a:t>
            </a:r>
            <a:r>
              <a:rPr lang="en-US" altLang="es-ES" dirty="0" err="1" smtClean="0">
                <a:latin typeface="Arial" pitchFamily="34" charset="0"/>
                <a:cs typeface="Arial" pitchFamily="34" charset="0"/>
              </a:rPr>
              <a:t>abstinencia</a:t>
            </a:r>
            <a:r>
              <a:rPr lang="en-US" altLang="es-ES" dirty="0" smtClean="0">
                <a:latin typeface="Arial" pitchFamily="34" charset="0"/>
                <a:cs typeface="Arial" pitchFamily="34" charset="0"/>
              </a:rPr>
              <a:t> . Se </a:t>
            </a:r>
            <a:r>
              <a:rPr lang="en-US" altLang="es-ES" dirty="0" err="1" smtClean="0">
                <a:latin typeface="Arial" pitchFamily="34" charset="0"/>
                <a:cs typeface="Arial" pitchFamily="34" charset="0"/>
              </a:rPr>
              <a:t>pudo</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ver</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que</a:t>
            </a:r>
            <a:r>
              <a:rPr lang="en-US" altLang="es-ES" dirty="0" smtClean="0">
                <a:latin typeface="Arial" pitchFamily="34" charset="0"/>
                <a:cs typeface="Arial" pitchFamily="34" charset="0"/>
              </a:rPr>
              <a:t> un </a:t>
            </a:r>
            <a:r>
              <a:rPr lang="en-US" altLang="es-ES" dirty="0" err="1" smtClean="0">
                <a:latin typeface="Arial" pitchFamily="34" charset="0"/>
                <a:cs typeface="Arial" pitchFamily="34" charset="0"/>
              </a:rPr>
              <a:t>pequeño</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porcentaje</a:t>
            </a:r>
            <a:r>
              <a:rPr lang="en-US" altLang="es-ES" dirty="0" smtClean="0">
                <a:latin typeface="Arial" pitchFamily="34" charset="0"/>
                <a:cs typeface="Arial" pitchFamily="34" charset="0"/>
              </a:rPr>
              <a:t> de </a:t>
            </a:r>
            <a:r>
              <a:rPr lang="en-US" altLang="es-ES" dirty="0" err="1" smtClean="0">
                <a:latin typeface="Arial" pitchFamily="34" charset="0"/>
                <a:cs typeface="Arial" pitchFamily="34" charset="0"/>
              </a:rPr>
              <a:t>pacientes</a:t>
            </a:r>
            <a:r>
              <a:rPr lang="en-US" altLang="es-ES" dirty="0" smtClean="0">
                <a:latin typeface="Arial" pitchFamily="34" charset="0"/>
                <a:cs typeface="Arial" pitchFamily="34" charset="0"/>
              </a:rPr>
              <a:t> </a:t>
            </a:r>
            <a:r>
              <a:rPr lang="en-US" altLang="es-ES" dirty="0" err="1" smtClean="0">
                <a:latin typeface="Arial" pitchFamily="34" charset="0"/>
                <a:cs typeface="Arial" pitchFamily="34" charset="0"/>
              </a:rPr>
              <a:t>cambiaron</a:t>
            </a:r>
            <a:r>
              <a:rPr lang="en-US" altLang="es-ES" dirty="0" smtClean="0">
                <a:latin typeface="Arial" pitchFamily="34" charset="0"/>
                <a:cs typeface="Arial" pitchFamily="34" charset="0"/>
              </a:rPr>
              <a:t> el </a:t>
            </a:r>
            <a:r>
              <a:rPr lang="en-US" altLang="es-ES" dirty="0" err="1" smtClean="0">
                <a:latin typeface="Arial" pitchFamily="34" charset="0"/>
                <a:cs typeface="Arial" pitchFamily="34" charset="0"/>
              </a:rPr>
              <a:t>objetivo</a:t>
            </a:r>
            <a:r>
              <a:rPr lang="en-US" altLang="es-ES" dirty="0" smtClean="0">
                <a:latin typeface="Arial" pitchFamily="34" charset="0"/>
                <a:cs typeface="Arial" pitchFamily="34" charset="0"/>
              </a:rPr>
              <a:t> de </a:t>
            </a:r>
            <a:r>
              <a:rPr lang="en-US" altLang="es-ES" dirty="0" err="1" smtClean="0">
                <a:latin typeface="Arial" pitchFamily="34" charset="0"/>
                <a:cs typeface="Arial" pitchFamily="34" charset="0"/>
              </a:rPr>
              <a:t>abstinencia</a:t>
            </a:r>
            <a:r>
              <a:rPr lang="en-US" altLang="es-ES" dirty="0" smtClean="0">
                <a:latin typeface="Arial" pitchFamily="34" charset="0"/>
                <a:cs typeface="Arial" pitchFamily="34" charset="0"/>
              </a:rPr>
              <a:t> a </a:t>
            </a:r>
            <a:r>
              <a:rPr lang="en-US" altLang="es-ES" dirty="0" err="1" smtClean="0">
                <a:latin typeface="Arial" pitchFamily="34" charset="0"/>
                <a:cs typeface="Arial" pitchFamily="34" charset="0"/>
              </a:rPr>
              <a:t>reducción</a:t>
            </a:r>
            <a:r>
              <a:rPr lang="en-US" altLang="es-ES" dirty="0" smtClean="0">
                <a:latin typeface="Arial" pitchFamily="34" charset="0"/>
                <a:cs typeface="Arial" pitchFamily="34" charset="0"/>
              </a:rPr>
              <a:t>.</a:t>
            </a:r>
            <a:r>
              <a:rPr lang="en-US" altLang="es-ES" dirty="0" smtClean="0">
                <a:latin typeface="Arial" pitchFamily="34" charset="0"/>
                <a:ea typeface="ヒラギノ角ゴ Pro W3"/>
                <a:cs typeface="ヒラギノ角ゴ Pro W3"/>
              </a:rPr>
              <a:t>  </a:t>
            </a:r>
          </a:p>
          <a:p>
            <a:pPr eaLnBrk="1" hangingPunct="1">
              <a:spcBef>
                <a:spcPct val="0"/>
              </a:spcBef>
            </a:pPr>
            <a:endParaRPr lang="en-US" altLang="es-ES" dirty="0" smtClean="0">
              <a:latin typeface="Arial" pitchFamily="34" charset="0"/>
              <a:ea typeface="ヒラギノ角ゴ Pro W3"/>
              <a:cs typeface="ヒラギノ角ゴ Pro W3"/>
            </a:endParaRPr>
          </a:p>
          <a:p>
            <a:pPr eaLnBrk="1" hangingPunct="1">
              <a:spcBef>
                <a:spcPct val="0"/>
              </a:spcBef>
            </a:pPr>
            <a:r>
              <a:rPr lang="en-GB" altLang="es-ES" dirty="0" smtClean="0">
                <a:solidFill>
                  <a:srgbClr val="9AA49C"/>
                </a:solidFill>
                <a:latin typeface="Arial" pitchFamily="34" charset="0"/>
                <a:cs typeface="Arial" pitchFamily="34" charset="0"/>
              </a:rPr>
              <a:t>-</a:t>
            </a:r>
            <a:r>
              <a:rPr lang="en-GB" altLang="es-ES" dirty="0" err="1" smtClean="0">
                <a:solidFill>
                  <a:srgbClr val="9AA49C"/>
                </a:solidFill>
                <a:latin typeface="Arial" pitchFamily="34" charset="0"/>
                <a:cs typeface="Arial" pitchFamily="34" charset="0"/>
              </a:rPr>
              <a:t>Hodgins</a:t>
            </a:r>
            <a:r>
              <a:rPr lang="en-GB" altLang="es-ES" dirty="0" smtClean="0">
                <a:solidFill>
                  <a:srgbClr val="9AA49C"/>
                </a:solidFill>
                <a:latin typeface="Arial" pitchFamily="34" charset="0"/>
                <a:cs typeface="Arial" pitchFamily="34" charset="0"/>
              </a:rPr>
              <a:t> et al. Addict </a:t>
            </a:r>
            <a:r>
              <a:rPr lang="en-GB" altLang="es-ES" dirty="0" err="1" smtClean="0">
                <a:solidFill>
                  <a:srgbClr val="9AA49C"/>
                </a:solidFill>
                <a:latin typeface="Arial" pitchFamily="34" charset="0"/>
                <a:cs typeface="Arial" pitchFamily="34" charset="0"/>
              </a:rPr>
              <a:t>Behav</a:t>
            </a:r>
            <a:r>
              <a:rPr lang="en-GB" altLang="es-ES" dirty="0" smtClean="0">
                <a:solidFill>
                  <a:srgbClr val="9AA49C"/>
                </a:solidFill>
                <a:latin typeface="Arial" pitchFamily="34" charset="0"/>
                <a:cs typeface="Arial" pitchFamily="34" charset="0"/>
              </a:rPr>
              <a:t> 1997;22(2):247-55.</a:t>
            </a:r>
          </a:p>
          <a:p>
            <a:endParaRPr lang="ca-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34</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pPr>
              <a:defRPr/>
            </a:pPr>
            <a:endParaRPr lang="fr-FR" altLang="en-US" dirty="0" smtClean="0"/>
          </a:p>
          <a:p>
            <a:pPr>
              <a:defRPr/>
            </a:pPr>
            <a:r>
              <a:rPr lang="es-ES" altLang="en-US" dirty="0" smtClean="0"/>
              <a:t>El </a:t>
            </a:r>
            <a:r>
              <a:rPr lang="es-ES" altLang="en-US" baseline="0" dirty="0" smtClean="0"/>
              <a:t>Riesgo de mortalidad debido a lesión relacionada con el alcohol aumenta </a:t>
            </a:r>
            <a:r>
              <a:rPr lang="es-ES" altLang="en-US" dirty="0" smtClean="0"/>
              <a:t>si se consumen más de 10 g/día de alcohol.</a:t>
            </a:r>
          </a:p>
          <a:p>
            <a:pPr>
              <a:defRPr/>
            </a:pPr>
            <a:r>
              <a:rPr lang="en-GB" altLang="en-US" dirty="0" smtClean="0"/>
              <a:t>El </a:t>
            </a:r>
            <a:r>
              <a:rPr lang="en-GB" altLang="en-US" b="1" dirty="0" err="1" smtClean="0"/>
              <a:t>riesgo</a:t>
            </a:r>
            <a:r>
              <a:rPr lang="en-GB" altLang="en-US" b="1" dirty="0" smtClean="0"/>
              <a:t> </a:t>
            </a:r>
            <a:r>
              <a:rPr lang="en-GB" altLang="en-US" b="1" dirty="0" err="1" smtClean="0"/>
              <a:t>relativo</a:t>
            </a:r>
            <a:r>
              <a:rPr lang="en-GB" altLang="en-US" b="1" dirty="0" smtClean="0"/>
              <a:t> (RR)</a:t>
            </a:r>
            <a:r>
              <a:rPr lang="en-GB" altLang="en-US" dirty="0" smtClean="0"/>
              <a:t>  </a:t>
            </a:r>
            <a:r>
              <a:rPr lang="en-US" altLang="en-US" dirty="0" err="1" smtClean="0"/>
              <a:t>i</a:t>
            </a:r>
            <a:r>
              <a:rPr lang="en-GB" altLang="en-US" dirty="0" err="1" smtClean="0"/>
              <a:t>ndica</a:t>
            </a:r>
            <a:r>
              <a:rPr lang="en-GB" altLang="en-US" dirty="0" smtClean="0"/>
              <a:t> la </a:t>
            </a:r>
            <a:r>
              <a:rPr lang="en-GB" altLang="en-US" dirty="0" err="1" smtClean="0"/>
              <a:t>probabilidad</a:t>
            </a:r>
            <a:r>
              <a:rPr lang="en-GB" altLang="en-US" dirty="0" smtClean="0"/>
              <a:t> de </a:t>
            </a:r>
            <a:r>
              <a:rPr lang="en-GB" altLang="en-US" dirty="0" err="1" smtClean="0"/>
              <a:t>que</a:t>
            </a:r>
            <a:r>
              <a:rPr lang="en-GB" altLang="en-US" dirty="0" smtClean="0"/>
              <a:t> se </a:t>
            </a:r>
            <a:r>
              <a:rPr lang="en-GB" altLang="en-US" dirty="0" err="1" smtClean="0"/>
              <a:t>desarrolle</a:t>
            </a:r>
            <a:r>
              <a:rPr lang="en-GB" altLang="en-US" dirty="0" smtClean="0"/>
              <a:t> la </a:t>
            </a:r>
            <a:r>
              <a:rPr lang="en-GB" altLang="en-US" dirty="0" err="1" smtClean="0"/>
              <a:t>enfermedad</a:t>
            </a:r>
            <a:r>
              <a:rPr lang="en-GB" altLang="en-US" dirty="0" smtClean="0"/>
              <a:t> en los </a:t>
            </a:r>
            <a:r>
              <a:rPr lang="en-GB" altLang="en-US" dirty="0" err="1" smtClean="0"/>
              <a:t>expuestos</a:t>
            </a:r>
            <a:r>
              <a:rPr lang="en-GB" altLang="en-US" dirty="0" smtClean="0"/>
              <a:t> a un factor (en </a:t>
            </a:r>
            <a:r>
              <a:rPr lang="en-GB" altLang="en-US" dirty="0" err="1" smtClean="0"/>
              <a:t>este</a:t>
            </a:r>
            <a:r>
              <a:rPr lang="en-GB" altLang="en-US" dirty="0" smtClean="0"/>
              <a:t> </a:t>
            </a:r>
            <a:r>
              <a:rPr lang="en-GB" altLang="en-US" dirty="0" err="1" smtClean="0"/>
              <a:t>caso</a:t>
            </a:r>
            <a:r>
              <a:rPr lang="en-GB" altLang="en-US" dirty="0" smtClean="0"/>
              <a:t> alcohol) en </a:t>
            </a:r>
            <a:r>
              <a:rPr lang="en-GB" altLang="en-US" dirty="0" err="1" smtClean="0"/>
              <a:t>relación</a:t>
            </a:r>
            <a:r>
              <a:rPr lang="en-GB" altLang="en-US" dirty="0" smtClean="0"/>
              <a:t> al </a:t>
            </a:r>
            <a:r>
              <a:rPr lang="en-GB" altLang="en-US" dirty="0" err="1" smtClean="0"/>
              <a:t>grupo</a:t>
            </a:r>
            <a:r>
              <a:rPr lang="en-GB" altLang="en-US" dirty="0" smtClean="0"/>
              <a:t> de los no </a:t>
            </a:r>
            <a:r>
              <a:rPr lang="en-GB" altLang="en-US" dirty="0" err="1" smtClean="0"/>
              <a:t>expuestos</a:t>
            </a:r>
            <a:r>
              <a:rPr lang="en-GB" altLang="en-US" dirty="0" smtClean="0"/>
              <a:t>.</a:t>
            </a:r>
            <a:r>
              <a:rPr lang="en-GB" altLang="en-US" baseline="0" dirty="0" smtClean="0"/>
              <a:t> </a:t>
            </a:r>
            <a:r>
              <a:rPr lang="en-GB" altLang="en-US" baseline="0" dirty="0" err="1" smtClean="0"/>
              <a:t>Es</a:t>
            </a:r>
            <a:r>
              <a:rPr lang="en-GB" altLang="en-US" baseline="0" dirty="0" smtClean="0"/>
              <a:t> </a:t>
            </a:r>
            <a:r>
              <a:rPr lang="en-GB" altLang="en-US" baseline="0" dirty="0" err="1" smtClean="0"/>
              <a:t>decir</a:t>
            </a:r>
            <a:r>
              <a:rPr lang="en-GB" altLang="en-US" baseline="0" dirty="0" smtClean="0"/>
              <a:t>, </a:t>
            </a:r>
            <a:r>
              <a:rPr lang="es-ES_tradnl" altLang="en-US" i="1" dirty="0" smtClean="0"/>
              <a:t>cuántas más veces tiende a desarrollar la enfermedad en el grupo de sujetos expuestos al factor de exposición o factor de riesgo (en este caso e</a:t>
            </a:r>
            <a:r>
              <a:rPr lang="en-US" altLang="en-US" i="1" dirty="0" smtClean="0"/>
              <a:t>l alcohol) </a:t>
            </a:r>
            <a:r>
              <a:rPr lang="es-ES_tradnl" altLang="en-US" i="1" dirty="0" smtClean="0"/>
              <a:t>en relación con el grupo no expuesto</a:t>
            </a:r>
            <a:r>
              <a:rPr lang="es-ES_tradnl" altLang="en-US" dirty="0" smtClean="0"/>
              <a:t> </a:t>
            </a:r>
            <a:r>
              <a:rPr lang="en-GB" altLang="en-US" dirty="0" smtClean="0"/>
              <a:t>.</a:t>
            </a:r>
            <a:r>
              <a:rPr lang="en-GB" altLang="en-US" baseline="0" dirty="0" smtClean="0"/>
              <a:t> </a:t>
            </a:r>
            <a:r>
              <a:rPr lang="en-GB" altLang="en-US" baseline="0" dirty="0" err="1" smtClean="0"/>
              <a:t>Cuando</a:t>
            </a:r>
            <a:r>
              <a:rPr lang="en-GB" altLang="en-US" baseline="0" dirty="0" smtClean="0"/>
              <a:t> </a:t>
            </a:r>
            <a:r>
              <a:rPr lang="en-GB" altLang="en-US" baseline="0" dirty="0" err="1" smtClean="0"/>
              <a:t>este</a:t>
            </a:r>
            <a:r>
              <a:rPr lang="en-GB" altLang="en-US" baseline="0" dirty="0" smtClean="0"/>
              <a:t> </a:t>
            </a:r>
            <a:r>
              <a:rPr lang="en-GB" altLang="en-US" baseline="0" dirty="0" err="1" smtClean="0"/>
              <a:t>es</a:t>
            </a:r>
            <a:r>
              <a:rPr lang="en-GB" altLang="en-US" baseline="0" dirty="0" smtClean="0"/>
              <a:t> </a:t>
            </a:r>
            <a:r>
              <a:rPr lang="es-ES_tradnl" altLang="en-US" sz="1050" dirty="0" smtClean="0"/>
              <a:t>= 1 ese factor (consumo de alcohol) ni protege ni empeora,</a:t>
            </a:r>
            <a:r>
              <a:rPr lang="es-ES_tradnl" altLang="en-US" sz="1050" baseline="0" dirty="0" smtClean="0"/>
              <a:t> si es </a:t>
            </a:r>
            <a:r>
              <a:rPr lang="es-ES_tradnl" altLang="en-US" sz="1050" dirty="0" smtClean="0"/>
              <a:t>&lt;1 tienen menor riesgo los expuestos (disminuye la incidencia)</a:t>
            </a:r>
            <a:r>
              <a:rPr lang="es-ES_tradnl" altLang="en-US" sz="1050" baseline="0" dirty="0" smtClean="0"/>
              <a:t> y si este es</a:t>
            </a:r>
            <a:r>
              <a:rPr lang="es-ES_tradnl" altLang="en-US" sz="1050" dirty="0" smtClean="0"/>
              <a:t> &gt;1 tienen mayor riesgo los expuestos  (aumenta la incidencia)</a:t>
            </a:r>
            <a:r>
              <a:rPr lang="es-ES" altLang="en-US" sz="1050" dirty="0" smtClean="0"/>
              <a:t> </a:t>
            </a:r>
          </a:p>
          <a:p>
            <a:pPr>
              <a:defRPr/>
            </a:pPr>
            <a:endParaRPr lang="es-ES" altLang="en-US" sz="1050" dirty="0" smtClean="0"/>
          </a:p>
          <a:p>
            <a:pPr>
              <a:defRPr/>
            </a:pPr>
            <a:r>
              <a:rPr lang="es-ES" altLang="en-US" sz="1050" dirty="0" err="1" smtClean="0"/>
              <a:t>Disminuint</a:t>
            </a:r>
            <a:r>
              <a:rPr lang="es-ES" altLang="en-US" sz="1050" dirty="0" smtClean="0"/>
              <a:t> el </a:t>
            </a:r>
            <a:r>
              <a:rPr lang="es-ES" altLang="en-US" sz="1050" dirty="0" err="1" smtClean="0"/>
              <a:t>consum</a:t>
            </a:r>
            <a:r>
              <a:rPr lang="es-ES" altLang="en-US" sz="1050" dirty="0" smtClean="0"/>
              <a:t> el </a:t>
            </a:r>
            <a:r>
              <a:rPr lang="es-ES" altLang="en-US" sz="1050" dirty="0" err="1" smtClean="0"/>
              <a:t>pacient</a:t>
            </a:r>
            <a:r>
              <a:rPr lang="es-ES" altLang="en-US" sz="1050" dirty="0" smtClean="0"/>
              <a:t> </a:t>
            </a:r>
            <a:r>
              <a:rPr lang="es-ES" altLang="en-US" sz="1050" dirty="0" err="1" smtClean="0"/>
              <a:t>tindrà</a:t>
            </a:r>
            <a:r>
              <a:rPr lang="es-ES" altLang="en-US" sz="1050" dirty="0" smtClean="0"/>
              <a:t> </a:t>
            </a:r>
            <a:r>
              <a:rPr lang="es-ES" altLang="en-US" sz="1050" dirty="0" err="1" smtClean="0"/>
              <a:t>menys</a:t>
            </a:r>
            <a:r>
              <a:rPr lang="es-ES" altLang="en-US" sz="1050" dirty="0" smtClean="0"/>
              <a:t> </a:t>
            </a:r>
            <a:r>
              <a:rPr lang="es-ES" altLang="en-US" sz="1050" dirty="0" err="1" smtClean="0"/>
              <a:t>risc</a:t>
            </a:r>
            <a:r>
              <a:rPr lang="es-ES" altLang="en-US" sz="1050" dirty="0" smtClean="0"/>
              <a:t>, </a:t>
            </a:r>
            <a:r>
              <a:rPr lang="es-ES" altLang="en-US" sz="1050" dirty="0" err="1" smtClean="0"/>
              <a:t>tot</a:t>
            </a:r>
            <a:r>
              <a:rPr lang="es-ES" altLang="en-US" sz="1050" dirty="0" smtClean="0"/>
              <a:t> i que no </a:t>
            </a:r>
            <a:r>
              <a:rPr lang="es-ES" altLang="en-US" sz="1050" dirty="0" err="1" smtClean="0"/>
              <a:t>aconseguim</a:t>
            </a:r>
            <a:r>
              <a:rPr lang="es-ES" altLang="en-US" sz="1050" dirty="0" smtClean="0"/>
              <a:t> </a:t>
            </a:r>
            <a:r>
              <a:rPr lang="es-ES" altLang="en-US" sz="1050" dirty="0" err="1" smtClean="0"/>
              <a:t>l’abstinència</a:t>
            </a:r>
            <a:endParaRPr lang="es-ES" altLang="en-US" sz="1050" dirty="0" smtClean="0"/>
          </a:p>
          <a:p>
            <a:pPr>
              <a:defRPr/>
            </a:pPr>
            <a:endParaRPr lang="es-ES_tradnl" altLang="en-US" sz="1050" dirty="0" smtClean="0"/>
          </a:p>
          <a:p>
            <a:pPr>
              <a:defRPr/>
            </a:pPr>
            <a:endParaRPr lang="es-ES_tradnl"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altLang="en-US" dirty="0" smtClean="0"/>
              <a:t>-</a:t>
            </a:r>
            <a:r>
              <a:rPr lang="fr-FR" altLang="en-US" dirty="0" err="1" smtClean="0"/>
              <a:t>Rehm</a:t>
            </a:r>
            <a:r>
              <a:rPr lang="fr-FR" altLang="en-US" dirty="0" smtClean="0"/>
              <a:t> et al. Addiction 2011;106(</a:t>
            </a:r>
            <a:r>
              <a:rPr lang="fr-FR" altLang="en-US" dirty="0" err="1" smtClean="0"/>
              <a:t>Suppl</a:t>
            </a:r>
            <a:r>
              <a:rPr lang="fr-FR" altLang="en-US" dirty="0" smtClean="0"/>
              <a:t> 1):11–19</a:t>
            </a:r>
          </a:p>
          <a:p>
            <a:pPr>
              <a:defRPr/>
            </a:pPr>
            <a:endParaRPr lang="es-ES_tradnl" altLang="en-US" dirty="0" smtClean="0"/>
          </a:p>
          <a:p>
            <a:pPr>
              <a:defRPr/>
            </a:pPr>
            <a:endParaRPr lang="es-ES_tradnl" altLang="en-US" dirty="0" smtClean="0">
              <a:latin typeface="Arial" pitchFamily="34"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pPr defTabSz="914336">
              <a:defRPr/>
            </a:pPr>
            <a:r>
              <a:rPr lang="ca-ES" b="1" dirty="0" smtClean="0"/>
              <a:t>Escenari</a:t>
            </a:r>
            <a:r>
              <a:rPr lang="ca-ES" b="1" baseline="0" dirty="0" smtClean="0"/>
              <a:t> B (HTA + OH)</a:t>
            </a:r>
          </a:p>
          <a:p>
            <a:pPr>
              <a:defRPr/>
            </a:pPr>
            <a:endParaRPr lang="ca-ES" noProof="0" dirty="0" smtClean="0"/>
          </a:p>
          <a:p>
            <a:pPr>
              <a:buFont typeface="Arial" pitchFamily="34" charset="0"/>
              <a:buChar char="•"/>
              <a:defRPr/>
            </a:pPr>
            <a:r>
              <a:rPr lang="ca-ES" noProof="0" dirty="0" smtClean="0"/>
              <a:t> </a:t>
            </a:r>
            <a:r>
              <a:rPr lang="ca-ES" b="1" noProof="0" dirty="0" smtClean="0"/>
              <a:t>que destacaries a l’analítica?: </a:t>
            </a:r>
            <a:r>
              <a:rPr lang="ca-ES" b="1" noProof="0" dirty="0" err="1" smtClean="0"/>
              <a:t>transaminitis</a:t>
            </a:r>
            <a:r>
              <a:rPr lang="ca-ES" b="1" noProof="0" dirty="0" smtClean="0"/>
              <a:t> + VCM alt, </a:t>
            </a:r>
            <a:r>
              <a:rPr lang="ca-ES" b="1" noProof="0" dirty="0" err="1" smtClean="0"/>
              <a:t>hiperuricemia</a:t>
            </a:r>
            <a:r>
              <a:rPr lang="ca-ES" b="1" noProof="0" dirty="0" smtClean="0"/>
              <a:t>. No hi ha colesterol.</a:t>
            </a:r>
          </a:p>
          <a:p>
            <a:pPr defTabSz="914336">
              <a:buFont typeface="Arial" pitchFamily="34" charset="0"/>
              <a:buChar char="•"/>
              <a:defRPr/>
            </a:pPr>
            <a:r>
              <a:rPr lang="ca-ES" noProof="0" dirty="0" smtClean="0"/>
              <a:t> preguntem pel consum d’alcohol?</a:t>
            </a:r>
          </a:p>
          <a:p>
            <a:pPr defTabSz="914336">
              <a:buFont typeface="Arial" pitchFamily="34" charset="0"/>
              <a:buChar char="•"/>
              <a:defRPr/>
            </a:pPr>
            <a:endParaRPr lang="ca-ES" noProof="0" dirty="0" smtClean="0"/>
          </a:p>
          <a:p>
            <a:pPr marL="457168" lvl="1" defTabSz="914336">
              <a:buFont typeface="Arial" pitchFamily="34" charset="0"/>
              <a:buChar char="•"/>
              <a:defRPr/>
            </a:pPr>
            <a:r>
              <a:rPr lang="ca-ES" noProof="0" dirty="0" smtClean="0"/>
              <a:t> Com preguntaries?: AUDIT?, Calculadora? </a:t>
            </a:r>
            <a:r>
              <a:rPr lang="ca-ES" i="1" noProof="0" dirty="0" smtClean="0"/>
              <a:t>(aprofitar per que</a:t>
            </a:r>
            <a:r>
              <a:rPr lang="ca-ES" i="1" baseline="0" noProof="0" dirty="0" smtClean="0"/>
              <a:t> facin ells els càlculs. Es pot utilitzar les eines de </a:t>
            </a:r>
            <a:r>
              <a:rPr lang="ca-ES" i="1" baseline="0" noProof="0" dirty="0" err="1" smtClean="0"/>
              <a:t>l’e-CAP</a:t>
            </a:r>
            <a:r>
              <a:rPr lang="ca-ES" i="1" baseline="0" noProof="0" dirty="0" smtClean="0"/>
              <a:t>)</a:t>
            </a:r>
            <a:endParaRPr lang="ca-ES" i="1" noProof="0" dirty="0" smtClean="0"/>
          </a:p>
          <a:p>
            <a:pPr>
              <a:defRPr/>
            </a:pPr>
            <a:endParaRPr lang="ca-ES" dirty="0" smtClean="0"/>
          </a:p>
          <a:p>
            <a:pPr defTabSz="914336">
              <a:defRPr/>
            </a:pPr>
            <a:r>
              <a:rPr lang="ca-ES" noProof="0" dirty="0" smtClean="0"/>
              <a:t>(</a:t>
            </a:r>
            <a:r>
              <a:rPr lang="ca-ES" dirty="0" smtClean="0"/>
              <a:t>Diu que beu: 2 mitjanes (1 amb l’esmorzar i un altre quan surt de la feina); 4 gots de vi (2 al dinar i dos al sopar), els caps de setmana 2 copes de conyac</a:t>
            </a:r>
            <a:r>
              <a:rPr lang="ca-ES" noProof="0" dirty="0" smtClean="0"/>
              <a:t>) </a:t>
            </a:r>
            <a:r>
              <a:rPr lang="ca-ES" noProof="0" dirty="0" smtClean="0">
                <a:sym typeface="Wingdings" pitchFamily="2" charset="2"/>
              </a:rPr>
              <a:t> 3x7 + 4x7 + 4 = 53UBE setmana</a:t>
            </a:r>
          </a:p>
          <a:p>
            <a:pPr defTabSz="914336">
              <a:defRPr/>
            </a:pPr>
            <a:endParaRPr lang="ca-ES" noProof="0" dirty="0" smtClean="0">
              <a:sym typeface="Wingdings" pitchFamily="2" charset="2"/>
            </a:endParaRPr>
          </a:p>
          <a:p>
            <a:pPr defTabSz="914336">
              <a:defRPr/>
            </a:pPr>
            <a:endParaRPr lang="ca-ES" noProof="0" dirty="0" smtClean="0"/>
          </a:p>
          <a:p>
            <a:pPr defTabSz="914336">
              <a:buFont typeface="Arial" charset="0"/>
              <a:buChar char="•"/>
              <a:defRPr/>
            </a:pPr>
            <a:r>
              <a:rPr lang="ca-ES" dirty="0" smtClean="0"/>
              <a:t> </a:t>
            </a:r>
            <a:r>
              <a:rPr lang="ca-ES" b="1" dirty="0" smtClean="0"/>
              <a:t> És un bevedor perjudicial</a:t>
            </a:r>
            <a:r>
              <a:rPr lang="ca-ES" b="1" baseline="0" dirty="0" smtClean="0"/>
              <a:t>. Te un TCA lleu (dos ítems consum elevat i li costa disminuir) </a:t>
            </a:r>
            <a:r>
              <a:rPr lang="ca-ES" b="0" i="1" baseline="0" dirty="0" smtClean="0"/>
              <a:t>(Utilitzar i que </a:t>
            </a:r>
            <a:r>
              <a:rPr lang="ca-ES" b="0" i="1" baseline="0" dirty="0" err="1" smtClean="0"/>
              <a:t>treballinamb</a:t>
            </a:r>
            <a:r>
              <a:rPr lang="ca-ES" b="0" i="1" baseline="0" dirty="0" smtClean="0"/>
              <a:t> DSM-V)</a:t>
            </a:r>
            <a:endParaRPr lang="ca-ES" b="0" i="1" dirty="0" smtClean="0"/>
          </a:p>
          <a:p>
            <a:pPr>
              <a:buFontTx/>
              <a:buNone/>
              <a:defRPr/>
            </a:pPr>
            <a:endParaRPr lang="ca-ES" dirty="0" smtClean="0"/>
          </a:p>
          <a:p>
            <a:pPr>
              <a:buFontTx/>
              <a:buNone/>
              <a:defRPr/>
            </a:pPr>
            <a:r>
              <a:rPr lang="ca-ES" b="1" dirty="0" smtClean="0"/>
              <a:t>Revalorem</a:t>
            </a:r>
            <a:r>
              <a:rPr lang="ca-ES" b="1" baseline="0" dirty="0" smtClean="0"/>
              <a:t> </a:t>
            </a:r>
            <a:r>
              <a:rPr lang="ca-ES" b="1" dirty="0" smtClean="0"/>
              <a:t> tractament:  </a:t>
            </a:r>
            <a:r>
              <a:rPr lang="ca-ES" b="0" i="1" dirty="0" smtClean="0"/>
              <a:t>(que farien)</a:t>
            </a:r>
          </a:p>
          <a:p>
            <a:pPr>
              <a:buFontTx/>
              <a:buNone/>
              <a:defRPr/>
            </a:pPr>
            <a:r>
              <a:rPr lang="ca-ES" b="1" dirty="0" smtClean="0"/>
              <a:t>HTA: </a:t>
            </a:r>
            <a:r>
              <a:rPr lang="ca-ES" b="0" dirty="0" smtClean="0"/>
              <a:t>mesures dietètiques,</a:t>
            </a:r>
            <a:r>
              <a:rPr lang="ca-ES" b="0" baseline="0" dirty="0" smtClean="0"/>
              <a:t> exercici, fàrmacs?</a:t>
            </a:r>
            <a:endParaRPr lang="ca-ES" b="0" dirty="0" smtClean="0"/>
          </a:p>
          <a:p>
            <a:pPr>
              <a:buFontTx/>
              <a:buNone/>
              <a:defRPr/>
            </a:pPr>
            <a:r>
              <a:rPr lang="ca-ES" b="1" dirty="0" smtClean="0"/>
              <a:t>Alcohol: donarien</a:t>
            </a:r>
            <a:r>
              <a:rPr lang="ca-ES" b="1" baseline="0" dirty="0" smtClean="0"/>
              <a:t> consell? Quin? Derivarien?</a:t>
            </a:r>
            <a:endParaRPr lang="ca-ES" b="1" dirty="0" smtClean="0"/>
          </a:p>
          <a:p>
            <a:pPr>
              <a:buFontTx/>
              <a:buNone/>
              <a:defRPr/>
            </a:pPr>
            <a:endParaRPr lang="ca-ES" b="0" i="1" dirty="0" smtClean="0"/>
          </a:p>
          <a:p>
            <a:pPr>
              <a:buFont typeface="Arial" pitchFamily="34" charset="0"/>
              <a:buChar char="•"/>
              <a:defRPr/>
            </a:pPr>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36</a:t>
            </a:fld>
            <a:endParaRPr lang="es-ES"/>
          </a:p>
        </p:txBody>
      </p:sp>
    </p:spTree>
    <p:extLst>
      <p:ext uri="{BB962C8B-B14F-4D97-AF65-F5344CB8AC3E}">
        <p14:creationId xmlns:p14="http://schemas.microsoft.com/office/powerpoint/2010/main" val="5443888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fontScale="92500" lnSpcReduction="10000"/>
          </a:bodyPr>
          <a:lstStyle/>
          <a:p>
            <a:pPr defTabSz="914336">
              <a:defRPr/>
            </a:pPr>
            <a:r>
              <a:rPr lang="ca-ES" b="1" dirty="0" smtClean="0"/>
              <a:t>Escenari</a:t>
            </a:r>
            <a:r>
              <a:rPr lang="ca-ES" b="1" baseline="0" dirty="0" smtClean="0"/>
              <a:t> B (depressió + OH): </a:t>
            </a:r>
            <a:r>
              <a:rPr lang="ca-ES" b="1" baseline="0" dirty="0" err="1" smtClean="0"/>
              <a:t>Reinterrogar</a:t>
            </a:r>
            <a:r>
              <a:rPr lang="ca-ES" b="1" baseline="0" dirty="0" smtClean="0"/>
              <a:t> sobre alcohol. Entrevista motivacional /Atenció centrada en el pacient.</a:t>
            </a:r>
          </a:p>
          <a:p>
            <a:pPr defTabSz="914336">
              <a:defRPr/>
            </a:pPr>
            <a:endParaRPr lang="ca-ES" dirty="0" smtClean="0"/>
          </a:p>
          <a:p>
            <a:pPr marL="0" marR="0" indent="0" algn="l" defTabSz="914336" rtl="0" eaLnBrk="1" fontAlgn="auto" latinLnBrk="0" hangingPunct="1">
              <a:lnSpc>
                <a:spcPct val="100000"/>
              </a:lnSpc>
              <a:spcBef>
                <a:spcPts val="0"/>
              </a:spcBef>
              <a:spcAft>
                <a:spcPts val="0"/>
              </a:spcAft>
              <a:buClrTx/>
              <a:buSzTx/>
              <a:buFontTx/>
              <a:buNone/>
              <a:tabLst/>
              <a:defRPr/>
            </a:pPr>
            <a:r>
              <a:rPr lang="ca-ES" dirty="0" smtClean="0"/>
              <a:t>La pacient no millora i decidim fer</a:t>
            </a:r>
            <a:r>
              <a:rPr lang="ca-ES" baseline="0" dirty="0" smtClean="0"/>
              <a:t> un abordatge centrat en la pacient. </a:t>
            </a:r>
          </a:p>
          <a:p>
            <a:pPr defTabSz="914336">
              <a:defRPr/>
            </a:pPr>
            <a:r>
              <a:rPr lang="ca-ES" i="1" dirty="0" smtClean="0"/>
              <a:t>L’entrevista motivacional ens ajudarà a treballar </a:t>
            </a:r>
            <a:r>
              <a:rPr lang="ca-ES" i="1" dirty="0" err="1" smtClean="0"/>
              <a:t>l’ambivalencia</a:t>
            </a:r>
            <a:r>
              <a:rPr lang="ca-ES" i="1" dirty="0" smtClean="0"/>
              <a:t> que te la pacient</a:t>
            </a:r>
            <a:r>
              <a:rPr lang="ca-ES" i="1" baseline="0" dirty="0" smtClean="0"/>
              <a:t> per fer el canvi, haurem de buscar i entendre les raons de la pacient per canviar abans de fer un pla d’acció. Quins beneficis te en el seu consum? Per què voldrà deixar de beure? Com d’important és per ella deixar o seguir consumint alcohol?</a:t>
            </a:r>
          </a:p>
          <a:p>
            <a:pPr defTabSz="914336">
              <a:defRPr/>
            </a:pPr>
            <a:r>
              <a:rPr lang="ca-ES" i="1" baseline="0" dirty="0" smtClean="0"/>
              <a:t>Un cop hagi pres una decisió, la presa de decisions compartida s’esforça en clarificar totes les opcions  terapèutiques i ajudar a que la pacient pugui prendre la seva decisió amb tota la informació rebuda i que s'adeqüi a la seva vida.</a:t>
            </a:r>
          </a:p>
          <a:p>
            <a:pPr defTabSz="914336">
              <a:defRPr/>
            </a:pPr>
            <a:endParaRPr lang="ca-ES" dirty="0" smtClean="0"/>
          </a:p>
          <a:p>
            <a:pPr defTabSz="914336">
              <a:defRPr/>
            </a:pPr>
            <a:r>
              <a:rPr lang="ca-ES" dirty="0" smtClean="0"/>
              <a:t>La pacient explica maltractament psicològic per part de la parella des de fa anys. </a:t>
            </a:r>
          </a:p>
          <a:p>
            <a:endParaRPr lang="ca-ES" baseline="0" dirty="0" smtClean="0"/>
          </a:p>
          <a:p>
            <a:pPr>
              <a:buFont typeface="Arial" pitchFamily="34" charset="0"/>
              <a:buChar char="•"/>
            </a:pPr>
            <a:r>
              <a:rPr lang="ca-ES" dirty="0" smtClean="0"/>
              <a:t> consum d’alcohol d’unes 10 UBE a la nit per què nota que dorm millor. L’ajuden a evadir-se. Comenta que va omplint el got i que no n’era conscient del</a:t>
            </a:r>
            <a:r>
              <a:rPr lang="ca-ES" baseline="0" dirty="0" smtClean="0"/>
              <a:t> que bevia ni </a:t>
            </a:r>
            <a:r>
              <a:rPr lang="ca-ES" dirty="0" smtClean="0"/>
              <a:t>que li podia fer mal. </a:t>
            </a:r>
            <a:r>
              <a:rPr lang="ca-ES" i="1" dirty="0" smtClean="0"/>
              <a:t>(com que és difícil de calcular les UBE</a:t>
            </a:r>
            <a:r>
              <a:rPr lang="ca-ES" i="1" baseline="0" dirty="0" smtClean="0"/>
              <a:t> que pren, ho fem calculant cada quan compra una botella de whisky)</a:t>
            </a:r>
            <a:endParaRPr lang="ca-ES" i="1" dirty="0" smtClean="0"/>
          </a:p>
          <a:p>
            <a:pPr>
              <a:buFont typeface="Arial" pitchFamily="34" charset="0"/>
              <a:buChar char="•"/>
            </a:pPr>
            <a:r>
              <a:rPr lang="ca-ES" dirty="0" smtClean="0"/>
              <a:t>Als caps de setmana, te consciencia que es passa una mica (cervesa, vermut...)</a:t>
            </a:r>
          </a:p>
          <a:p>
            <a:pPr>
              <a:buFont typeface="Arial" pitchFamily="34" charset="0"/>
              <a:buChar char="•"/>
            </a:pPr>
            <a:endParaRPr lang="ca-ES" dirty="0" smtClean="0"/>
          </a:p>
          <a:p>
            <a:pPr>
              <a:buFont typeface="Arial" pitchFamily="34" charset="0"/>
              <a:buChar char="•"/>
            </a:pPr>
            <a:r>
              <a:rPr lang="ca-ES" dirty="0" smtClean="0"/>
              <a:t> La família en alguna ocasió li ha comentat que beu massa. </a:t>
            </a:r>
          </a:p>
          <a:p>
            <a:pPr>
              <a:buFont typeface="Arial" pitchFamily="34" charset="0"/>
              <a:buChar char="•"/>
            </a:pPr>
            <a:r>
              <a:rPr lang="ca-ES" dirty="0" smtClean="0"/>
              <a:t> Ha intentat no beure però s’adona que als dos dies ha de comprar beguda per que te molta ansietat. </a:t>
            </a:r>
          </a:p>
          <a:p>
            <a:pPr>
              <a:buFont typeface="Arial" pitchFamily="34" charset="0"/>
              <a:buChar char="•"/>
            </a:pPr>
            <a:r>
              <a:rPr lang="ca-ES" dirty="0" smtClean="0"/>
              <a:t> Es pensava que ho controlava però al parlar-ho veu que li és difícil</a:t>
            </a:r>
            <a:r>
              <a:rPr lang="ca-ES" baseline="0" dirty="0" smtClean="0"/>
              <a:t>. No havia pensat que l’ansietat fos degut al seu consum. </a:t>
            </a:r>
            <a:endParaRPr lang="ca-ES" dirty="0" smtClean="0"/>
          </a:p>
          <a:p>
            <a:pPr>
              <a:buFont typeface="Arial" pitchFamily="34" charset="0"/>
              <a:buChar char="•"/>
            </a:pPr>
            <a:r>
              <a:rPr lang="ca-ES" dirty="0" smtClean="0"/>
              <a:t> Pensa que aquest consum està perjudicant a la seva família i que molts de les discussions venen per aquest motiu.</a:t>
            </a:r>
          </a:p>
          <a:p>
            <a:endParaRPr lang="ca-ES" dirty="0" smtClean="0"/>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37</a:t>
            </a:fld>
            <a:endParaRPr lang="es-ES"/>
          </a:p>
        </p:txBody>
      </p:sp>
    </p:spTree>
    <p:extLst>
      <p:ext uri="{BB962C8B-B14F-4D97-AF65-F5344CB8AC3E}">
        <p14:creationId xmlns:p14="http://schemas.microsoft.com/office/powerpoint/2010/main" val="2459140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38</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ca-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39</a:t>
            </a:fld>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622BF44-2E5E-4DE1-8DDD-FC6C603E1E07}" type="slidenum">
              <a:rPr lang="ca-ES"/>
              <a:pPr/>
              <a:t>40</a:t>
            </a:fld>
            <a:endParaRPr lang="ca-E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algn="just" eaLnBrk="1" hangingPunct="1"/>
            <a:r>
              <a:rPr lang="es-ES_tradnl" dirty="0" smtClean="0"/>
              <a:t>CLORMETIAZOL Es un derivado de la Vitamina B1</a:t>
            </a:r>
          </a:p>
          <a:p>
            <a:pPr algn="just" eaLnBrk="1" hangingPunct="1"/>
            <a:r>
              <a:rPr lang="es-ES_tradnl" dirty="0" smtClean="0"/>
              <a:t>Se utiliza más en el ámbito hospitalario  por sus acciones sedante, hipnótica.</a:t>
            </a:r>
          </a:p>
          <a:p>
            <a:pPr algn="just" eaLnBrk="1" hangingPunct="1"/>
            <a:r>
              <a:rPr lang="es-ES_tradnl" dirty="0" smtClean="0"/>
              <a:t>Acción depresora central, evitar si existe riesgo que se consuma alcohol durante el </a:t>
            </a:r>
            <a:r>
              <a:rPr lang="es-ES_tradnl" dirty="0" err="1" smtClean="0"/>
              <a:t>tratº</a:t>
            </a:r>
            <a:r>
              <a:rPr lang="es-ES_tradnl" dirty="0" smtClean="0"/>
              <a:t> y si existe insuficiencia respiratoria o cardiopatía. Gran potencial adictivo, rápidamente aparece tolerancia a sus efectos. Utilizarlo si existe seguridad de una adecuada reducción de la dosis</a:t>
            </a:r>
          </a:p>
          <a:p>
            <a:pPr eaLnBrk="1" hangingPunct="1"/>
            <a:endParaRPr lang="ca-E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4</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EF752EF-F669-4B6E-8695-5F5CD5105919}" type="slidenum">
              <a:rPr lang="ca-ES"/>
              <a:pPr/>
              <a:t>41</a:t>
            </a:fld>
            <a:endParaRPr lang="ca-E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algn="just" eaLnBrk="1" hangingPunct="1"/>
            <a:r>
              <a:rPr lang="es-ES_tradnl" smtClean="0"/>
              <a:t>BENZODIAZEPINAS</a:t>
            </a:r>
          </a:p>
          <a:p>
            <a:pPr algn="just" eaLnBrk="1" hangingPunct="1"/>
            <a:r>
              <a:rPr lang="es-ES_tradnl" smtClean="0"/>
              <a:t>Su eficacia es muy alta, pues controlan todos los síntomas y riesgos de la abstinencia, en general con un amplio margen terapeutico. El riesgo de depresión central y la adictividad son las principales complicaciones. Es preciso una buena colaboración del paciente y de la família</a:t>
            </a:r>
          </a:p>
          <a:p>
            <a:pPr algn="just" eaLnBrk="1" hangingPunct="1"/>
            <a:r>
              <a:rPr lang="es-ES_tradnl" smtClean="0"/>
              <a:t>El Diazepan es la benzodiazepina más utilizada, es de vida media larga, se recomienda no mantenerla más de 10 días. El Clorazepato dipotásico es otra benzodiazepina de vida media larga.</a:t>
            </a:r>
          </a:p>
          <a:p>
            <a:pPr algn="just" eaLnBrk="1" hangingPunct="1"/>
            <a:r>
              <a:rPr lang="es-ES_tradnl" smtClean="0"/>
              <a:t>El Lorazepan es una benzo de vida media intermedia, se metaboliza en el higado por conjugación, por lo que no se acumula en caso de hetatopatía. Se utiliza a dosis de 3-15 mg/d.</a:t>
            </a:r>
          </a:p>
          <a:p>
            <a:pPr algn="just" eaLnBrk="1" hangingPunct="1"/>
            <a:endParaRPr lang="es-ES_tradnl" smtClean="0"/>
          </a:p>
          <a:p>
            <a:pPr eaLnBrk="1" hangingPunct="1"/>
            <a:endParaRPr lang="ca-E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AD7A22D-4AC5-4149-BFBA-8168C7A9EDD8}" type="slidenum">
              <a:rPr lang="es-ES_tradnl" sz="1200" smtClean="0"/>
              <a:pPr/>
              <a:t>42</a:t>
            </a:fld>
            <a:endParaRPr lang="es-ES_tradnl" sz="1200" smtClean="0"/>
          </a:p>
        </p:txBody>
      </p:sp>
      <p:sp>
        <p:nvSpPr>
          <p:cNvPr id="296963" name="Rectangle 2"/>
          <p:cNvSpPr>
            <a:spLocks noGrp="1" noRot="1" noChangeAspect="1" noChangeArrowheads="1" noTextEdit="1"/>
          </p:cNvSpPr>
          <p:nvPr>
            <p:ph type="sldImg"/>
          </p:nvPr>
        </p:nvSpPr>
        <p:spPr>
          <a:solidFill>
            <a:srgbClr val="FFFFFF"/>
          </a:solidFill>
          <a:ln/>
        </p:spPr>
      </p:sp>
      <p:sp>
        <p:nvSpPr>
          <p:cNvPr id="2969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ca-ES" dirty="0" smtClean="0">
                <a:ea typeface="ＭＳ Ｐゴシック" pitchFamily="34" charset="-128"/>
              </a:rPr>
              <a:t>S’aconsella fer el tractament de la desintoxicació donant una pauta decreixent de benzodiazepines. És important tenir en compte els aspectes següents:</a:t>
            </a:r>
          </a:p>
          <a:p>
            <a:pPr eaLnBrk="1" hangingPunct="1">
              <a:buFontTx/>
              <a:buChar char="•"/>
            </a:pPr>
            <a:r>
              <a:rPr lang="ca-ES" dirty="0" smtClean="0">
                <a:ea typeface="ＭＳ Ｐゴシック" pitchFamily="34" charset="-128"/>
              </a:rPr>
              <a:t>És preferible donar BZD de vida mitja llarga com diazepam o c</a:t>
            </a:r>
            <a:r>
              <a:rPr lang="es-ES" dirty="0" smtClean="0">
                <a:ea typeface="ＭＳ Ｐゴシック" pitchFamily="34" charset="-128"/>
              </a:rPr>
              <a:t>l</a:t>
            </a:r>
            <a:r>
              <a:rPr lang="ca-ES" dirty="0" err="1" smtClean="0">
                <a:ea typeface="ＭＳ Ｐゴシック" pitchFamily="34" charset="-128"/>
              </a:rPr>
              <a:t>odiazepòxid</a:t>
            </a:r>
            <a:r>
              <a:rPr lang="ca-ES" dirty="0" smtClean="0">
                <a:ea typeface="ＭＳ Ｐゴシック" pitchFamily="34" charset="-128"/>
              </a:rPr>
              <a:t> o clorazepat.</a:t>
            </a:r>
          </a:p>
          <a:p>
            <a:pPr eaLnBrk="1" hangingPunct="1">
              <a:buFontTx/>
              <a:buChar char="•"/>
            </a:pPr>
            <a:r>
              <a:rPr lang="ca-ES" dirty="0" smtClean="0">
                <a:ea typeface="ＭＳ Ｐゴシック" pitchFamily="34" charset="-128"/>
              </a:rPr>
              <a:t>En cap cas la pauta no ha de tenir una durada superior als 14 dies.</a:t>
            </a:r>
          </a:p>
          <a:p>
            <a:pPr eaLnBrk="1" hangingPunct="1">
              <a:buFontTx/>
              <a:buChar char="•"/>
            </a:pPr>
            <a:r>
              <a:rPr lang="ca-ES" dirty="0" err="1" smtClean="0">
                <a:ea typeface="ＭＳ Ｐゴシック" pitchFamily="34" charset="-128"/>
              </a:rPr>
              <a:t>L’inici</a:t>
            </a:r>
            <a:r>
              <a:rPr lang="ca-ES" dirty="0" smtClean="0">
                <a:ea typeface="ＭＳ Ｐゴシック" pitchFamily="34" charset="-128"/>
              </a:rPr>
              <a:t> de la pauta  cal que se situï entre les 4 –8 hores </a:t>
            </a:r>
            <a:r>
              <a:rPr lang="ca-ES" dirty="0" err="1" smtClean="0">
                <a:ea typeface="ＭＳ Ｐゴシック" pitchFamily="34" charset="-128"/>
              </a:rPr>
              <a:t>despr</a:t>
            </a:r>
            <a:r>
              <a:rPr lang="es-ES" dirty="0" smtClean="0">
                <a:ea typeface="ＭＳ Ｐゴシック" pitchFamily="34" charset="-128"/>
              </a:rPr>
              <a:t>é</a:t>
            </a:r>
            <a:r>
              <a:rPr lang="ca-ES" dirty="0" smtClean="0">
                <a:ea typeface="ＭＳ Ｐゴシック" pitchFamily="34" charset="-128"/>
              </a:rPr>
              <a:t>s de la darrera ingesta en</a:t>
            </a:r>
            <a:r>
              <a:rPr lang="es-ES" dirty="0" smtClean="0">
                <a:ea typeface="ＭＳ Ｐゴシック" pitchFamily="34" charset="-128"/>
              </a:rPr>
              <a:t>ò</a:t>
            </a:r>
            <a:r>
              <a:rPr lang="ca-ES" dirty="0" err="1" smtClean="0">
                <a:ea typeface="ＭＳ Ｐゴシック" pitchFamily="34" charset="-128"/>
              </a:rPr>
              <a:t>lica</a:t>
            </a:r>
            <a:r>
              <a:rPr lang="ca-ES" dirty="0" smtClean="0">
                <a:ea typeface="ＭＳ Ｐゴシック" pitchFamily="34" charset="-128"/>
              </a:rPr>
              <a:t>. </a:t>
            </a:r>
          </a:p>
          <a:p>
            <a:pPr eaLnBrk="1" hangingPunct="1">
              <a:buFontTx/>
              <a:buChar char="•"/>
            </a:pPr>
            <a:r>
              <a:rPr lang="ca-ES" dirty="0" smtClean="0">
                <a:ea typeface="ＭＳ Ｐゴシック" pitchFamily="34" charset="-128"/>
              </a:rPr>
              <a:t>Les dosis es poden ajustar a l’alça en funció dels resultats obtinguts en la CIWA</a:t>
            </a:r>
          </a:p>
          <a:p>
            <a:pPr eaLnBrk="1" hangingPunct="1">
              <a:buFontTx/>
              <a:buChar char="•"/>
            </a:pPr>
            <a:r>
              <a:rPr lang="ca-ES" dirty="0" smtClean="0">
                <a:ea typeface="ＭＳ Ｐゴシック" pitchFamily="34" charset="-128"/>
              </a:rPr>
              <a:t>En pacients amb insuficiència hepàtica, és preferible l’ús de fàrmacs de metabolisme </a:t>
            </a:r>
            <a:r>
              <a:rPr lang="ca-ES" dirty="0" err="1" smtClean="0">
                <a:ea typeface="ＭＳ Ｐゴシック" pitchFamily="34" charset="-128"/>
              </a:rPr>
              <a:t>extrahepàtic</a:t>
            </a:r>
            <a:r>
              <a:rPr lang="ca-ES" dirty="0" smtClean="0">
                <a:ea typeface="ＭＳ Ｐゴシック" pitchFamily="34" charset="-128"/>
              </a:rPr>
              <a:t> com el </a:t>
            </a:r>
            <a:r>
              <a:rPr lang="ca-ES" dirty="0" err="1" smtClean="0">
                <a:ea typeface="ＭＳ Ｐゴシック" pitchFamily="34" charset="-128"/>
              </a:rPr>
              <a:t>lorazepam</a:t>
            </a:r>
            <a:r>
              <a:rPr lang="ca-ES" dirty="0" smtClean="0">
                <a:ea typeface="ＭＳ Ｐゴシック" pitchFamily="34" charset="-128"/>
              </a:rPr>
              <a:t>.</a:t>
            </a:r>
          </a:p>
          <a:p>
            <a:pPr eaLnBrk="1" hangingPunct="1">
              <a:buFontTx/>
              <a:buChar char="•"/>
            </a:pPr>
            <a:r>
              <a:rPr lang="ca-ES" dirty="0" smtClean="0">
                <a:ea typeface="ＭＳ Ｐゴシック" pitchFamily="34" charset="-128"/>
              </a:rPr>
              <a:t>En la fase de desintoxicació, es recomana l’administració de tiamina per prevenir complicacions neurològiques o la </a:t>
            </a:r>
            <a:r>
              <a:rPr lang="ca-ES" dirty="0" err="1" smtClean="0">
                <a:ea typeface="ＭＳ Ｐゴシック" pitchFamily="34" charset="-128"/>
              </a:rPr>
              <a:t>sd</a:t>
            </a:r>
            <a:r>
              <a:rPr lang="ca-ES" dirty="0" smtClean="0">
                <a:ea typeface="ＭＳ Ｐゴシック" pitchFamily="34" charset="-128"/>
              </a:rPr>
              <a:t> de </a:t>
            </a:r>
            <a:r>
              <a:rPr lang="ca-ES" dirty="0" err="1" smtClean="0">
                <a:ea typeface="ＭＳ Ｐゴシック" pitchFamily="34" charset="-128"/>
              </a:rPr>
              <a:t>Wernicke-Korsakov</a:t>
            </a:r>
            <a:r>
              <a:rPr lang="ca-ES" dirty="0" smtClean="0">
                <a:ea typeface="ＭＳ Ｐゴシック" pitchFamily="34" charset="-128"/>
              </a:rPr>
              <a:t>.</a:t>
            </a:r>
          </a:p>
          <a:p>
            <a:pPr eaLnBrk="1" hangingPunct="1">
              <a:buFontTx/>
              <a:buChar char="•"/>
            </a:pPr>
            <a:r>
              <a:rPr lang="ca-ES" dirty="0" smtClean="0">
                <a:ea typeface="ＭＳ Ｐゴシック" pitchFamily="34" charset="-128"/>
              </a:rPr>
              <a:t> Segons</a:t>
            </a:r>
            <a:r>
              <a:rPr lang="ca-ES" baseline="0" dirty="0" smtClean="0">
                <a:ea typeface="ＭＳ Ｐゴシック" pitchFamily="34" charset="-128"/>
              </a:rPr>
              <a:t> el grau d’afectació i si hi ha anèmia es pot donar </a:t>
            </a:r>
            <a:r>
              <a:rPr lang="ca-ES" dirty="0" smtClean="0">
                <a:ea typeface="ＭＳ Ｐゴシック" pitchFamily="34" charset="-128"/>
              </a:rPr>
              <a:t>vitamines del grup B1, B6 i B12 així com àcid </a:t>
            </a:r>
            <a:r>
              <a:rPr lang="ca-ES" dirty="0" err="1" smtClean="0">
                <a:ea typeface="ＭＳ Ｐゴシック" pitchFamily="34" charset="-128"/>
              </a:rPr>
              <a:t>fòlic</a:t>
            </a:r>
            <a:r>
              <a:rPr lang="ca-ES" dirty="0" smtClean="0">
                <a:ea typeface="ＭＳ Ｐゴシック" pitchFamily="34" charset="-128"/>
              </a:rPr>
              <a:t> </a:t>
            </a:r>
          </a:p>
          <a:p>
            <a:pPr eaLnBrk="1" hangingPunct="1"/>
            <a:endParaRPr lang="ca-ES" dirty="0" smtClean="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noProof="0" dirty="0" err="1" smtClean="0"/>
              <a:t>Craving</a:t>
            </a:r>
            <a:r>
              <a:rPr lang="ca-ES" noProof="0" dirty="0" smtClean="0"/>
              <a:t>: Desig per iniciar el consum de la substància abans de començar a beure</a:t>
            </a:r>
          </a:p>
          <a:p>
            <a:r>
              <a:rPr lang="ca-ES" noProof="0" dirty="0" err="1" smtClean="0"/>
              <a:t>Priming</a:t>
            </a:r>
            <a:r>
              <a:rPr lang="ca-ES" noProof="0" dirty="0" smtClean="0"/>
              <a:t>: Desig de seguir bevent un cop s’ha començat a beure</a:t>
            </a:r>
            <a:r>
              <a:rPr lang="es-ES" dirty="0" smtClean="0"/>
              <a:t>.</a:t>
            </a:r>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43</a:t>
            </a:fld>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98D33F1-FE05-4832-AF2F-042577A5817C}" type="slidenum">
              <a:rPr lang="ca-ES"/>
              <a:pPr/>
              <a:t>44</a:t>
            </a:fld>
            <a:endParaRPr lang="ca-ES"/>
          </a:p>
        </p:txBody>
      </p:sp>
      <p:sp>
        <p:nvSpPr>
          <p:cNvPr id="45059" name="Rectangle 1026"/>
          <p:cNvSpPr>
            <a:spLocks noGrp="1" noRot="1" noChangeAspect="1" noChangeArrowheads="1" noTextEdit="1"/>
          </p:cNvSpPr>
          <p:nvPr>
            <p:ph type="sldImg"/>
          </p:nvPr>
        </p:nvSpPr>
        <p:spPr>
          <a:ln/>
        </p:spPr>
      </p:sp>
      <p:sp>
        <p:nvSpPr>
          <p:cNvPr id="45060" name="Rectangle 1027"/>
          <p:cNvSpPr>
            <a:spLocks noGrp="1" noChangeArrowheads="1"/>
          </p:cNvSpPr>
          <p:nvPr>
            <p:ph type="body" idx="1"/>
          </p:nvPr>
        </p:nvSpPr>
        <p:spPr>
          <a:noFill/>
          <a:ln/>
        </p:spPr>
        <p:txBody>
          <a:bodyPr/>
          <a:lstStyle/>
          <a:p>
            <a:pPr eaLnBrk="1" hangingPunct="1"/>
            <a:r>
              <a:rPr lang="es-ES_tradnl" sz="1300" dirty="0" smtClean="0"/>
              <a:t>Inhibe la excitabilidad neuronal, mediante antagonismo de </a:t>
            </a:r>
            <a:r>
              <a:rPr lang="es-ES_tradnl" sz="1300" dirty="0" err="1" smtClean="0"/>
              <a:t>Aa</a:t>
            </a:r>
            <a:r>
              <a:rPr lang="es-ES_tradnl" sz="1300" dirty="0" smtClean="0"/>
              <a:t> excitadores como el </a:t>
            </a:r>
            <a:r>
              <a:rPr lang="es-ES_tradnl" sz="1300" dirty="0" err="1" smtClean="0"/>
              <a:t>glutamato</a:t>
            </a:r>
            <a:r>
              <a:rPr lang="es-ES_tradnl" sz="1300" dirty="0" smtClean="0"/>
              <a:t> y GABA</a:t>
            </a:r>
          </a:p>
          <a:p>
            <a:pPr eaLnBrk="1" hangingPunct="1"/>
            <a:r>
              <a:rPr lang="es-ES_tradnl" sz="1300" dirty="0" smtClean="0"/>
              <a:t>( </a:t>
            </a:r>
            <a:r>
              <a:rPr lang="es-ES_tradnl" sz="1300" dirty="0" smtClean="0">
                <a:sym typeface="Symbol" pitchFamily="18" charset="2"/>
              </a:rPr>
              <a:t> </a:t>
            </a:r>
            <a:r>
              <a:rPr lang="es-ES_tradnl" sz="1300" dirty="0" err="1" smtClean="0">
                <a:sym typeface="Symbol" pitchFamily="18" charset="2"/>
              </a:rPr>
              <a:t>glutamato</a:t>
            </a:r>
            <a:r>
              <a:rPr lang="es-ES_tradnl" sz="1300" dirty="0" smtClean="0">
                <a:sym typeface="Symbol" pitchFamily="18" charset="2"/>
              </a:rPr>
              <a:t>: excitante / consumo OH:  </a:t>
            </a:r>
            <a:r>
              <a:rPr lang="es-ES_tradnl" sz="1300" dirty="0" err="1" smtClean="0">
                <a:sym typeface="Symbol" pitchFamily="18" charset="2"/>
              </a:rPr>
              <a:t>glutamato</a:t>
            </a:r>
            <a:r>
              <a:rPr lang="es-ES_tradnl" sz="1300" dirty="0" smtClean="0">
                <a:sym typeface="Symbol" pitchFamily="18" charset="2"/>
              </a:rPr>
              <a:t> / reflejo condicionado (entrar en un bar, ver a alguien bebiendo: aumento del </a:t>
            </a:r>
            <a:r>
              <a:rPr lang="es-ES_tradnl" sz="1300" dirty="0" err="1" smtClean="0">
                <a:sym typeface="Symbol" pitchFamily="18" charset="2"/>
              </a:rPr>
              <a:t>glutamato</a:t>
            </a:r>
            <a:r>
              <a:rPr lang="es-ES_tradnl" sz="1300" dirty="0" smtClean="0">
                <a:sym typeface="Symbol" pitchFamily="18" charset="2"/>
              </a:rPr>
              <a:t>: ansiedad, disforia asociada al deseo que los pacientes experimentan ante la exposición a estímulos que les recuerdan el consumo)</a:t>
            </a:r>
          </a:p>
          <a:p>
            <a:pPr eaLnBrk="1" hangingPunct="1"/>
            <a:endParaRPr lang="es-ES_tradnl" sz="1300" dirty="0" smtClean="0">
              <a:sym typeface="Symbol" pitchFamily="18" charset="2"/>
            </a:endParaRPr>
          </a:p>
          <a:p>
            <a:pPr eaLnBrk="1" hangingPunct="1"/>
            <a:r>
              <a:rPr lang="es-ES_tradnl" sz="1300" dirty="0" smtClean="0">
                <a:sym typeface="Symbol" pitchFamily="18" charset="2"/>
              </a:rPr>
              <a:t>No produce aversión al alcohol, no inhibe sus efectos gratificantes</a:t>
            </a:r>
            <a:endParaRPr lang="es-ES_tradnl" sz="1300" dirty="0" smtClean="0"/>
          </a:p>
          <a:p>
            <a:pPr eaLnBrk="1" hangingPunct="1"/>
            <a:r>
              <a:rPr lang="es-ES_tradnl" sz="1300" dirty="0" smtClean="0"/>
              <a:t>El aspecto mas negativo es su posología que hace difícil el cumplimiento terapéutico. Posología 4 </a:t>
            </a:r>
            <a:r>
              <a:rPr lang="es-ES_tradnl" sz="1300" dirty="0" err="1" smtClean="0"/>
              <a:t>cp</a:t>
            </a:r>
            <a:r>
              <a:rPr lang="es-ES_tradnl" sz="1300" dirty="0" smtClean="0"/>
              <a:t>/d (&lt;60Kg): 2-1-1 antes de las comidas, los alimentos afectan la absorción, se elimina por </a:t>
            </a:r>
            <a:r>
              <a:rPr lang="es-ES_tradnl" sz="1300" dirty="0" err="1" smtClean="0"/>
              <a:t>via</a:t>
            </a:r>
            <a:r>
              <a:rPr lang="es-ES_tradnl" sz="1300" dirty="0" smtClean="0"/>
              <a:t> renal</a:t>
            </a:r>
          </a:p>
          <a:p>
            <a:pPr eaLnBrk="1" hangingPunct="1"/>
            <a:r>
              <a:rPr lang="es-ES_tradnl" sz="1300" dirty="0" smtClean="0"/>
              <a:t>6 </a:t>
            </a:r>
            <a:r>
              <a:rPr lang="es-ES_tradnl" sz="1300" dirty="0" err="1" smtClean="0"/>
              <a:t>cp</a:t>
            </a:r>
            <a:r>
              <a:rPr lang="es-ES_tradnl" sz="1300" dirty="0" smtClean="0"/>
              <a:t>/d (&gt; 60 Kg): 2-2-2</a:t>
            </a:r>
          </a:p>
          <a:p>
            <a:pPr eaLnBrk="1" hangingPunct="1"/>
            <a:r>
              <a:rPr lang="es-ES_tradnl" sz="1300" dirty="0" smtClean="0"/>
              <a:t>Efectos secundarios: diarrea, dolor abdominal, nauseas y vómitos</a:t>
            </a:r>
          </a:p>
          <a:p>
            <a:pPr eaLnBrk="1" hangingPunct="1"/>
            <a:r>
              <a:rPr lang="es-ES_tradnl" sz="1300" dirty="0" smtClean="0"/>
              <a:t>No se une a </a:t>
            </a:r>
            <a:r>
              <a:rPr lang="es-ES_tradnl" sz="1300" dirty="0" err="1" smtClean="0"/>
              <a:t>proteinas</a:t>
            </a:r>
            <a:r>
              <a:rPr lang="es-ES_tradnl" sz="1300" dirty="0" smtClean="0"/>
              <a:t> plasmáticas, ni se metaboliza en el organismo, eliminándose por vía renal. No hay contraindicación en caso de hepatopatía (Se puede administrar en pacientes con cirrosis hepática), pero si en I. Renal</a:t>
            </a:r>
          </a:p>
          <a:p>
            <a:pPr eaLnBrk="1" hangingPunct="1"/>
            <a:r>
              <a:rPr lang="es-ES_tradnl" sz="1300" dirty="0" smtClean="0"/>
              <a:t>No interacciona con los fármacos habitualmente utilizados en estos pacientes, ni tampoco con el alcohol</a:t>
            </a:r>
          </a:p>
          <a:p>
            <a:pPr eaLnBrk="1" hangingPunct="1"/>
            <a:endParaRPr lang="es-E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39A675F-2BEC-4883-B626-0CB24D86BAB6}" type="slidenum">
              <a:rPr lang="ca-ES"/>
              <a:pPr/>
              <a:t>45</a:t>
            </a:fld>
            <a:endParaRPr lang="ca-E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s-ES_tradnl" dirty="0" smtClean="0"/>
              <a:t>Es un antagonista puro de los receptores </a:t>
            </a:r>
            <a:r>
              <a:rPr lang="es-ES_tradnl" dirty="0" err="1" smtClean="0"/>
              <a:t>opioides</a:t>
            </a:r>
            <a:r>
              <a:rPr lang="es-ES_tradnl" dirty="0" smtClean="0"/>
              <a:t>. Existe amplia experiencia de uso en la adicción a opiáceos.</a:t>
            </a:r>
          </a:p>
          <a:p>
            <a:pPr eaLnBrk="1" hangingPunct="1"/>
            <a:r>
              <a:rPr lang="es-ES_tradnl" dirty="0" smtClean="0"/>
              <a:t>Afecta al deseo de beber que aparece antes y durante la ingesta de alcohol</a:t>
            </a:r>
          </a:p>
          <a:p>
            <a:pPr eaLnBrk="1" hangingPunct="1"/>
            <a:r>
              <a:rPr lang="es-ES_tradnl" dirty="0" smtClean="0"/>
              <a:t>Puede combinarse con otros fármacos que tengan capacidad de modular el consumo de alcohol, como </a:t>
            </a:r>
            <a:r>
              <a:rPr lang="es-ES_tradnl" dirty="0" err="1" smtClean="0"/>
              <a:t>acamprosato</a:t>
            </a:r>
            <a:r>
              <a:rPr lang="es-ES_tradnl" dirty="0" smtClean="0"/>
              <a:t>, ISRS, </a:t>
            </a:r>
            <a:r>
              <a:rPr lang="es-ES_tradnl" dirty="0" err="1" smtClean="0"/>
              <a:t>tiapride</a:t>
            </a:r>
            <a:r>
              <a:rPr lang="es-ES_tradnl" dirty="0" smtClean="0"/>
              <a:t> y con abordajes psicoterápicos.</a:t>
            </a:r>
          </a:p>
          <a:p>
            <a:pPr eaLnBrk="1" hangingPunct="1"/>
            <a:r>
              <a:rPr lang="es-ES_tradnl" dirty="0" smtClean="0"/>
              <a:t>El </a:t>
            </a:r>
            <a:r>
              <a:rPr lang="es-ES_tradnl" dirty="0" err="1" smtClean="0"/>
              <a:t>tratº</a:t>
            </a:r>
            <a:r>
              <a:rPr lang="es-ES_tradnl" dirty="0" smtClean="0"/>
              <a:t> se ha de iniciar cuanto antes y mantenerlo entre 6-12 meses.</a:t>
            </a:r>
          </a:p>
          <a:p>
            <a:pPr eaLnBrk="1" hangingPunct="1"/>
            <a:r>
              <a:rPr lang="es-ES_tradnl" dirty="0" smtClean="0"/>
              <a:t>Se puede seguir manteniendo el </a:t>
            </a:r>
            <a:r>
              <a:rPr lang="es-ES_tradnl" dirty="0" err="1" smtClean="0"/>
              <a:t>tratº</a:t>
            </a:r>
            <a:r>
              <a:rPr lang="es-ES_tradnl" dirty="0" smtClean="0"/>
              <a:t> aunque el paciente siga bebiendo (reducción de daños). </a:t>
            </a:r>
            <a:r>
              <a:rPr lang="es-ES_tradnl" dirty="0" err="1" smtClean="0"/>
              <a:t>Tambien</a:t>
            </a:r>
            <a:r>
              <a:rPr lang="es-ES_tradnl" dirty="0" smtClean="0"/>
              <a:t> se puede utilizar en no dependientes que abusan de alcohol</a:t>
            </a:r>
          </a:p>
          <a:p>
            <a:pPr eaLnBrk="1" hangingPunct="1"/>
            <a:r>
              <a:rPr lang="es-ES_tradnl" dirty="0" smtClean="0"/>
              <a:t>Se utiliza a dosis de 50 mg/d. en dosis única por la mañana o la noche en función de que se experimente somnolencia o insomnio. </a:t>
            </a:r>
          </a:p>
          <a:p>
            <a:pPr eaLnBrk="1" hangingPunct="1"/>
            <a:r>
              <a:rPr lang="es-ES_tradnl" dirty="0" smtClean="0"/>
              <a:t>Metabolización hepática.  Contraindicada en la hepatopatía grave (</a:t>
            </a:r>
            <a:r>
              <a:rPr lang="es-ES_tradnl" dirty="0" smtClean="0">
                <a:sym typeface="Symbol" pitchFamily="18" charset="2"/>
              </a:rPr>
              <a:t> bilirrubina 2 veces sus valores normales o tiempo protrombina &lt; 70%)</a:t>
            </a:r>
            <a:endParaRPr lang="es-ES_tradnl" dirty="0" smtClean="0"/>
          </a:p>
          <a:p>
            <a:pPr eaLnBrk="1" hangingPunct="1"/>
            <a:endParaRPr lang="es-E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dirty="0" smtClean="0"/>
              <a:t>Modulador del sistema </a:t>
            </a:r>
            <a:r>
              <a:rPr lang="ca-ES" dirty="0" err="1" smtClean="0"/>
              <a:t>opioide</a:t>
            </a:r>
            <a:r>
              <a:rPr lang="ca-ES" dirty="0" smtClean="0"/>
              <a:t>. Eficaç per a la reducció del consum d’alcohol.</a:t>
            </a:r>
          </a:p>
          <a:p>
            <a:endParaRPr lang="ca-ES" dirty="0" smtClean="0"/>
          </a:p>
          <a:p>
            <a:r>
              <a:rPr lang="ca-ES" dirty="0" smtClean="0"/>
              <a:t>També han mostrat</a:t>
            </a:r>
            <a:r>
              <a:rPr lang="ca-ES" baseline="0" dirty="0" smtClean="0"/>
              <a:t> la seva utilitat en la reducció fàrmacs com el </a:t>
            </a:r>
            <a:r>
              <a:rPr lang="ca-ES" baseline="0" dirty="0" err="1" smtClean="0"/>
              <a:t>topiromat</a:t>
            </a:r>
            <a:r>
              <a:rPr lang="ca-ES" baseline="0" dirty="0" smtClean="0"/>
              <a:t>, </a:t>
            </a:r>
            <a:r>
              <a:rPr lang="ca-ES" baseline="0" dirty="0" err="1" smtClean="0"/>
              <a:t>gabapentina</a:t>
            </a:r>
            <a:r>
              <a:rPr lang="ca-ES" baseline="0" dirty="0" smtClean="0"/>
              <a:t> i la </a:t>
            </a:r>
            <a:r>
              <a:rPr lang="ca-ES" baseline="0" dirty="0" err="1" smtClean="0"/>
              <a:t>naltrexona</a:t>
            </a:r>
            <a:r>
              <a:rPr lang="ca-ES" baseline="0" dirty="0" smtClean="0"/>
              <a:t>.</a:t>
            </a:r>
            <a:endParaRPr lang="ca-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46</a:t>
            </a:fld>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A92F55E-033F-463F-B9D1-7B1F1736FCCB}" type="slidenum">
              <a:rPr lang="ca-ES"/>
              <a:pPr/>
              <a:t>47</a:t>
            </a:fld>
            <a:endParaRPr lang="ca-ES"/>
          </a:p>
        </p:txBody>
      </p:sp>
      <p:sp>
        <p:nvSpPr>
          <p:cNvPr id="36867" name="Rectangle 2"/>
          <p:cNvSpPr>
            <a:spLocks noGrp="1" noRot="1" noChangeAspect="1" noChangeArrowheads="1" noTextEdit="1"/>
          </p:cNvSpPr>
          <p:nvPr>
            <p:ph type="sldImg"/>
          </p:nvPr>
        </p:nvSpPr>
        <p:spPr>
          <a:ln/>
        </p:spPr>
      </p:sp>
      <p:sp>
        <p:nvSpPr>
          <p:cNvPr id="36868" name="Rectangle 2"/>
          <p:cNvSpPr>
            <a:spLocks noGrp="1" noChangeArrowheads="1"/>
          </p:cNvSpPr>
          <p:nvPr>
            <p:ph type="body" idx="1"/>
          </p:nvPr>
        </p:nvSpPr>
        <p:spPr>
          <a:noFill/>
          <a:ln/>
        </p:spPr>
        <p:txBody>
          <a:bodyPr/>
          <a:lstStyle/>
          <a:p>
            <a:pPr eaLnBrk="1" hangingPunct="1"/>
            <a:r>
              <a:rPr lang="es-ES_tradnl" dirty="0" smtClean="0"/>
              <a:t>Los fármacos </a:t>
            </a:r>
            <a:r>
              <a:rPr lang="es-ES_tradnl" dirty="0" err="1" smtClean="0"/>
              <a:t>interdictores</a:t>
            </a:r>
            <a:r>
              <a:rPr lang="es-ES_tradnl" dirty="0" smtClean="0"/>
              <a:t> hacen que el consumo de alcohol resulte </a:t>
            </a:r>
            <a:r>
              <a:rPr lang="es-ES_tradnl" dirty="0" err="1" smtClean="0"/>
              <a:t>aversivo</a:t>
            </a:r>
            <a:r>
              <a:rPr lang="es-ES_tradnl" dirty="0" smtClean="0"/>
              <a:t>, Los </a:t>
            </a:r>
            <a:r>
              <a:rPr lang="es-ES_tradnl" dirty="0" err="1" smtClean="0"/>
              <a:t>interdictores</a:t>
            </a:r>
            <a:r>
              <a:rPr lang="es-ES_tradnl" dirty="0" smtClean="0"/>
              <a:t> inhiben la </a:t>
            </a:r>
            <a:r>
              <a:rPr lang="es-ES_tradnl" dirty="0" err="1" smtClean="0"/>
              <a:t>aldehido</a:t>
            </a:r>
            <a:r>
              <a:rPr lang="es-ES_tradnl" dirty="0" smtClean="0"/>
              <a:t> deshidrogenasa que cataliza la oxidación de </a:t>
            </a:r>
            <a:r>
              <a:rPr lang="es-ES_tradnl" dirty="0" err="1" smtClean="0"/>
              <a:t>acetaldehido</a:t>
            </a:r>
            <a:r>
              <a:rPr lang="es-ES_tradnl" dirty="0" smtClean="0"/>
              <a:t> a acetato, </a:t>
            </a:r>
            <a:r>
              <a:rPr lang="es-ES_tradnl" dirty="0" err="1" smtClean="0"/>
              <a:t>acumulandose</a:t>
            </a:r>
            <a:r>
              <a:rPr lang="es-ES_tradnl" dirty="0" smtClean="0"/>
              <a:t> </a:t>
            </a:r>
            <a:r>
              <a:rPr lang="es-ES_tradnl" dirty="0" err="1" smtClean="0"/>
              <a:t>acetaldehido</a:t>
            </a:r>
            <a:r>
              <a:rPr lang="es-ES_tradnl" dirty="0" smtClean="0"/>
              <a:t>, produciendo la típica reacción </a:t>
            </a:r>
            <a:r>
              <a:rPr lang="es-ES_tradnl" dirty="0" err="1" smtClean="0"/>
              <a:t>aldehídica</a:t>
            </a:r>
            <a:r>
              <a:rPr lang="es-ES_tradnl" dirty="0" smtClean="0"/>
              <a:t>. En función de la cantidad de alcohol ingerida pueden aparecer </a:t>
            </a:r>
            <a:r>
              <a:rPr lang="es-ES_tradnl" dirty="0" err="1" smtClean="0"/>
              <a:t>ruborización</a:t>
            </a:r>
            <a:r>
              <a:rPr lang="es-ES_tradnl" dirty="0" smtClean="0"/>
              <a:t> excesiva, palpitaciones, taquicardia, náuseas, debilidad, visión borrosa, dificultad respiratoria, dolor torácico y en casos graves colapso </a:t>
            </a:r>
            <a:r>
              <a:rPr lang="es-ES_tradnl" dirty="0" err="1" smtClean="0"/>
              <a:t>cardiocirculatorio</a:t>
            </a:r>
            <a:endParaRPr lang="es-ES_tradnl" dirty="0" smtClean="0"/>
          </a:p>
          <a:p>
            <a:pPr eaLnBrk="1" hangingPunct="1"/>
            <a:r>
              <a:rPr lang="es-ES_tradnl" dirty="0" smtClean="0"/>
              <a:t>En el caso del </a:t>
            </a:r>
            <a:r>
              <a:rPr lang="es-ES_tradnl" dirty="0" err="1" smtClean="0"/>
              <a:t>disulfiran</a:t>
            </a:r>
            <a:r>
              <a:rPr lang="es-ES_tradnl" dirty="0" smtClean="0"/>
              <a:t>, la inhibición es irreversible, son necesarios varios días de haber dejado el </a:t>
            </a:r>
            <a:r>
              <a:rPr lang="es-ES_tradnl" dirty="0" err="1" smtClean="0"/>
              <a:t>Disulfiran</a:t>
            </a:r>
            <a:r>
              <a:rPr lang="es-ES_tradnl" dirty="0" smtClean="0"/>
              <a:t>  para la nueva síntesis de la ALDH. Con la cianamida cálcica el 80% de la ALDH, se </a:t>
            </a:r>
            <a:r>
              <a:rPr lang="es-ES_tradnl" dirty="0" err="1" smtClean="0"/>
              <a:t>recuprera</a:t>
            </a:r>
            <a:r>
              <a:rPr lang="es-ES_tradnl" dirty="0" smtClean="0"/>
              <a:t> en 24 horas</a:t>
            </a:r>
          </a:p>
          <a:p>
            <a:pPr eaLnBrk="1" hangingPunct="1"/>
            <a:r>
              <a:rPr lang="es-ES_tradnl" dirty="0" smtClean="0"/>
              <a:t>Estos productos, le sirven al paciente claramente informado de freno psicológico del consumo. No deben ser utilizados en un contexto represivo impuesto por el médico o la familia.</a:t>
            </a:r>
          </a:p>
          <a:p>
            <a:pPr eaLnBrk="1" hangingPunct="1"/>
            <a:endParaRPr lang="es-E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2BBECD0-5D9E-40D8-AA04-622507D52D54}" type="slidenum">
              <a:rPr lang="ca-ES"/>
              <a:pPr/>
              <a:t>48</a:t>
            </a:fld>
            <a:endParaRPr lang="ca-ES"/>
          </a:p>
        </p:txBody>
      </p:sp>
      <p:sp>
        <p:nvSpPr>
          <p:cNvPr id="39939" name="Rectangle 2"/>
          <p:cNvSpPr>
            <a:spLocks noGrp="1" noRot="1" noChangeAspect="1" noChangeArrowheads="1" noTextEdit="1"/>
          </p:cNvSpPr>
          <p:nvPr>
            <p:ph type="sldImg"/>
          </p:nvPr>
        </p:nvSpPr>
        <p:spPr>
          <a:ln/>
        </p:spPr>
      </p:sp>
      <p:sp>
        <p:nvSpPr>
          <p:cNvPr id="39940" name="Rectangle 4"/>
          <p:cNvSpPr>
            <a:spLocks noGrp="1" noChangeArrowheads="1"/>
          </p:cNvSpPr>
          <p:nvPr>
            <p:ph type="body" idx="1"/>
          </p:nvPr>
        </p:nvSpPr>
        <p:spPr>
          <a:noFill/>
          <a:ln/>
        </p:spPr>
        <p:txBody>
          <a:bodyPr/>
          <a:lstStyle/>
          <a:p>
            <a:pPr eaLnBrk="1" hangingPunct="1"/>
            <a:r>
              <a:rPr lang="es-ES_tradnl" smtClean="0"/>
              <a:t>Tiene menos contraindicaciones e interacciones que el Disulfiram, pero también es menos eficaz para producir la reacción aldehídica.</a:t>
            </a:r>
          </a:p>
          <a:p>
            <a:pPr eaLnBrk="1" hangingPunct="1"/>
            <a:r>
              <a:rPr lang="es-ES_tradnl" smtClean="0"/>
              <a:t>La duración de su efecto es menor, por lo que debe administrarse en 2 ó 3 tomas al día. Si embargo en pacientes bien informado y motivados puede ser suficiente una pequeña dosis una vez al día, para que cumpla su efecto de freno psicológico. Ha que recordar que los interdictores son útiles mientras ayuden a mantener una abstinencia absoluta.</a:t>
            </a:r>
          </a:p>
          <a:p>
            <a:pPr eaLnBrk="1" hangingPunct="1"/>
            <a:r>
              <a:rPr lang="es-ES_tradnl" smtClean="0"/>
              <a:t>Si el paciente empieza a experimentar con el efecto de pequeñas cantidades de alcohol, se ha de suspender su uso, independientemente de la gravedad de la reacción producida.</a:t>
            </a:r>
          </a:p>
          <a:p>
            <a:pPr eaLnBrk="1" hangingPunct="1"/>
            <a:r>
              <a:rPr lang="es-ES_tradnl" smtClean="0"/>
              <a:t>La Cianamida cálcica esta contraindicada en la enfermedad tiroidea, por su efecto antitiroideo</a:t>
            </a:r>
          </a:p>
          <a:p>
            <a:pPr eaLnBrk="1" hangingPunct="1"/>
            <a:endParaRPr lang="es-E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B1946F7-5855-4236-8960-E1C3188F017E}" type="slidenum">
              <a:rPr lang="ca-ES"/>
              <a:pPr/>
              <a:t>49</a:t>
            </a:fld>
            <a:endParaRPr lang="ca-ES"/>
          </a:p>
        </p:txBody>
      </p:sp>
      <p:sp>
        <p:nvSpPr>
          <p:cNvPr id="40963" name="Rectangle 2"/>
          <p:cNvSpPr>
            <a:spLocks noGrp="1" noRot="1" noChangeAspect="1" noChangeArrowheads="1" noTextEdit="1"/>
          </p:cNvSpPr>
          <p:nvPr>
            <p:ph type="sldImg"/>
          </p:nvPr>
        </p:nvSpPr>
        <p:spPr>
          <a:ln/>
        </p:spPr>
      </p:sp>
      <p:sp>
        <p:nvSpPr>
          <p:cNvPr id="40964" name="Rectangle 4"/>
          <p:cNvSpPr>
            <a:spLocks noGrp="1" noChangeArrowheads="1"/>
          </p:cNvSpPr>
          <p:nvPr>
            <p:ph type="body" idx="1"/>
          </p:nvPr>
        </p:nvSpPr>
        <p:spPr>
          <a:noFill/>
          <a:ln/>
        </p:spPr>
        <p:txBody>
          <a:bodyPr/>
          <a:lstStyle/>
          <a:p>
            <a:pPr eaLnBrk="1" hangingPunct="1"/>
            <a:r>
              <a:rPr lang="es-ES_tradnl" dirty="0" smtClean="0"/>
              <a:t>Se emplea de forma oral a dosis de un comprimido al día-</a:t>
            </a:r>
          </a:p>
          <a:p>
            <a:pPr eaLnBrk="1" hangingPunct="1"/>
            <a:r>
              <a:rPr lang="es-ES_tradnl" dirty="0" smtClean="0"/>
              <a:t>Se debe iniciar al menos doce horas tras la última ingesta de alcohol y hay que advertir que su efecto se puede prolongar varios días tras la suspensión, por lo que no debe reiniciarse el consumo de alcohol inmediatamente. Nunca</a:t>
            </a:r>
            <a:r>
              <a:rPr lang="es-ES_tradnl" baseline="0" dirty="0" smtClean="0"/>
              <a:t> debe pautarse sin el consentimiento del paciente.</a:t>
            </a:r>
            <a:endParaRPr lang="es-ES_tradnl" dirty="0" smtClean="0"/>
          </a:p>
          <a:p>
            <a:pPr eaLnBrk="1" hangingPunct="1"/>
            <a:r>
              <a:rPr lang="es-ES_tradnl" dirty="0" smtClean="0"/>
              <a:t>Múltiples interacciones: además con : </a:t>
            </a:r>
            <a:r>
              <a:rPr lang="es-ES_tradnl" dirty="0" err="1" smtClean="0"/>
              <a:t>Hidantoinas</a:t>
            </a:r>
            <a:r>
              <a:rPr lang="es-ES_tradnl" dirty="0" smtClean="0"/>
              <a:t>, </a:t>
            </a:r>
            <a:r>
              <a:rPr lang="es-ES_tradnl" dirty="0" err="1" smtClean="0"/>
              <a:t>Isoniacida</a:t>
            </a:r>
            <a:r>
              <a:rPr lang="es-ES_tradnl" dirty="0" smtClean="0"/>
              <a:t>, </a:t>
            </a:r>
          </a:p>
          <a:p>
            <a:pPr eaLnBrk="1" hangingPunct="1"/>
            <a:r>
              <a:rPr lang="es-ES_tradnl" dirty="0" smtClean="0"/>
              <a:t>Precauciones en hipotiroidismo, cirrosis hepática, bronquitis crónica</a:t>
            </a:r>
          </a:p>
          <a:p>
            <a:pPr eaLnBrk="1" hangingPunct="1"/>
            <a:endParaRPr lang="es-ES_tradnl" dirty="0" smtClean="0"/>
          </a:p>
          <a:p>
            <a:pPr eaLnBrk="1" hangingPunct="1"/>
            <a:endParaRPr lang="es-E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b="1" kern="0" dirty="0" err="1" smtClean="0"/>
              <a:t>Fàrmacs</a:t>
            </a:r>
            <a:r>
              <a:rPr lang="es-ES" b="1" kern="0" dirty="0" smtClean="0"/>
              <a:t> que poden potenciar la </a:t>
            </a:r>
            <a:r>
              <a:rPr lang="es-ES" b="1" kern="0" dirty="0" err="1" smtClean="0"/>
              <a:t>toxicitat</a:t>
            </a:r>
            <a:r>
              <a:rPr lang="es-ES" b="1" kern="0" dirty="0" smtClean="0"/>
              <a:t> de </a:t>
            </a:r>
            <a:r>
              <a:rPr lang="es-ES" b="1" kern="0" dirty="0" err="1" smtClean="0"/>
              <a:t>l’alcohol</a:t>
            </a:r>
            <a:r>
              <a:rPr lang="es-ES" b="1" kern="0" dirty="0" smtClean="0"/>
              <a:t> </a:t>
            </a:r>
            <a:r>
              <a:rPr lang="es-ES" kern="0" dirty="0" smtClean="0"/>
              <a:t>(BZD, </a:t>
            </a:r>
            <a:r>
              <a:rPr lang="es-ES" kern="0" dirty="0" err="1" smtClean="0"/>
              <a:t>hipnòticos</a:t>
            </a:r>
            <a:r>
              <a:rPr lang="es-ES" kern="0" dirty="0" smtClean="0"/>
              <a:t>, </a:t>
            </a:r>
            <a:r>
              <a:rPr lang="es-ES" kern="0" dirty="0" err="1" smtClean="0"/>
              <a:t>liti</a:t>
            </a:r>
            <a:r>
              <a:rPr lang="es-ES" kern="0" dirty="0" smtClean="0"/>
              <a:t>, </a:t>
            </a:r>
            <a:r>
              <a:rPr lang="es-ES" kern="0" dirty="0" err="1" smtClean="0"/>
              <a:t>antiepilèptics</a:t>
            </a:r>
            <a:r>
              <a:rPr lang="es-ES" kern="0" dirty="0" smtClean="0"/>
              <a:t>, </a:t>
            </a:r>
            <a:r>
              <a:rPr lang="es-ES" kern="0" dirty="0" err="1" smtClean="0"/>
              <a:t>cefalosporines</a:t>
            </a:r>
            <a:r>
              <a:rPr lang="es-ES" kern="0" dirty="0" smtClean="0"/>
              <a:t>, </a:t>
            </a:r>
            <a:r>
              <a:rPr lang="es-ES" kern="0" dirty="0" err="1" smtClean="0"/>
              <a:t>anticolinèrgics</a:t>
            </a:r>
            <a:r>
              <a:rPr lang="es-ES" kern="0" dirty="0" smtClean="0"/>
              <a:t>, </a:t>
            </a:r>
            <a:r>
              <a:rPr lang="es-ES" kern="0" dirty="0" err="1" smtClean="0"/>
              <a:t>sulfonilurees</a:t>
            </a:r>
            <a:r>
              <a:rPr lang="es-ES" kern="0" dirty="0" smtClean="0"/>
              <a:t>, </a:t>
            </a:r>
            <a:r>
              <a:rPr lang="es-ES" kern="0" dirty="0" err="1" smtClean="0"/>
              <a:t>indoramina</a:t>
            </a:r>
            <a:r>
              <a:rPr lang="es-ES" kern="0" dirty="0" smtClean="0"/>
              <a:t>, </a:t>
            </a:r>
            <a:r>
              <a:rPr lang="es-ES" kern="0" dirty="0" err="1" smtClean="0"/>
              <a:t>fenilbutazona</a:t>
            </a:r>
            <a:r>
              <a:rPr lang="es-ES" kern="0" dirty="0" smtClean="0"/>
              <a:t>, </a:t>
            </a:r>
            <a:r>
              <a:rPr lang="es-ES" kern="0" dirty="0" err="1" smtClean="0"/>
              <a:t>isoniacida</a:t>
            </a:r>
            <a:r>
              <a:rPr lang="es-ES" kern="0" dirty="0" smtClean="0"/>
              <a:t>, </a:t>
            </a:r>
            <a:r>
              <a:rPr lang="es-ES" kern="0" dirty="0" err="1" smtClean="0"/>
              <a:t>antipsicòtics</a:t>
            </a:r>
            <a:r>
              <a:rPr lang="es-ES" kern="0" dirty="0" smtClean="0"/>
              <a:t>, </a:t>
            </a:r>
            <a:r>
              <a:rPr lang="es-ES" kern="0" dirty="0" err="1" smtClean="0"/>
              <a:t>metoclopramida</a:t>
            </a:r>
            <a:r>
              <a:rPr lang="es-ES" kern="0" dirty="0" smtClean="0"/>
              <a:t>, </a:t>
            </a:r>
            <a:r>
              <a:rPr lang="es-ES" kern="0" dirty="0" err="1" smtClean="0"/>
              <a:t>etc</a:t>
            </a:r>
            <a:r>
              <a:rPr lang="es-ES" kern="0" dirty="0" smtClean="0"/>
              <a:t>)</a:t>
            </a:r>
          </a:p>
          <a:p>
            <a:r>
              <a:rPr lang="es-ES" b="1" kern="0" dirty="0" err="1" smtClean="0"/>
              <a:t>L’alcohol</a:t>
            </a:r>
            <a:r>
              <a:rPr lang="es-ES" b="1" kern="0" dirty="0" smtClean="0"/>
              <a:t> </a:t>
            </a:r>
            <a:r>
              <a:rPr lang="es-ES" b="1" kern="0" dirty="0" err="1" smtClean="0"/>
              <a:t>pot</a:t>
            </a:r>
            <a:r>
              <a:rPr lang="es-ES" b="1" kern="0" dirty="0" smtClean="0"/>
              <a:t> potenciar </a:t>
            </a:r>
            <a:r>
              <a:rPr lang="es-ES" b="1" kern="0" dirty="0" err="1" smtClean="0"/>
              <a:t>l’acció</a:t>
            </a:r>
            <a:r>
              <a:rPr lang="es-ES" b="1" kern="0" dirty="0" smtClean="0"/>
              <a:t> i/o </a:t>
            </a:r>
            <a:r>
              <a:rPr lang="es-ES" b="1" kern="0" dirty="0" err="1" smtClean="0"/>
              <a:t>els</a:t>
            </a:r>
            <a:r>
              <a:rPr lang="es-ES" b="1" kern="0" dirty="0" smtClean="0"/>
              <a:t> </a:t>
            </a:r>
            <a:r>
              <a:rPr lang="es-ES" b="1" kern="0" dirty="0" err="1" smtClean="0"/>
              <a:t>efectes</a:t>
            </a:r>
            <a:r>
              <a:rPr lang="es-ES" b="1" kern="0" dirty="0" smtClean="0"/>
              <a:t> </a:t>
            </a:r>
            <a:r>
              <a:rPr lang="es-ES" b="1" kern="0" dirty="0" err="1" smtClean="0"/>
              <a:t>tòxics</a:t>
            </a:r>
            <a:r>
              <a:rPr lang="es-ES" b="1" kern="0" dirty="0" smtClean="0"/>
              <a:t> del </a:t>
            </a:r>
            <a:r>
              <a:rPr lang="es-ES" b="1" kern="0" dirty="0" err="1" smtClean="0"/>
              <a:t>fàrmac</a:t>
            </a:r>
            <a:r>
              <a:rPr lang="es-ES" b="1" kern="0" dirty="0" smtClean="0"/>
              <a:t> </a:t>
            </a:r>
            <a:r>
              <a:rPr lang="es-ES" kern="0" dirty="0" smtClean="0"/>
              <a:t>(ATD </a:t>
            </a:r>
            <a:r>
              <a:rPr lang="es-ES" kern="0" dirty="0" err="1" smtClean="0"/>
              <a:t>tricíclics</a:t>
            </a:r>
            <a:r>
              <a:rPr lang="es-ES" kern="0" dirty="0" smtClean="0"/>
              <a:t>, </a:t>
            </a:r>
            <a:r>
              <a:rPr lang="es-ES" kern="0" dirty="0" err="1" smtClean="0"/>
              <a:t>antihistamínics</a:t>
            </a:r>
            <a:r>
              <a:rPr lang="es-ES" kern="0" dirty="0" smtClean="0"/>
              <a:t>, </a:t>
            </a:r>
            <a:r>
              <a:rPr lang="es-ES" kern="0" dirty="0" err="1" smtClean="0"/>
              <a:t>antipsicòtics</a:t>
            </a:r>
            <a:r>
              <a:rPr lang="es-ES" kern="0" dirty="0" smtClean="0"/>
              <a:t>, BZD, nitroglicerina, </a:t>
            </a:r>
            <a:r>
              <a:rPr lang="es-ES" kern="0" dirty="0" err="1" smtClean="0"/>
              <a:t>metotrexate</a:t>
            </a:r>
            <a:r>
              <a:rPr lang="es-ES" kern="0" dirty="0" smtClean="0"/>
              <a:t>, </a:t>
            </a:r>
            <a:r>
              <a:rPr lang="es-ES" kern="0" dirty="0" err="1" smtClean="0"/>
              <a:t>acenocumarol</a:t>
            </a:r>
            <a:r>
              <a:rPr lang="es-ES" kern="0" dirty="0" smtClean="0"/>
              <a:t>, </a:t>
            </a:r>
            <a:r>
              <a:rPr lang="es-ES" kern="0" dirty="0" err="1" smtClean="0"/>
              <a:t>warfarina</a:t>
            </a:r>
            <a:r>
              <a:rPr lang="es-ES" kern="0" dirty="0" smtClean="0"/>
              <a:t>, </a:t>
            </a:r>
            <a:r>
              <a:rPr lang="es-ES" kern="0" dirty="0" err="1" smtClean="0"/>
              <a:t>biguanidines</a:t>
            </a:r>
            <a:r>
              <a:rPr lang="es-ES" kern="0" dirty="0" smtClean="0"/>
              <a:t>, </a:t>
            </a:r>
            <a:r>
              <a:rPr lang="es-ES" kern="0" dirty="0" err="1" smtClean="0"/>
              <a:t>guanetidina</a:t>
            </a:r>
            <a:r>
              <a:rPr lang="es-ES" kern="0" dirty="0" smtClean="0"/>
              <a:t>, </a:t>
            </a:r>
            <a:r>
              <a:rPr lang="es-ES" kern="0" dirty="0" err="1" smtClean="0"/>
              <a:t>betanidina</a:t>
            </a:r>
            <a:r>
              <a:rPr lang="es-ES" kern="0" dirty="0" smtClean="0"/>
              <a:t> </a:t>
            </a:r>
            <a:r>
              <a:rPr lang="es-ES" kern="0" dirty="0" err="1" smtClean="0"/>
              <a:t>bromocriptina</a:t>
            </a:r>
            <a:r>
              <a:rPr lang="es-ES" kern="0" dirty="0" smtClean="0"/>
              <a:t>, </a:t>
            </a:r>
            <a:r>
              <a:rPr lang="es-ES" kern="0" dirty="0" err="1" smtClean="0"/>
              <a:t>etc</a:t>
            </a:r>
            <a:r>
              <a:rPr lang="es-ES" kern="0" dirty="0" smtClean="0"/>
              <a:t>)</a:t>
            </a:r>
          </a:p>
          <a:p>
            <a:r>
              <a:rPr lang="es-ES" b="1" kern="0" dirty="0" err="1" smtClean="0"/>
              <a:t>L’alcohol</a:t>
            </a:r>
            <a:r>
              <a:rPr lang="es-ES" b="1" kern="0" dirty="0" smtClean="0"/>
              <a:t> </a:t>
            </a:r>
            <a:r>
              <a:rPr lang="es-ES" b="1" kern="0" dirty="0" err="1" smtClean="0"/>
              <a:t>pot</a:t>
            </a:r>
            <a:r>
              <a:rPr lang="es-ES" b="1" kern="0" dirty="0" smtClean="0"/>
              <a:t> </a:t>
            </a:r>
            <a:r>
              <a:rPr lang="es-ES" b="1" kern="0" dirty="0" err="1" smtClean="0"/>
              <a:t>reduir</a:t>
            </a:r>
            <a:r>
              <a:rPr lang="es-ES" b="1" kern="0" dirty="0" smtClean="0"/>
              <a:t> </a:t>
            </a:r>
            <a:r>
              <a:rPr lang="es-ES" b="1" kern="0" dirty="0" err="1" smtClean="0"/>
              <a:t>l’eficacia</a:t>
            </a:r>
            <a:r>
              <a:rPr lang="es-ES" b="1" kern="0" dirty="0" smtClean="0"/>
              <a:t> </a:t>
            </a:r>
            <a:r>
              <a:rPr lang="es-ES" b="1" kern="0" dirty="0" err="1" smtClean="0"/>
              <a:t>d’alguns</a:t>
            </a:r>
            <a:r>
              <a:rPr lang="es-ES" b="1" kern="0" dirty="0" smtClean="0"/>
              <a:t> </a:t>
            </a:r>
            <a:r>
              <a:rPr lang="es-ES" b="1" kern="0" dirty="0" err="1" smtClean="0"/>
              <a:t>fàrmacs</a:t>
            </a:r>
            <a:r>
              <a:rPr lang="es-ES" b="1" kern="0" dirty="0" smtClean="0"/>
              <a:t> </a:t>
            </a:r>
            <a:r>
              <a:rPr lang="es-ES" kern="0" dirty="0" smtClean="0"/>
              <a:t>(</a:t>
            </a:r>
            <a:r>
              <a:rPr lang="es-ES" kern="0" dirty="0" err="1" smtClean="0"/>
              <a:t>anestèssics</a:t>
            </a:r>
            <a:r>
              <a:rPr lang="es-ES" kern="0" dirty="0" smtClean="0"/>
              <a:t>, ISRS, </a:t>
            </a:r>
            <a:r>
              <a:rPr lang="es-ES" kern="0" dirty="0" err="1" smtClean="0"/>
              <a:t>antiepilèptics</a:t>
            </a:r>
            <a:r>
              <a:rPr lang="es-ES" kern="0" dirty="0" smtClean="0"/>
              <a:t>, </a:t>
            </a:r>
            <a:r>
              <a:rPr lang="es-ES" kern="0" dirty="0" err="1" smtClean="0"/>
              <a:t>acenocumarol</a:t>
            </a:r>
            <a:r>
              <a:rPr lang="es-ES" kern="0" dirty="0" smtClean="0"/>
              <a:t>, </a:t>
            </a:r>
            <a:r>
              <a:rPr lang="es-ES" kern="0" dirty="0" err="1" smtClean="0"/>
              <a:t>etc</a:t>
            </a:r>
            <a:r>
              <a:rPr lang="es-ES" kern="0" dirty="0" smtClean="0"/>
              <a:t>)</a:t>
            </a:r>
          </a:p>
          <a:p>
            <a:endParaRPr lang="ca-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50</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rtl="0" eaLnBrk="1" fontAlgn="b" latinLnBrk="0" hangingPunct="1"/>
            <a:r>
              <a:rPr lang="ca-ES" sz="1200" b="0" i="0" u="none" strike="noStrike" kern="1200" dirty="0" smtClean="0">
                <a:solidFill>
                  <a:schemeClr val="tx1"/>
                </a:solidFill>
                <a:effectLst/>
                <a:latin typeface="+mn-lt"/>
                <a:ea typeface="+mn-ea"/>
                <a:cs typeface="+mn-cs"/>
              </a:rPr>
              <a:t>Possibles causes</a:t>
            </a:r>
            <a:r>
              <a:rPr lang="ca-ES" sz="1200" b="0" i="0" u="none" strike="noStrike" kern="1200" baseline="0" dirty="0" smtClean="0">
                <a:solidFill>
                  <a:schemeClr val="tx1"/>
                </a:solidFill>
                <a:effectLst/>
                <a:latin typeface="+mn-lt"/>
                <a:ea typeface="+mn-ea"/>
                <a:cs typeface="+mn-cs"/>
              </a:rPr>
              <a:t> del augment brusc al 2015: incorporació del Alcohol a la intel·ligència activa </a:t>
            </a:r>
          </a:p>
          <a:p>
            <a:pPr rtl="0" eaLnBrk="1" fontAlgn="b" latinLnBrk="0" hangingPunct="1"/>
            <a:endParaRPr lang="ca-ES" sz="1200" b="0" i="0" u="none" strike="noStrike" kern="1200" baseline="0" dirty="0" smtClean="0">
              <a:solidFill>
                <a:schemeClr val="tx1"/>
              </a:solidFill>
              <a:effectLst/>
              <a:latin typeface="+mn-lt"/>
              <a:ea typeface="+mn-ea"/>
              <a:cs typeface="+mn-cs"/>
            </a:endParaRPr>
          </a:p>
          <a:p>
            <a:pPr rtl="0" eaLnBrk="1" fontAlgn="b" latinLnBrk="0" hangingPunct="1"/>
            <a:r>
              <a:rPr lang="ca-ES" sz="1200" b="0" i="0" u="none" strike="noStrike" kern="1200" dirty="0" smtClean="0">
                <a:solidFill>
                  <a:schemeClr val="tx1"/>
                </a:solidFill>
                <a:effectLst/>
                <a:latin typeface="+mn-lt"/>
                <a:ea typeface="+mn-ea"/>
                <a:cs typeface="+mn-cs"/>
              </a:rPr>
              <a:t>Dades cribratge 2015 (ECAP): % més elevats</a:t>
            </a:r>
            <a:r>
              <a:rPr lang="ca-ES" sz="1200" b="0" i="0" u="none" strike="noStrike" kern="1200" baseline="0" dirty="0" smtClean="0">
                <a:solidFill>
                  <a:schemeClr val="tx1"/>
                </a:solidFill>
                <a:effectLst/>
                <a:latin typeface="+mn-lt"/>
                <a:ea typeface="+mn-ea"/>
                <a:cs typeface="+mn-cs"/>
              </a:rPr>
              <a:t> els que vam fer més intervenció per què eren pilots del pla Salut 2011-2015</a:t>
            </a:r>
            <a:endParaRPr lang="ca-ES" sz="1200" b="0" i="0" u="none" strike="noStrike" kern="1200" dirty="0" smtClean="0">
              <a:solidFill>
                <a:schemeClr val="tx1"/>
              </a:solidFill>
              <a:effectLst/>
              <a:latin typeface="+mn-lt"/>
              <a:ea typeface="+mn-ea"/>
              <a:cs typeface="+mn-cs"/>
            </a:endParaRPr>
          </a:p>
          <a:p>
            <a:pPr rtl="0" eaLnBrk="1" fontAlgn="b" latinLnBrk="0" hangingPunct="1"/>
            <a:r>
              <a:rPr lang="ca-ES" sz="1200" b="0" i="0" u="none" strike="noStrike" kern="1200" dirty="0" smtClean="0">
                <a:solidFill>
                  <a:schemeClr val="tx1"/>
                </a:solidFill>
                <a:effectLst/>
                <a:latin typeface="+mn-lt"/>
                <a:ea typeface="+mn-ea"/>
                <a:cs typeface="+mn-cs"/>
              </a:rPr>
              <a:t>Alt Pirineu</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80%  (va ser</a:t>
            </a:r>
            <a:r>
              <a:rPr lang="ca-ES" sz="1200" b="0" i="0" u="none" strike="noStrike" kern="1200" baseline="0" dirty="0" smtClean="0">
                <a:solidFill>
                  <a:schemeClr val="tx1"/>
                </a:solidFill>
                <a:effectLst/>
                <a:latin typeface="+mn-lt"/>
                <a:ea typeface="+mn-ea"/>
                <a:cs typeface="+mn-cs"/>
              </a:rPr>
              <a:t> zona pilot al pla Salut 2011-2015)</a:t>
            </a:r>
            <a:endParaRPr lang="ca-ES" sz="1200" b="0" i="0" u="none" strike="noStrike" kern="1200" dirty="0" smtClean="0">
              <a:solidFill>
                <a:schemeClr val="tx1"/>
              </a:solidFill>
              <a:effectLst/>
              <a:latin typeface="+mn-lt"/>
              <a:ea typeface="+mn-ea"/>
              <a:cs typeface="+mn-cs"/>
            </a:endParaRPr>
          </a:p>
          <a:p>
            <a:pPr rtl="0" eaLnBrk="1" fontAlgn="b" latinLnBrk="0" hangingPunct="1"/>
            <a:r>
              <a:rPr lang="ca-ES" sz="1200" b="0" i="0" u="none" strike="noStrike" kern="1200" dirty="0" smtClean="0">
                <a:solidFill>
                  <a:schemeClr val="tx1"/>
                </a:solidFill>
                <a:effectLst/>
                <a:latin typeface="+mn-lt"/>
                <a:ea typeface="+mn-ea"/>
                <a:cs typeface="+mn-cs"/>
              </a:rPr>
              <a:t>Barcelona Ciutat</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75%</a:t>
            </a:r>
          </a:p>
          <a:p>
            <a:pPr rtl="0" eaLnBrk="1" fontAlgn="b" latinLnBrk="0" hangingPunct="1"/>
            <a:r>
              <a:rPr lang="ca-ES" sz="1200" b="0" i="0" u="none" strike="noStrike" kern="1200" dirty="0" smtClean="0">
                <a:solidFill>
                  <a:schemeClr val="tx1"/>
                </a:solidFill>
                <a:effectLst/>
                <a:latin typeface="+mn-lt"/>
                <a:ea typeface="+mn-ea"/>
                <a:cs typeface="+mn-cs"/>
              </a:rPr>
              <a:t>Catalunya Central</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74%</a:t>
            </a:r>
          </a:p>
          <a:p>
            <a:pPr rtl="0" eaLnBrk="1" fontAlgn="b" latinLnBrk="0" hangingPunct="1"/>
            <a:r>
              <a:rPr lang="ca-ES" sz="1200" b="0" i="0" u="none" strike="noStrike" kern="1200" dirty="0" smtClean="0">
                <a:solidFill>
                  <a:schemeClr val="tx1"/>
                </a:solidFill>
                <a:effectLst/>
                <a:latin typeface="+mn-lt"/>
                <a:ea typeface="+mn-ea"/>
                <a:cs typeface="+mn-cs"/>
              </a:rPr>
              <a:t>Costa de Ponent</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75%</a:t>
            </a:r>
          </a:p>
          <a:p>
            <a:pPr rtl="0" eaLnBrk="1" fontAlgn="b" latinLnBrk="0" hangingPunct="1"/>
            <a:r>
              <a:rPr lang="ca-ES" sz="1200" b="0" i="0" u="none" strike="noStrike" kern="1200" dirty="0" smtClean="0">
                <a:solidFill>
                  <a:schemeClr val="tx1"/>
                </a:solidFill>
                <a:effectLst/>
                <a:latin typeface="+mn-lt"/>
                <a:ea typeface="+mn-ea"/>
                <a:cs typeface="+mn-cs"/>
              </a:rPr>
              <a:t>Entitats Proveïdores</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70%</a:t>
            </a:r>
          </a:p>
          <a:p>
            <a:pPr rtl="0" eaLnBrk="1" fontAlgn="b" latinLnBrk="0" hangingPunct="1"/>
            <a:r>
              <a:rPr lang="ca-ES" sz="1200" b="0" i="0" u="none" strike="noStrike" kern="1200" dirty="0" smtClean="0">
                <a:solidFill>
                  <a:schemeClr val="tx1"/>
                </a:solidFill>
                <a:effectLst/>
                <a:latin typeface="+mn-lt"/>
                <a:ea typeface="+mn-ea"/>
                <a:cs typeface="+mn-cs"/>
              </a:rPr>
              <a:t>Girona</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75%</a:t>
            </a:r>
          </a:p>
          <a:p>
            <a:pPr rtl="0" eaLnBrk="1" fontAlgn="b" latinLnBrk="0" hangingPunct="1"/>
            <a:r>
              <a:rPr lang="ca-ES" sz="1200" b="0" i="0" u="none" strike="noStrike" kern="1200" dirty="0" smtClean="0">
                <a:solidFill>
                  <a:schemeClr val="tx1"/>
                </a:solidFill>
                <a:effectLst/>
                <a:latin typeface="+mn-lt"/>
                <a:ea typeface="+mn-ea"/>
                <a:cs typeface="+mn-cs"/>
              </a:rPr>
              <a:t>Lleida</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76%</a:t>
            </a:r>
          </a:p>
          <a:p>
            <a:pPr rtl="0" eaLnBrk="1" fontAlgn="b" latinLnBrk="0" hangingPunct="1"/>
            <a:r>
              <a:rPr lang="ca-ES" sz="1200" b="0" i="0" u="none" strike="noStrike" kern="1200" dirty="0" smtClean="0">
                <a:solidFill>
                  <a:schemeClr val="tx1"/>
                </a:solidFill>
                <a:effectLst/>
                <a:latin typeface="+mn-lt"/>
                <a:ea typeface="+mn-ea"/>
                <a:cs typeface="+mn-cs"/>
              </a:rPr>
              <a:t>Metropolitana Nord</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74%</a:t>
            </a:r>
          </a:p>
          <a:p>
            <a:pPr marL="0" marR="0" indent="0" algn="l" defTabSz="914400" rtl="0" eaLnBrk="1" fontAlgn="b" latinLnBrk="0" hangingPunct="1">
              <a:lnSpc>
                <a:spcPct val="100000"/>
              </a:lnSpc>
              <a:spcBef>
                <a:spcPts val="0"/>
              </a:spcBef>
              <a:spcAft>
                <a:spcPts val="0"/>
              </a:spcAft>
              <a:buClrTx/>
              <a:buSzTx/>
              <a:buFontTx/>
              <a:buNone/>
              <a:tabLst/>
              <a:defRPr/>
            </a:pPr>
            <a:r>
              <a:rPr lang="ca-ES" sz="1200" b="0" i="0" u="none" strike="noStrike" kern="1200" dirty="0" smtClean="0">
                <a:solidFill>
                  <a:schemeClr val="tx1"/>
                </a:solidFill>
                <a:effectLst/>
                <a:latin typeface="+mn-lt"/>
                <a:ea typeface="+mn-ea"/>
                <a:cs typeface="+mn-cs"/>
              </a:rPr>
              <a:t>Tarragona</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77%  (va ser</a:t>
            </a:r>
            <a:r>
              <a:rPr lang="ca-ES" sz="1200" b="0" i="0" u="none" strike="noStrike" kern="1200" baseline="0" dirty="0" smtClean="0">
                <a:solidFill>
                  <a:schemeClr val="tx1"/>
                </a:solidFill>
                <a:effectLst/>
                <a:latin typeface="+mn-lt"/>
                <a:ea typeface="+mn-ea"/>
                <a:cs typeface="+mn-cs"/>
              </a:rPr>
              <a:t> zona pilot al pla Salut 2011-2015)</a:t>
            </a:r>
            <a:endParaRPr lang="ca-ES" sz="1200" b="0" i="0" u="none" strike="noStrike" kern="1200" dirty="0" smtClean="0">
              <a:solidFill>
                <a:schemeClr val="tx1"/>
              </a:solidFill>
              <a:effectLst/>
              <a:latin typeface="+mn-lt"/>
              <a:ea typeface="+mn-ea"/>
              <a:cs typeface="+mn-cs"/>
            </a:endParaRPr>
          </a:p>
          <a:p>
            <a:pPr rtl="0" eaLnBrk="1" fontAlgn="b" latinLnBrk="0" hangingPunct="1"/>
            <a:r>
              <a:rPr lang="ca-ES" sz="1200" b="0" i="0" u="none" strike="noStrike" kern="1200" dirty="0" smtClean="0">
                <a:solidFill>
                  <a:schemeClr val="tx1"/>
                </a:solidFill>
                <a:effectLst/>
                <a:latin typeface="+mn-lt"/>
                <a:ea typeface="+mn-ea"/>
                <a:cs typeface="+mn-cs"/>
              </a:rPr>
              <a:t>Terres de l`Ebre</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75%</a:t>
            </a:r>
          </a:p>
          <a:p>
            <a:pPr rtl="0" eaLnBrk="1" fontAlgn="b" latinLnBrk="0" hangingPunct="1"/>
            <a:r>
              <a:rPr lang="ca-ES" sz="1200" b="0" i="0" u="none" strike="noStrike" kern="1200" dirty="0" smtClean="0">
                <a:solidFill>
                  <a:schemeClr val="tx1"/>
                </a:solidFill>
                <a:effectLst/>
                <a:latin typeface="+mn-lt"/>
                <a:ea typeface="+mn-ea"/>
                <a:cs typeface="+mn-cs"/>
              </a:rPr>
              <a:t>Total general</a:t>
            </a:r>
            <a:r>
              <a:rPr lang="ca-ES" sz="1200" b="0" i="0" u="none" strike="noStrike" kern="1200" baseline="0" dirty="0" smtClean="0">
                <a:solidFill>
                  <a:schemeClr val="tx1"/>
                </a:solidFill>
                <a:effectLst/>
                <a:latin typeface="+mn-lt"/>
                <a:ea typeface="+mn-ea"/>
                <a:cs typeface="+mn-cs"/>
              </a:rPr>
              <a:t> </a:t>
            </a:r>
            <a:r>
              <a:rPr lang="ca-ES" sz="1200" b="0" i="0" u="none" strike="noStrike" kern="1200" dirty="0" smtClean="0">
                <a:solidFill>
                  <a:schemeClr val="tx1"/>
                </a:solidFill>
                <a:effectLst/>
                <a:latin typeface="+mn-lt"/>
                <a:ea typeface="+mn-ea"/>
                <a:cs typeface="+mn-cs"/>
              </a:rPr>
              <a:t>74%</a:t>
            </a:r>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5</a:t>
            </a:fld>
            <a:endParaRPr lang="es-ES"/>
          </a:p>
        </p:txBody>
      </p:sp>
    </p:spTree>
    <p:extLst>
      <p:ext uri="{BB962C8B-B14F-4D97-AF65-F5344CB8AC3E}">
        <p14:creationId xmlns:p14="http://schemas.microsoft.com/office/powerpoint/2010/main" val="21118461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fontScale="77500" lnSpcReduction="20000"/>
          </a:bodyPr>
          <a:lstStyle/>
          <a:p>
            <a:pPr defTabSz="914336">
              <a:defRPr/>
            </a:pPr>
            <a:r>
              <a:rPr lang="ca-ES" b="1" dirty="0" smtClean="0"/>
              <a:t>Escenari</a:t>
            </a:r>
            <a:r>
              <a:rPr lang="ca-ES" b="1" baseline="0" dirty="0" smtClean="0"/>
              <a:t> B (depressió + OH)</a:t>
            </a:r>
          </a:p>
          <a:p>
            <a:endParaRPr lang="ca-ES" dirty="0" smtClean="0"/>
          </a:p>
          <a:p>
            <a:pPr>
              <a:defRPr/>
            </a:pPr>
            <a:r>
              <a:rPr lang="ca-ES" baseline="0" dirty="0" smtClean="0"/>
              <a:t>S’hauria de donar tractament per l’alcohol?</a:t>
            </a:r>
          </a:p>
          <a:p>
            <a:pPr>
              <a:defRPr/>
            </a:pPr>
            <a:r>
              <a:rPr lang="ca-ES" baseline="0" dirty="0" smtClean="0"/>
              <a:t>Hem de fer diagnòstic de dependència? Quin grau de dependència te?</a:t>
            </a:r>
            <a:endParaRPr lang="ca-ES" dirty="0" smtClean="0"/>
          </a:p>
          <a:p>
            <a:pPr>
              <a:defRPr/>
            </a:pPr>
            <a:r>
              <a:rPr lang="ca-ES" dirty="0" smtClean="0"/>
              <a:t>Quin tractament s’hauria</a:t>
            </a:r>
            <a:r>
              <a:rPr lang="ca-ES" baseline="0" dirty="0" smtClean="0"/>
              <a:t> de plantejar amb envers l’alcohol? </a:t>
            </a:r>
          </a:p>
          <a:p>
            <a:pPr>
              <a:defRPr/>
            </a:pPr>
            <a:r>
              <a:rPr lang="ca-ES" baseline="0" dirty="0" smtClean="0"/>
              <a:t>Abstinència?</a:t>
            </a:r>
          </a:p>
          <a:p>
            <a:endParaRPr lang="ca-ES" dirty="0" smtClean="0"/>
          </a:p>
          <a:p>
            <a:endParaRPr lang="ca-ES" dirty="0" smtClean="0"/>
          </a:p>
          <a:p>
            <a:r>
              <a:rPr lang="ca-ES" b="1" i="1" dirty="0" smtClean="0"/>
              <a:t>Valorar</a:t>
            </a:r>
            <a:r>
              <a:rPr lang="ca-ES" b="1" i="1" baseline="0" dirty="0" smtClean="0"/>
              <a:t> DSM V (exercici) (posar diapositiva DSM-V)</a:t>
            </a:r>
          </a:p>
          <a:p>
            <a:endParaRPr lang="ca-ES" baseline="0" dirty="0" smtClean="0"/>
          </a:p>
          <a:p>
            <a:pPr>
              <a:buFont typeface="Arial" pitchFamily="34" charset="0"/>
              <a:buChar char="•"/>
            </a:pPr>
            <a:r>
              <a:rPr lang="ca-ES" dirty="0" smtClean="0"/>
              <a:t> consum d’alcohol d’unes 10 UBE a la nit per què nota que dorm millor. L’ajuden a evadir-se.</a:t>
            </a:r>
          </a:p>
          <a:p>
            <a:r>
              <a:rPr lang="ca-ES" dirty="0" smtClean="0"/>
              <a:t>Als caps de setmana, te consciencia que es passa una mica (cervesa, vermut...)</a:t>
            </a:r>
          </a:p>
          <a:p>
            <a:endParaRPr lang="ca-ES" dirty="0" smtClean="0"/>
          </a:p>
          <a:p>
            <a:pPr>
              <a:buFont typeface="Arial" pitchFamily="34" charset="0"/>
              <a:buChar char="•"/>
            </a:pPr>
            <a:r>
              <a:rPr lang="ca-ES" dirty="0" smtClean="0"/>
              <a:t> Comenta que va omplint el got i que no n’era conscient del</a:t>
            </a:r>
            <a:r>
              <a:rPr lang="ca-ES" baseline="0" dirty="0" smtClean="0"/>
              <a:t> que bevia ni </a:t>
            </a:r>
            <a:r>
              <a:rPr lang="ca-ES" dirty="0" smtClean="0"/>
              <a:t>que li podia fer mal.</a:t>
            </a:r>
          </a:p>
          <a:p>
            <a:pPr>
              <a:buFont typeface="Arial" pitchFamily="34" charset="0"/>
              <a:buChar char="•"/>
            </a:pPr>
            <a:r>
              <a:rPr lang="ca-ES" dirty="0" smtClean="0"/>
              <a:t> La família en alguna ocasió li ha comentat que beu massa. </a:t>
            </a:r>
          </a:p>
          <a:p>
            <a:pPr>
              <a:buFont typeface="Arial" pitchFamily="34" charset="0"/>
              <a:buChar char="•"/>
            </a:pPr>
            <a:r>
              <a:rPr lang="ca-ES" dirty="0" smtClean="0"/>
              <a:t> Ha intentat no beure però s’adona que als dos dies ha de comprar beguda per que te molta ansietat. </a:t>
            </a:r>
          </a:p>
          <a:p>
            <a:pPr>
              <a:buFont typeface="Arial" pitchFamily="34" charset="0"/>
              <a:buChar char="•"/>
            </a:pPr>
            <a:r>
              <a:rPr lang="ca-ES" dirty="0" smtClean="0"/>
              <a:t> Es pensava que ho controlava però al parlar-ho veu que li és difícil.</a:t>
            </a:r>
          </a:p>
          <a:p>
            <a:pPr>
              <a:buFont typeface="Arial" pitchFamily="34" charset="0"/>
              <a:buChar char="•"/>
            </a:pPr>
            <a:r>
              <a:rPr lang="ca-ES" dirty="0" smtClean="0"/>
              <a:t> Pensa que aquest consum està perjudicant a la seva família i que molts de les discussions venen per aquest motiu.</a:t>
            </a:r>
          </a:p>
          <a:p>
            <a:endParaRPr lang="ca-ES" dirty="0" smtClean="0"/>
          </a:p>
          <a:p>
            <a:r>
              <a:rPr lang="ca-ES" dirty="0" smtClean="0"/>
              <a:t>-----</a:t>
            </a:r>
          </a:p>
          <a:p>
            <a:r>
              <a:rPr lang="ca-ES" dirty="0" smtClean="0"/>
              <a:t>FER DIFERENTS SUPOSSITS i DISCUTIR-LOS</a:t>
            </a:r>
          </a:p>
          <a:p>
            <a:endParaRPr lang="ca-ES" dirty="0" smtClean="0"/>
          </a:p>
          <a:p>
            <a:r>
              <a:rPr lang="ca-ES" noProof="0" dirty="0" smtClean="0"/>
              <a:t>-------</a:t>
            </a:r>
          </a:p>
          <a:p>
            <a:r>
              <a:rPr lang="ca-ES" noProof="0" dirty="0" smtClean="0"/>
              <a:t>Canvia el curs del que fem? (supòsit A /Supòsit B)</a:t>
            </a:r>
          </a:p>
          <a:p>
            <a:r>
              <a:rPr lang="ca-ES" noProof="0" dirty="0" smtClean="0"/>
              <a:t>Preguntar</a:t>
            </a:r>
            <a:r>
              <a:rPr lang="ca-ES" baseline="0" noProof="0" dirty="0" smtClean="0"/>
              <a:t> al grup si a la consulta es donen casos semblants. </a:t>
            </a:r>
          </a:p>
          <a:p>
            <a:endParaRPr lang="ca-ES" baseline="0" noProof="0" dirty="0" smtClean="0"/>
          </a:p>
          <a:p>
            <a:r>
              <a:rPr lang="ca-ES" baseline="0" noProof="0" dirty="0" smtClean="0"/>
              <a:t>TCA moderat</a:t>
            </a:r>
          </a:p>
          <a:p>
            <a:r>
              <a:rPr lang="ca-ES" baseline="0" noProof="0" dirty="0" smtClean="0"/>
              <a:t> </a:t>
            </a:r>
          </a:p>
          <a:p>
            <a:r>
              <a:rPr lang="ca-ES" baseline="0" noProof="0" dirty="0" smtClean="0"/>
              <a:t>Pensar en presa de decisions compartida.</a:t>
            </a:r>
          </a:p>
          <a:p>
            <a:r>
              <a:rPr lang="ca-ES" baseline="0" noProof="0" dirty="0" smtClean="0"/>
              <a:t>1- CAS</a:t>
            </a:r>
          </a:p>
          <a:p>
            <a:r>
              <a:rPr lang="ca-ES" baseline="0" noProof="0" dirty="0" smtClean="0"/>
              <a:t>2- fàrmacs? Quins?</a:t>
            </a:r>
          </a:p>
          <a:p>
            <a:r>
              <a:rPr lang="ca-ES" baseline="0" noProof="0" dirty="0" smtClean="0"/>
              <a:t>3- No res</a:t>
            </a:r>
          </a:p>
          <a:p>
            <a:r>
              <a:rPr lang="ca-ES" baseline="0" noProof="0" dirty="0" smtClean="0"/>
              <a:t> </a:t>
            </a:r>
          </a:p>
          <a:p>
            <a:r>
              <a:rPr lang="ca-ES" baseline="0" noProof="0" dirty="0" smtClean="0"/>
              <a:t>Tractar depressió?</a:t>
            </a:r>
          </a:p>
          <a:p>
            <a:r>
              <a:rPr lang="ca-ES" baseline="0" noProof="0" dirty="0" smtClean="0"/>
              <a:t>Tractar alcohol?</a:t>
            </a:r>
          </a:p>
          <a:p>
            <a:r>
              <a:rPr lang="ca-ES" baseline="0" noProof="0" dirty="0" smtClean="0"/>
              <a:t>Les dues alhora?</a:t>
            </a:r>
            <a:endParaRPr lang="ca-ES" noProof="0" dirty="0" smtClean="0"/>
          </a:p>
          <a:p>
            <a:endParaRPr lang="ca-ES" dirty="0" smtClean="0"/>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51</a:t>
            </a:fld>
            <a:endParaRPr lang="es-ES"/>
          </a:p>
        </p:txBody>
      </p:sp>
    </p:spTree>
    <p:extLst>
      <p:ext uri="{BB962C8B-B14F-4D97-AF65-F5344CB8AC3E}">
        <p14:creationId xmlns:p14="http://schemas.microsoft.com/office/powerpoint/2010/main" val="2459140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fontScale="70000" lnSpcReduction="20000"/>
          </a:bodyPr>
          <a:lstStyle/>
          <a:p>
            <a:pPr defTabSz="914336">
              <a:defRPr/>
            </a:pPr>
            <a:r>
              <a:rPr lang="ca-ES" b="1" dirty="0" smtClean="0"/>
              <a:t>Escenari</a:t>
            </a:r>
            <a:r>
              <a:rPr lang="ca-ES" b="1" baseline="0" dirty="0" smtClean="0"/>
              <a:t> B (HTA + OH)</a:t>
            </a:r>
          </a:p>
          <a:p>
            <a:endParaRPr lang="ca-ES" dirty="0" smtClean="0"/>
          </a:p>
          <a:p>
            <a:pPr>
              <a:buFont typeface="Arial" pitchFamily="34" charset="0"/>
              <a:buChar char="•"/>
            </a:pPr>
            <a:r>
              <a:rPr lang="ca-ES" dirty="0" smtClean="0"/>
              <a:t>Passats 3 mesos acudeix a seguiment i ens explica que ha fet alguns canvis en alimentació</a:t>
            </a:r>
            <a:r>
              <a:rPr lang="ca-ES" baseline="0" dirty="0" smtClean="0"/>
              <a:t>: sal i cafè</a:t>
            </a:r>
          </a:p>
          <a:p>
            <a:pPr>
              <a:buFont typeface="Arial" pitchFamily="34" charset="0"/>
              <a:buChar char="•"/>
            </a:pPr>
            <a:r>
              <a:rPr lang="ca-ES" baseline="0" dirty="0" smtClean="0"/>
              <a:t>També fa una mica més d’exercici </a:t>
            </a:r>
            <a:endParaRPr lang="ca-ES" dirty="0" smtClean="0"/>
          </a:p>
          <a:p>
            <a:pPr>
              <a:buFont typeface="Arial" pitchFamily="34" charset="0"/>
              <a:buChar char="•"/>
            </a:pPr>
            <a:r>
              <a:rPr lang="ca-ES" dirty="0" smtClean="0"/>
              <a:t>En el cas de l’alcohol li resulta més difícil encara que ho va intentar, però segueix bevent el mateix.</a:t>
            </a:r>
          </a:p>
          <a:p>
            <a:pPr>
              <a:buFont typeface="Arial" pitchFamily="34" charset="0"/>
              <a:buChar char="•"/>
            </a:pPr>
            <a:endParaRPr lang="ca-ES" dirty="0" smtClean="0"/>
          </a:p>
          <a:p>
            <a:pPr>
              <a:buFont typeface="Arial" pitchFamily="34" charset="0"/>
              <a:buChar char="•"/>
            </a:pPr>
            <a:r>
              <a:rPr lang="ca-ES" dirty="0" smtClean="0"/>
              <a:t>Diu que te un company de feina que ha</a:t>
            </a:r>
            <a:r>
              <a:rPr lang="ca-ES" baseline="0" dirty="0" smtClean="0"/>
              <a:t> controlat la seva TA amb una pastilla que pren al mati.</a:t>
            </a:r>
          </a:p>
          <a:p>
            <a:endParaRPr lang="ca-ES" baseline="0" dirty="0" smtClean="0"/>
          </a:p>
          <a:p>
            <a:endParaRPr lang="ca-ES" dirty="0" smtClean="0"/>
          </a:p>
          <a:p>
            <a:r>
              <a:rPr lang="ca-ES" dirty="0" smtClean="0"/>
              <a:t>Que fem?</a:t>
            </a:r>
          </a:p>
          <a:p>
            <a:pPr>
              <a:buFontTx/>
              <a:buChar char="-"/>
            </a:pPr>
            <a:r>
              <a:rPr lang="ca-ES" baseline="0" dirty="0" smtClean="0"/>
              <a:t> Li donem un fàrmac? Quin?</a:t>
            </a:r>
          </a:p>
          <a:p>
            <a:pPr>
              <a:buFontTx/>
              <a:buChar char="-"/>
            </a:pPr>
            <a:r>
              <a:rPr lang="ca-ES" baseline="0" dirty="0" smtClean="0"/>
              <a:t> Li plantegem que tenim marge de maniobra en el seu consum d’alcohol i que podria beneficiar-se de actuar sobre consum OH.</a:t>
            </a:r>
          </a:p>
          <a:p>
            <a:pPr>
              <a:buFontTx/>
              <a:buChar char="-"/>
            </a:pPr>
            <a:endParaRPr lang="ca-ES" baseline="0" dirty="0" smtClean="0"/>
          </a:p>
          <a:p>
            <a:pPr>
              <a:buFontTx/>
              <a:buNone/>
            </a:pPr>
            <a:r>
              <a:rPr lang="ca-ES" b="1" dirty="0" smtClean="0"/>
              <a:t>Podem</a:t>
            </a:r>
            <a:r>
              <a:rPr lang="ca-ES" b="1" baseline="0" dirty="0" smtClean="0"/>
              <a:t> fer servir decisions compartides? </a:t>
            </a:r>
            <a:r>
              <a:rPr lang="ca-ES" b="0" i="1" baseline="0" dirty="0" smtClean="0"/>
              <a:t>(posar diapositiva i discutir el cas del pacient. Deixar que diguin què dirien en els tres passos)</a:t>
            </a:r>
            <a:endParaRPr lang="ca-ES" baseline="0" dirty="0" smtClean="0"/>
          </a:p>
          <a:p>
            <a:pPr>
              <a:buFontTx/>
              <a:buChar char="-"/>
            </a:pPr>
            <a:endParaRPr lang="ca-ES" baseline="0" dirty="0" smtClean="0"/>
          </a:p>
          <a:p>
            <a:pPr>
              <a:buFontTx/>
              <a:buChar char="-"/>
            </a:pPr>
            <a:r>
              <a:rPr lang="ca-ES" baseline="0" dirty="0" smtClean="0"/>
              <a:t>---- PRESA DECISIONS (exercici)</a:t>
            </a:r>
          </a:p>
          <a:p>
            <a:pPr>
              <a:buFontTx/>
              <a:buChar char="-"/>
            </a:pPr>
            <a:r>
              <a:rPr lang="ca-ES" baseline="0" dirty="0" smtClean="0"/>
              <a:t> els alumnes ofereixen les opcions amb arguments per ajudar pacient (pastilla HTA - actuar alcohol - no fer res)</a:t>
            </a:r>
          </a:p>
          <a:p>
            <a:pPr>
              <a:buFontTx/>
              <a:buChar char="-"/>
            </a:pPr>
            <a:r>
              <a:rPr lang="ca-ES" baseline="0" dirty="0" smtClean="0"/>
              <a:t> Demanar a l’auditori arguments a favor dels dos supòsits:</a:t>
            </a:r>
          </a:p>
          <a:p>
            <a:pPr>
              <a:buFontTx/>
              <a:buChar char="-"/>
            </a:pPr>
            <a:endParaRPr lang="ca-ES" baseline="0" dirty="0" smtClean="0"/>
          </a:p>
          <a:p>
            <a:pPr lvl="1">
              <a:buFont typeface="Arial" pitchFamily="34" charset="0"/>
              <a:buChar char="•"/>
            </a:pPr>
            <a:r>
              <a:rPr lang="ca-ES" baseline="0" dirty="0" smtClean="0"/>
              <a:t> </a:t>
            </a:r>
            <a:r>
              <a:rPr lang="ca-ES" b="1" baseline="0" dirty="0" smtClean="0"/>
              <a:t>Fàrmac</a:t>
            </a:r>
          </a:p>
          <a:p>
            <a:pPr marL="685752" lvl="1" indent="-228584">
              <a:buFont typeface="+mj-lt"/>
              <a:buAutoNum type="arabicPeriod"/>
            </a:pPr>
            <a:r>
              <a:rPr lang="ca-ES" baseline="0" dirty="0" smtClean="0"/>
              <a:t>Guany en salut: xifres HTA</a:t>
            </a:r>
          </a:p>
          <a:p>
            <a:pPr marL="685752" lvl="1" indent="-228584">
              <a:buFont typeface="+mj-lt"/>
              <a:buAutoNum type="arabicPeriod"/>
            </a:pPr>
            <a:r>
              <a:rPr lang="ca-ES" baseline="0" dirty="0" smtClean="0"/>
              <a:t>Efectes secundaris de medicaments</a:t>
            </a:r>
          </a:p>
          <a:p>
            <a:pPr marL="685752" lvl="1" indent="-228584">
              <a:buFont typeface="+mj-lt"/>
              <a:buAutoNum type="arabicPeriod"/>
            </a:pPr>
            <a:r>
              <a:rPr lang="ca-ES" baseline="0" dirty="0" smtClean="0"/>
              <a:t>Senzill de complir</a:t>
            </a:r>
          </a:p>
          <a:p>
            <a:pPr marL="685752" lvl="1" indent="-228584">
              <a:buFont typeface="+mj-lt"/>
              <a:buAutoNum type="arabicPeriod"/>
            </a:pPr>
            <a:endParaRPr lang="ca-ES" baseline="0" dirty="0" smtClean="0"/>
          </a:p>
          <a:p>
            <a:pPr marL="685752" lvl="1" indent="-228584">
              <a:buFont typeface="Arial" pitchFamily="34" charset="0"/>
              <a:buChar char="•"/>
            </a:pPr>
            <a:endParaRPr lang="ca-ES" baseline="0" dirty="0" smtClean="0"/>
          </a:p>
          <a:p>
            <a:pPr marL="685752" lvl="1" indent="-228584">
              <a:buFont typeface="Arial" pitchFamily="34" charset="0"/>
              <a:buChar char="•"/>
            </a:pPr>
            <a:r>
              <a:rPr lang="ca-ES" b="1" baseline="0" dirty="0" smtClean="0"/>
              <a:t>Alcohol</a:t>
            </a:r>
          </a:p>
          <a:p>
            <a:pPr marL="685752" lvl="1" indent="-228584">
              <a:buFont typeface="+mj-lt"/>
              <a:buAutoNum type="arabicPeriod"/>
            </a:pPr>
            <a:r>
              <a:rPr lang="ca-ES" baseline="0" dirty="0" smtClean="0"/>
              <a:t>Guany en salut: HTA, analítica alterada</a:t>
            </a:r>
          </a:p>
          <a:p>
            <a:pPr marL="685752" lvl="1" indent="-228584">
              <a:buFont typeface="+mj-lt"/>
              <a:buAutoNum type="arabicPeriod"/>
            </a:pPr>
            <a:r>
              <a:rPr lang="ca-ES" baseline="0" dirty="0" smtClean="0"/>
              <a:t>Estalvi econòmic</a:t>
            </a:r>
          </a:p>
          <a:p>
            <a:pPr marL="685752" lvl="1" indent="-228584">
              <a:buFont typeface="+mj-lt"/>
              <a:buAutoNum type="arabicPeriod"/>
            </a:pPr>
            <a:r>
              <a:rPr lang="ca-ES" baseline="0" dirty="0" smtClean="0"/>
              <a:t>Modifica estil de vida</a:t>
            </a:r>
          </a:p>
          <a:p>
            <a:pPr>
              <a:buFontTx/>
              <a:buChar char="-"/>
            </a:pPr>
            <a:endParaRPr lang="ca-ES" baseline="0" dirty="0" smtClean="0"/>
          </a:p>
          <a:p>
            <a:pPr>
              <a:buFontTx/>
              <a:buChar char="-"/>
            </a:pPr>
            <a:r>
              <a:rPr lang="ca-ES" dirty="0" smtClean="0"/>
              <a:t> Com l’ajudem</a:t>
            </a:r>
            <a:r>
              <a:rPr lang="ca-ES" baseline="0" dirty="0" smtClean="0"/>
              <a:t> a decidir? Beneficis </a:t>
            </a:r>
            <a:r>
              <a:rPr lang="ca-ES" baseline="0" dirty="0" smtClean="0">
                <a:sym typeface="Wingdings" pitchFamily="2" charset="2"/>
              </a:rPr>
              <a:t>&lt;- -&gt; Perjudicis</a:t>
            </a:r>
            <a:endParaRPr lang="ca-ES" dirty="0" smtClean="0"/>
          </a:p>
          <a:p>
            <a:endParaRPr lang="ca-ES" dirty="0" smtClean="0"/>
          </a:p>
          <a:p>
            <a:endParaRPr lang="ca-ES" dirty="0" smtClean="0"/>
          </a:p>
          <a:p>
            <a:r>
              <a:rPr lang="ca-ES" dirty="0" smtClean="0"/>
              <a:t>------------------------------</a:t>
            </a:r>
          </a:p>
          <a:p>
            <a:pPr>
              <a:buFont typeface="Arial" charset="0"/>
              <a:buChar char="•"/>
            </a:pPr>
            <a:r>
              <a:rPr lang="ca-ES" baseline="0" dirty="0" smtClean="0"/>
              <a:t> Tractament per alcohol? Reducció/abstinència.</a:t>
            </a:r>
          </a:p>
          <a:p>
            <a:pPr>
              <a:buFont typeface="Arial" charset="0"/>
              <a:buChar char="•"/>
            </a:pPr>
            <a:r>
              <a:rPr lang="ca-ES" dirty="0" smtClean="0"/>
              <a:t> Descarta dependència (CIM 10) es negatiu </a:t>
            </a:r>
          </a:p>
          <a:p>
            <a:pPr>
              <a:buFont typeface="Arial" charset="0"/>
              <a:buChar char="•"/>
            </a:pPr>
            <a:r>
              <a:rPr lang="ca-ES" dirty="0" smtClean="0"/>
              <a:t> Quina quantitat d’alcohol li diries que pot prendre??</a:t>
            </a:r>
          </a:p>
          <a:p>
            <a:pPr>
              <a:buFontTx/>
              <a:buChar char="-"/>
              <a:defRPr/>
            </a:pPr>
            <a:r>
              <a:rPr lang="ca-ES" dirty="0" smtClean="0"/>
              <a:t> Pactar amb el pacient, millor abstinència,</a:t>
            </a:r>
            <a:r>
              <a:rPr lang="ca-ES" baseline="0" dirty="0" smtClean="0"/>
              <a:t> reducció del consum?</a:t>
            </a:r>
          </a:p>
          <a:p>
            <a:pPr>
              <a:buFontTx/>
              <a:buChar char="-"/>
              <a:defRPr/>
            </a:pPr>
            <a:r>
              <a:rPr lang="ca-ES" baseline="0" dirty="0" smtClean="0"/>
              <a:t> Es pot plantejar algun tractament?</a:t>
            </a:r>
            <a:endParaRPr lang="ca-ES" dirty="0" smtClean="0"/>
          </a:p>
          <a:p>
            <a:pPr>
              <a:buFontTx/>
              <a:buNone/>
              <a:defRPr/>
            </a:pPr>
            <a:endParaRPr lang="ca-ES" dirty="0" smtClean="0"/>
          </a:p>
          <a:p>
            <a:endParaRPr lang="ca-ES" dirty="0" smtClean="0"/>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52</a:t>
            </a:fld>
            <a:endParaRPr lang="es-ES"/>
          </a:p>
        </p:txBody>
      </p:sp>
    </p:spTree>
    <p:extLst>
      <p:ext uri="{BB962C8B-B14F-4D97-AF65-F5344CB8AC3E}">
        <p14:creationId xmlns:p14="http://schemas.microsoft.com/office/powerpoint/2010/main" val="5443888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pPr defTabSz="914336">
              <a:defRPr/>
            </a:pPr>
            <a:r>
              <a:rPr lang="ca-ES" b="1" dirty="0" smtClean="0"/>
              <a:t>Escenari</a:t>
            </a:r>
            <a:r>
              <a:rPr lang="ca-ES" b="1" baseline="0" dirty="0" smtClean="0"/>
              <a:t> B (HTA + OH)</a:t>
            </a:r>
          </a:p>
          <a:p>
            <a:endParaRPr lang="ca-ES" dirty="0" smtClean="0"/>
          </a:p>
          <a:p>
            <a:r>
              <a:rPr lang="ca-ES" dirty="0" smtClean="0"/>
              <a:t>-----</a:t>
            </a:r>
          </a:p>
          <a:p>
            <a:r>
              <a:rPr lang="ca-ES" dirty="0" smtClean="0"/>
              <a:t>FER DIFERENTS SUPOSSITS i DISCUTIR-LOS</a:t>
            </a:r>
          </a:p>
          <a:p>
            <a:endParaRPr lang="ca-ES" dirty="0" smtClean="0"/>
          </a:p>
          <a:p>
            <a:pPr>
              <a:buFont typeface="Arial" pitchFamily="34" charset="0"/>
              <a:buNone/>
            </a:pPr>
            <a:r>
              <a:rPr lang="ca-ES" dirty="0" smtClean="0"/>
              <a:t> </a:t>
            </a:r>
          </a:p>
          <a:p>
            <a:pPr>
              <a:buFont typeface="Arial" pitchFamily="34" charset="0"/>
              <a:buNone/>
            </a:pPr>
            <a:r>
              <a:rPr lang="ca-ES" b="1" dirty="0" smtClean="0"/>
              <a:t>1ª opció</a:t>
            </a:r>
          </a:p>
          <a:p>
            <a:pPr>
              <a:buFont typeface="Arial" pitchFamily="34" charset="0"/>
              <a:buChar char="•"/>
            </a:pPr>
            <a:endParaRPr lang="ca-ES" dirty="0" smtClean="0"/>
          </a:p>
          <a:p>
            <a:pPr>
              <a:buFont typeface="Arial" pitchFamily="34" charset="0"/>
              <a:buChar char="•"/>
            </a:pPr>
            <a:r>
              <a:rPr lang="ca-ES" dirty="0" smtClean="0"/>
              <a:t> Passat 1 mes acudeix a seguiment i ens explica que continua els canvis en alimentació</a:t>
            </a:r>
            <a:r>
              <a:rPr lang="ca-ES" baseline="0" dirty="0" smtClean="0"/>
              <a:t>: sal i cafè. Surt amb uns amics amb la bicicleta.</a:t>
            </a:r>
          </a:p>
          <a:p>
            <a:pPr>
              <a:buFont typeface="Arial" pitchFamily="34" charset="0"/>
              <a:buChar char="•"/>
            </a:pPr>
            <a:r>
              <a:rPr lang="ca-ES" dirty="0" smtClean="0"/>
              <a:t> En el cas de l’alcohol ha aconseguit reduir fins 1-</a:t>
            </a:r>
            <a:r>
              <a:rPr lang="ca-ES" baseline="0" dirty="0" smtClean="0"/>
              <a:t>2 UBE setmana. Es troba millor</a:t>
            </a:r>
            <a:r>
              <a:rPr lang="ca-ES" dirty="0" smtClean="0"/>
              <a:t>.</a:t>
            </a:r>
          </a:p>
          <a:p>
            <a:pPr>
              <a:buFont typeface="Arial" pitchFamily="34" charset="0"/>
              <a:buChar char="•"/>
            </a:pPr>
            <a:endParaRPr lang="ca-ES" dirty="0" smtClean="0"/>
          </a:p>
          <a:p>
            <a:pPr>
              <a:buFont typeface="Arial" charset="0"/>
              <a:buChar char="•"/>
            </a:pPr>
            <a:r>
              <a:rPr lang="ca-ES" dirty="0" smtClean="0"/>
              <a:t> Fem una analítica al mes. S’han normalitzat funció hepàtica. </a:t>
            </a:r>
          </a:p>
          <a:p>
            <a:pPr>
              <a:buFontTx/>
              <a:buChar char="-"/>
              <a:defRPr/>
            </a:pPr>
            <a:endParaRPr lang="ca-ES" dirty="0" smtClean="0"/>
          </a:p>
          <a:p>
            <a:pPr defTabSz="867491">
              <a:buFontTx/>
              <a:buNone/>
              <a:defRPr/>
            </a:pPr>
            <a:r>
              <a:rPr lang="ca-ES" b="1" dirty="0" smtClean="0"/>
              <a:t>2ª opció</a:t>
            </a:r>
          </a:p>
          <a:p>
            <a:pPr>
              <a:buFontTx/>
              <a:buChar char="-"/>
              <a:defRPr/>
            </a:pPr>
            <a:r>
              <a:rPr lang="ca-ES" dirty="0" smtClean="0"/>
              <a:t> és més difícil</a:t>
            </a:r>
            <a:r>
              <a:rPr lang="ca-ES" baseline="0" dirty="0" smtClean="0"/>
              <a:t> del que pensava, vaig estar uns dies bevent 1-2UBE, però no he tornat al que feia abans</a:t>
            </a:r>
          </a:p>
          <a:p>
            <a:pPr>
              <a:buFontTx/>
              <a:buNone/>
              <a:defRPr/>
            </a:pPr>
            <a:r>
              <a:rPr lang="ca-ES" baseline="0" dirty="0" smtClean="0"/>
              <a:t>Revaluar les opcions que te el pacient. </a:t>
            </a:r>
          </a:p>
          <a:p>
            <a:pPr>
              <a:buFontTx/>
              <a:buNone/>
              <a:defRPr/>
            </a:pPr>
            <a:r>
              <a:rPr lang="ca-ES" baseline="0" dirty="0" smtClean="0"/>
              <a:t>Donaríeu fàrmac? Quin?</a:t>
            </a:r>
            <a:endParaRPr lang="ca-ES" dirty="0" smtClean="0"/>
          </a:p>
          <a:p>
            <a:endParaRPr lang="ca-ES" dirty="0" smtClean="0"/>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53</a:t>
            </a:fld>
            <a:endParaRPr lang="es-ES"/>
          </a:p>
        </p:txBody>
      </p:sp>
    </p:spTree>
    <p:extLst>
      <p:ext uri="{BB962C8B-B14F-4D97-AF65-F5344CB8AC3E}">
        <p14:creationId xmlns:p14="http://schemas.microsoft.com/office/powerpoint/2010/main" val="5443888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54</a:t>
            </a:fld>
            <a:endParaRPr lang="es-E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56</a:t>
            </a:fld>
            <a:endParaRPr lang="es-E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smtClean="0"/>
              <a:t>Avaluació bàsica:</a:t>
            </a:r>
          </a:p>
          <a:p>
            <a:r>
              <a:rPr lang="ca-ES" dirty="0" smtClean="0"/>
              <a:t>La recomanació de </a:t>
            </a:r>
            <a:r>
              <a:rPr lang="ca-ES" b="1" dirty="0" smtClean="0"/>
              <a:t>mínims</a:t>
            </a:r>
            <a:r>
              <a:rPr lang="ca-ES" dirty="0" smtClean="0"/>
              <a:t> consisteix en avaluar el grau de risc del consum d’alcohol mitjançant calculadora o AUDIT C disponibles a e-CAP. </a:t>
            </a:r>
          </a:p>
          <a:p>
            <a:endParaRPr lang="ca-ES" dirty="0" smtClean="0"/>
          </a:p>
          <a:p>
            <a:pPr eaLnBrk="1" hangingPunct="1"/>
            <a:r>
              <a:rPr lang="ca-ES" altLang="es-ES" dirty="0" smtClean="0">
                <a:latin typeface="Arial" charset="0"/>
                <a:cs typeface="Arial" charset="0"/>
              </a:rPr>
              <a:t>Podem començar amb AUDIT C, paro quantificar en </a:t>
            </a:r>
            <a:r>
              <a:rPr lang="ca-ES" altLang="es-ES" dirty="0" err="1" smtClean="0">
                <a:latin typeface="Arial" charset="0"/>
                <a:cs typeface="Arial" charset="0"/>
              </a:rPr>
              <a:t>UBEs</a:t>
            </a:r>
            <a:r>
              <a:rPr lang="ca-ES" altLang="es-ES" dirty="0" smtClean="0">
                <a:latin typeface="Arial" charset="0"/>
                <a:cs typeface="Arial" charset="0"/>
              </a:rPr>
              <a:t> ens permetrà monitoritzar el consum real, útil quan l’objectiu no sigui l'abstinència absoluta, sinó la reducció del consum per sota de límits de risc</a:t>
            </a:r>
          </a:p>
          <a:p>
            <a:pPr eaLnBrk="1" hangingPunct="1"/>
            <a:endParaRPr lang="ca-ES" altLang="es-ES" dirty="0" smtClean="0">
              <a:latin typeface="Trebuchet MS" pitchFamily="34" charset="0"/>
              <a:cs typeface="Times New Roman" pitchFamily="18" charset="0"/>
            </a:endParaRPr>
          </a:p>
          <a:p>
            <a:pPr eaLnBrk="1" hangingPunct="1">
              <a:buFontTx/>
              <a:buChar char="•"/>
            </a:pPr>
            <a:r>
              <a:rPr lang="ca-ES" altLang="es-ES" dirty="0" smtClean="0">
                <a:latin typeface="Trebuchet MS" pitchFamily="34" charset="0"/>
                <a:cs typeface="Times New Roman" pitchFamily="18" charset="0"/>
              </a:rPr>
              <a:t> Punts de tall: en homes</a:t>
            </a:r>
            <a:r>
              <a:rPr lang="es-ES_tradnl" altLang="es-ES" dirty="0" smtClean="0">
                <a:latin typeface="Trebuchet MS" pitchFamily="34" charset="0"/>
                <a:cs typeface="Times New Roman" pitchFamily="18" charset="0"/>
              </a:rPr>
              <a:t> ≥ 5, en </a:t>
            </a:r>
            <a:r>
              <a:rPr lang="es-ES" altLang="es-ES" dirty="0" smtClean="0">
                <a:latin typeface="Trebuchet MS" pitchFamily="34" charset="0"/>
                <a:cs typeface="Times New Roman" pitchFamily="18" charset="0"/>
              </a:rPr>
              <a:t>dones </a:t>
            </a:r>
            <a:r>
              <a:rPr lang="es-ES_tradnl" altLang="es-ES" dirty="0" smtClean="0">
                <a:latin typeface="Trebuchet MS" pitchFamily="34" charset="0"/>
                <a:cs typeface="Times New Roman" pitchFamily="18" charset="0"/>
              </a:rPr>
              <a:t>≥ 5</a:t>
            </a:r>
          </a:p>
          <a:p>
            <a:pPr eaLnBrk="1" hangingPunct="1">
              <a:buFontTx/>
              <a:buChar char="•"/>
            </a:pPr>
            <a:endParaRPr lang="es-ES_tradnl" altLang="es-ES" dirty="0" smtClean="0">
              <a:latin typeface="Trebuchet MS" pitchFamily="34" charset="0"/>
              <a:cs typeface="Times New Roman" pitchFamily="18" charset="0"/>
            </a:endParaRPr>
          </a:p>
          <a:p>
            <a:pPr eaLnBrk="1" hangingPunct="1">
              <a:buFontTx/>
              <a:buChar char="•"/>
            </a:pPr>
            <a:endParaRPr lang="ca-ES" altLang="es-ES" dirty="0" smtClean="0">
              <a:latin typeface="Arial" charset="0"/>
              <a:cs typeface="Arial" charset="0"/>
            </a:endParaRPr>
          </a:p>
          <a:p>
            <a:pPr eaLnBrk="1" hangingPunct="1">
              <a:buFontTx/>
              <a:buChar char="•"/>
            </a:pPr>
            <a:endParaRPr lang="ca-ES" altLang="es-ES" dirty="0" smtClean="0">
              <a:latin typeface="Arial" charset="0"/>
              <a:cs typeface="Arial" charset="0"/>
            </a:endParaRPr>
          </a:p>
          <a:p>
            <a:endParaRPr lang="ca-ES" altLang="es-ES" dirty="0" smtClean="0"/>
          </a:p>
          <a:p>
            <a:endParaRPr lang="ca-ES" dirty="0" smtClean="0"/>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57</a:t>
            </a:fld>
            <a:endParaRPr lang="es-ES"/>
          </a:p>
        </p:txBody>
      </p:sp>
    </p:spTree>
    <p:extLst>
      <p:ext uri="{BB962C8B-B14F-4D97-AF65-F5344CB8AC3E}">
        <p14:creationId xmlns:p14="http://schemas.microsoft.com/office/powerpoint/2010/main" val="20563392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190500" indent="-190500" algn="just" defTabSz="762000" eaLnBrk="1" hangingPunct="1">
              <a:spcAft>
                <a:spcPts val="700"/>
              </a:spcAft>
              <a:tabLst>
                <a:tab pos="190500" algn="l"/>
                <a:tab pos="952500" algn="l"/>
              </a:tabLst>
              <a:defRPr/>
            </a:pPr>
            <a:r>
              <a:rPr lang="ca-ES" dirty="0" smtClean="0"/>
              <a:t>Ens pot resultat d’utilitat l’entrevista </a:t>
            </a:r>
            <a:r>
              <a:rPr lang="ca-ES" altLang="es-ES" dirty="0" smtClean="0">
                <a:latin typeface="Arial" pitchFamily="34" charset="0"/>
                <a:cs typeface="Arial" pitchFamily="34" charset="0"/>
              </a:rPr>
              <a:t>semiestructurada amb ajuda de la calculadora </a:t>
            </a:r>
          </a:p>
          <a:p>
            <a:pPr marL="190500" indent="-190500" algn="just" defTabSz="762000" eaLnBrk="1" hangingPunct="1">
              <a:spcAft>
                <a:spcPts val="700"/>
              </a:spcAft>
              <a:buFont typeface="Wingdings" pitchFamily="2" charset="2"/>
              <a:buChar char="§"/>
              <a:tabLst>
                <a:tab pos="190500" algn="l"/>
                <a:tab pos="952500" algn="l"/>
              </a:tabLst>
              <a:defRPr/>
            </a:pPr>
            <a:r>
              <a:rPr lang="ca-ES" altLang="es-ES" dirty="0" smtClean="0">
                <a:latin typeface="Arial" pitchFamily="34" charset="0"/>
                <a:cs typeface="Arial" pitchFamily="34" charset="0"/>
              </a:rPr>
              <a:t>Què esmorza? I què beu?</a:t>
            </a:r>
          </a:p>
          <a:p>
            <a:pPr marL="190500" indent="-190500" algn="just" defTabSz="762000" eaLnBrk="1" hangingPunct="1">
              <a:spcAft>
                <a:spcPts val="700"/>
              </a:spcAft>
              <a:buFont typeface="Wingdings" pitchFamily="2" charset="2"/>
              <a:buChar char="§"/>
              <a:tabLst>
                <a:tab pos="190500" algn="l"/>
                <a:tab pos="952500" algn="l"/>
              </a:tabLst>
              <a:defRPr/>
            </a:pPr>
            <a:r>
              <a:rPr lang="ca-ES" altLang="es-ES" dirty="0" smtClean="0">
                <a:latin typeface="Arial" pitchFamily="34" charset="0"/>
                <a:cs typeface="Arial" pitchFamily="34" charset="0"/>
              </a:rPr>
              <a:t>Pren alguna cosa a mig matí? Fa el vermut abans de dinar?</a:t>
            </a:r>
          </a:p>
          <a:p>
            <a:pPr marL="190500" indent="-190500" algn="just" defTabSz="762000" eaLnBrk="1" hangingPunct="1">
              <a:spcAft>
                <a:spcPts val="700"/>
              </a:spcAft>
              <a:buFont typeface="Wingdings" pitchFamily="2" charset="2"/>
              <a:buChar char="§"/>
              <a:tabLst>
                <a:tab pos="190500" algn="l"/>
                <a:tab pos="952500" algn="l"/>
              </a:tabLst>
              <a:defRPr/>
            </a:pPr>
            <a:r>
              <a:rPr lang="ca-ES" altLang="es-ES" dirty="0" smtClean="0">
                <a:latin typeface="Arial" pitchFamily="34" charset="0"/>
                <a:cs typeface="Arial" pitchFamily="34" charset="0"/>
              </a:rPr>
              <a:t>Per dinar, què beu? Pren alguna copa o cigaló?</a:t>
            </a:r>
          </a:p>
          <a:p>
            <a:pPr marL="190500" indent="-190500" algn="just" defTabSz="762000" eaLnBrk="1" hangingPunct="1">
              <a:spcAft>
                <a:spcPts val="700"/>
              </a:spcAft>
              <a:buFont typeface="Wingdings" pitchFamily="2" charset="2"/>
              <a:buChar char="§"/>
              <a:tabLst>
                <a:tab pos="190500" algn="l"/>
                <a:tab pos="952500" algn="l"/>
              </a:tabLst>
              <a:defRPr/>
            </a:pPr>
            <a:r>
              <a:rPr lang="ca-ES" altLang="es-ES" dirty="0" smtClean="0">
                <a:latin typeface="Arial" pitchFamily="34" charset="0"/>
                <a:cs typeface="Arial" pitchFamily="34" charset="0"/>
              </a:rPr>
              <a:t>Berena? I què beu?</a:t>
            </a:r>
          </a:p>
          <a:p>
            <a:pPr marL="190500" indent="-190500" algn="just" defTabSz="762000" eaLnBrk="1" hangingPunct="1">
              <a:spcAft>
                <a:spcPts val="700"/>
              </a:spcAft>
              <a:buFont typeface="Wingdings" pitchFamily="2" charset="2"/>
              <a:buChar char="§"/>
              <a:tabLst>
                <a:tab pos="190500" algn="l"/>
                <a:tab pos="952500" algn="l"/>
              </a:tabLst>
              <a:defRPr/>
            </a:pPr>
            <a:r>
              <a:rPr lang="ca-ES" altLang="es-ES" dirty="0" smtClean="0">
                <a:latin typeface="Arial" pitchFamily="34" charset="0"/>
                <a:cs typeface="Arial" pitchFamily="34" charset="0"/>
              </a:rPr>
              <a:t>En sortir de la feina, va a prendre alguna cosa? Què pren?</a:t>
            </a:r>
          </a:p>
          <a:p>
            <a:pPr marL="190500" indent="-190500" algn="just" defTabSz="762000" eaLnBrk="1" hangingPunct="1">
              <a:spcAft>
                <a:spcPts val="700"/>
              </a:spcAft>
              <a:buFont typeface="Wingdings" pitchFamily="2" charset="2"/>
              <a:buChar char="§"/>
              <a:tabLst>
                <a:tab pos="190500" algn="l"/>
                <a:tab pos="952500" algn="l"/>
              </a:tabLst>
              <a:defRPr/>
            </a:pPr>
            <a:r>
              <a:rPr lang="ca-ES" altLang="es-ES" dirty="0" smtClean="0">
                <a:latin typeface="Arial" pitchFamily="34" charset="0"/>
                <a:cs typeface="Arial" pitchFamily="34" charset="0"/>
              </a:rPr>
              <a:t>Què pren per sopar? I per beure? Pren alguna copa després?</a:t>
            </a:r>
          </a:p>
          <a:p>
            <a:pPr marL="190500" indent="-190500" algn="just" defTabSz="762000" eaLnBrk="1" hangingPunct="1">
              <a:spcAft>
                <a:spcPts val="700"/>
              </a:spcAft>
              <a:buFont typeface="Wingdings" pitchFamily="2" charset="2"/>
              <a:buChar char="§"/>
              <a:tabLst>
                <a:tab pos="190500" algn="l"/>
                <a:tab pos="952500" algn="l"/>
              </a:tabLst>
              <a:defRPr/>
            </a:pPr>
            <a:r>
              <a:rPr lang="ca-ES" altLang="es-ES" dirty="0" smtClean="0">
                <a:latin typeface="Arial" pitchFamily="34" charset="0"/>
                <a:cs typeface="Arial" pitchFamily="34" charset="0"/>
              </a:rPr>
              <a:t>Durant els caps de setmana pren alguna copa més?</a:t>
            </a:r>
            <a:endParaRPr lang="es-ES_tradnl" altLang="es-ES" dirty="0" smtClean="0">
              <a:solidFill>
                <a:srgbClr val="00003E"/>
              </a:solidFill>
              <a:latin typeface="Arial" pitchFamily="34" charset="0"/>
              <a:cs typeface="Arial" pitchFamily="34" charset="0"/>
            </a:endParaRPr>
          </a:p>
          <a:p>
            <a:pPr eaLnBrk="1" hangingPunct="1">
              <a:defRPr/>
            </a:pPr>
            <a:endParaRPr lang="ca-ES" dirty="0" smtClean="0">
              <a:latin typeface="Arial" pitchFamily="34" charset="0"/>
            </a:endParaRPr>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58</a:t>
            </a:fld>
            <a:endParaRPr lang="es-ES"/>
          </a:p>
        </p:txBody>
      </p:sp>
    </p:spTree>
    <p:extLst>
      <p:ext uri="{BB962C8B-B14F-4D97-AF65-F5344CB8AC3E}">
        <p14:creationId xmlns:p14="http://schemas.microsoft.com/office/powerpoint/2010/main" val="23528830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smtClean="0"/>
              <a:t>Avaluació bàsica:</a:t>
            </a:r>
          </a:p>
          <a:p>
            <a:r>
              <a:rPr lang="ca-ES" dirty="0" smtClean="0"/>
              <a:t>La recomanació de </a:t>
            </a:r>
            <a:r>
              <a:rPr lang="ca-ES" b="1" dirty="0" smtClean="0"/>
              <a:t>màxims</a:t>
            </a:r>
            <a:r>
              <a:rPr lang="ca-ES" dirty="0" smtClean="0"/>
              <a:t> consisteix en avaluar els danys derivats del consum d’alcohol afegint a la valoració de mínims (calculadora o AUDIT C) l’avaluació de paràmetres disponibles a e-CAP: afectació orgànica i dependència de l’alcohol. </a:t>
            </a:r>
          </a:p>
          <a:p>
            <a:endParaRPr lang="ca-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a-ES" dirty="0" smtClean="0"/>
              <a:t>Ens pot resultar útil l’AUDIT-10 que tenim a </a:t>
            </a:r>
            <a:r>
              <a:rPr lang="ca-ES" dirty="0" err="1" smtClean="0"/>
              <a:t>e-CAP</a:t>
            </a:r>
            <a:r>
              <a:rPr lang="ca-ES" dirty="0" smtClean="0"/>
              <a:t> per avaluar aspectes relacionats amb consum perjudicial i/o dependència.</a:t>
            </a:r>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59</a:t>
            </a:fld>
            <a:endParaRPr lang="es-ES"/>
          </a:p>
        </p:txBody>
      </p:sp>
    </p:spTree>
    <p:extLst>
      <p:ext uri="{BB962C8B-B14F-4D97-AF65-F5344CB8AC3E}">
        <p14:creationId xmlns:p14="http://schemas.microsoft.com/office/powerpoint/2010/main" val="33821470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altLang="es-ES" dirty="0" smtClean="0">
                <a:ea typeface="MS PGothic" pitchFamily="34" charset="-128"/>
              </a:rPr>
              <a:t>A partir de les valoracions prèvies cal codificar segons codis CIM 10 disponibles e-CAP</a:t>
            </a:r>
          </a:p>
          <a:p>
            <a:r>
              <a:rPr lang="ca-ES" altLang="es-ES" dirty="0" smtClean="0">
                <a:ea typeface="MS PGothic" pitchFamily="34" charset="-128"/>
              </a:rPr>
              <a:t>Pactem data de propera visita amb el pacient.</a:t>
            </a:r>
          </a:p>
          <a:p>
            <a:pPr marL="0" marR="0" indent="0" algn="l" defTabSz="914400" rtl="0" eaLnBrk="1" fontAlgn="auto" latinLnBrk="0" hangingPunct="1">
              <a:lnSpc>
                <a:spcPct val="100000"/>
              </a:lnSpc>
              <a:spcBef>
                <a:spcPts val="0"/>
              </a:spcBef>
              <a:spcAft>
                <a:spcPts val="0"/>
              </a:spcAft>
              <a:buClrTx/>
              <a:buSzTx/>
              <a:buFontTx/>
              <a:buNone/>
              <a:tabLst/>
              <a:defRPr/>
            </a:pPr>
            <a:r>
              <a:rPr lang="ca-ES" dirty="0" err="1" smtClean="0"/>
              <a:t>eCAP</a:t>
            </a:r>
            <a:r>
              <a:rPr lang="ca-ES" dirty="0" smtClean="0"/>
              <a:t>: </a:t>
            </a:r>
            <a:r>
              <a:rPr lang="ca-ES" dirty="0" smtClean="0">
                <a:latin typeface="Arial" charset="0"/>
              </a:rPr>
              <a:t>Clicant botó de la dreta tenim accés a text útil sobre els temes previs.</a:t>
            </a:r>
          </a:p>
          <a:p>
            <a:pPr marL="0" marR="0" indent="0" algn="l" defTabSz="914400" rtl="0" eaLnBrk="1" fontAlgn="auto" latinLnBrk="0" hangingPunct="1">
              <a:lnSpc>
                <a:spcPct val="100000"/>
              </a:lnSpc>
              <a:spcBef>
                <a:spcPts val="0"/>
              </a:spcBef>
              <a:spcAft>
                <a:spcPts val="0"/>
              </a:spcAft>
              <a:buClrTx/>
              <a:buSzTx/>
              <a:buFontTx/>
              <a:buNone/>
              <a:tabLst/>
              <a:defRPr/>
            </a:pPr>
            <a:r>
              <a:rPr lang="ca-ES" dirty="0" smtClean="0"/>
              <a:t>          </a:t>
            </a:r>
            <a:r>
              <a:rPr lang="ca-ES" dirty="0" smtClean="0">
                <a:latin typeface="Arial" charset="0"/>
              </a:rPr>
              <a:t>Podem visualitzar material teòric, per recordar conceptes.</a:t>
            </a:r>
          </a:p>
          <a:p>
            <a:pPr marL="0" marR="0" indent="0" algn="l" defTabSz="914400" rtl="0" eaLnBrk="1" fontAlgn="auto" latinLnBrk="0" hangingPunct="1">
              <a:lnSpc>
                <a:spcPct val="100000"/>
              </a:lnSpc>
              <a:spcBef>
                <a:spcPts val="0"/>
              </a:spcBef>
              <a:spcAft>
                <a:spcPts val="0"/>
              </a:spcAft>
              <a:buClrTx/>
              <a:buSzTx/>
              <a:buFontTx/>
              <a:buNone/>
              <a:tabLst/>
              <a:defRPr/>
            </a:pPr>
            <a:r>
              <a:rPr lang="ca-ES" dirty="0" smtClean="0">
                <a:latin typeface="Arial" charset="0"/>
              </a:rPr>
              <a:t>          </a:t>
            </a:r>
            <a:r>
              <a:rPr lang="ca-ES" dirty="0" smtClean="0"/>
              <a:t>La desintoxicació alcohòlica es planteja sovint i un recordatori accessible ens resulta molt útil.</a:t>
            </a:r>
          </a:p>
          <a:p>
            <a:pPr marL="0" marR="0" indent="0" algn="l" defTabSz="914400" rtl="0" eaLnBrk="1" fontAlgn="auto" latinLnBrk="0" hangingPunct="1">
              <a:lnSpc>
                <a:spcPct val="100000"/>
              </a:lnSpc>
              <a:spcBef>
                <a:spcPts val="0"/>
              </a:spcBef>
              <a:spcAft>
                <a:spcPts val="0"/>
              </a:spcAft>
              <a:buClrTx/>
              <a:buSzTx/>
              <a:buFontTx/>
              <a:buNone/>
              <a:tabLst/>
              <a:defRPr/>
            </a:pPr>
            <a:r>
              <a:rPr lang="ca-ES" dirty="0" smtClean="0"/>
              <a:t>Quan pot apareix la síndrome d'abstinència el qüestionari CIWA-Ar, ajuda a valorar la gravetat, i també ens ofereix una pauta amb diazepam.</a:t>
            </a:r>
          </a:p>
          <a:p>
            <a:r>
              <a:rPr lang="ca-ES" dirty="0" smtClean="0"/>
              <a:t>El qüestionari CIWA-Ar, ajuda a valorar la gravetat, i ens ofereix una pauta amb diazepam adaptada a la puntuació.</a:t>
            </a:r>
          </a:p>
          <a:p>
            <a:r>
              <a:rPr lang="ca-ES" dirty="0" smtClean="0"/>
              <a:t>També hi ha exemple</a:t>
            </a:r>
            <a:r>
              <a:rPr lang="ca-ES" baseline="0" dirty="0" smtClean="0"/>
              <a:t> d’una pauta de desintoxicació</a:t>
            </a:r>
            <a:endParaRPr lang="ca-E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ca-E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ca-ES" dirty="0" smtClean="0">
              <a:latin typeface="Arial" charset="0"/>
            </a:endParaRPr>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60</a:t>
            </a:fld>
            <a:endParaRPr lang="es-ES"/>
          </a:p>
        </p:txBody>
      </p:sp>
    </p:spTree>
    <p:extLst>
      <p:ext uri="{BB962C8B-B14F-4D97-AF65-F5344CB8AC3E}">
        <p14:creationId xmlns:p14="http://schemas.microsoft.com/office/powerpoint/2010/main" val="29729203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dirty="0" smtClean="0"/>
              <a:t>Un cop quantificat el consum cal establir la situació del pacient en relació al seu consum d’alcohol, és a dir, el grau de risc.</a:t>
            </a:r>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61</a:t>
            </a:fld>
            <a:endParaRPr lang="es-ES"/>
          </a:p>
        </p:txBody>
      </p:sp>
    </p:spTree>
    <p:extLst>
      <p:ext uri="{BB962C8B-B14F-4D97-AF65-F5344CB8AC3E}">
        <p14:creationId xmlns:p14="http://schemas.microsoft.com/office/powerpoint/2010/main" val="532376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dirty="0" smtClean="0"/>
              <a:t>La manca de temps pot ser un dels motius per </a:t>
            </a:r>
            <a:r>
              <a:rPr lang="ca-ES" baseline="0" dirty="0" smtClean="0"/>
              <a:t>proposa fer un </a:t>
            </a:r>
            <a:r>
              <a:rPr lang="ca-ES" baseline="0" dirty="0" err="1" smtClean="0"/>
              <a:t>cribratge</a:t>
            </a:r>
            <a:r>
              <a:rPr lang="ca-ES" baseline="0" dirty="0" smtClean="0"/>
              <a:t> més selectiu amb pacients amb patologia que es pugui beneficiar més d’aquesta intervenció</a:t>
            </a:r>
          </a:p>
          <a:p>
            <a:endParaRPr lang="ca-ES" baseline="0" dirty="0" smtClean="0"/>
          </a:p>
          <a:p>
            <a:r>
              <a:rPr lang="ca-ES" baseline="0" dirty="0" smtClean="0"/>
              <a:t>Recordar també que encara queden molts centres que no han fet la formació (referent no ha tramés la formació als seus companys). Centres que han canviar de referent en varies ocasions o que ha canviat de forma important els membres de l’equip i que potser no estan formats. </a:t>
            </a:r>
          </a:p>
          <a:p>
            <a:r>
              <a:rPr lang="ca-ES" baseline="0" dirty="0" smtClean="0"/>
              <a:t>Important seguir transmetent la formació rebuda </a:t>
            </a:r>
            <a:endParaRPr lang="ca-ES" dirty="0" smtClean="0"/>
          </a:p>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6</a:t>
            </a:fld>
            <a:endParaRPr lang="es-E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noProof="0" dirty="0" smtClean="0"/>
              <a:t>En el cas que no vulgui</a:t>
            </a:r>
            <a:r>
              <a:rPr lang="ca-ES" baseline="0" noProof="0" dirty="0" smtClean="0"/>
              <a:t> fer canvis o no se senti capaç de fer-los, l’entrevista motivacional ens pot ajudar a promoure discrepància interna  i a provocar el diàleg del canvi. Quan el pacient vulgui realitzar canvis, la presa de decisions compartida l’ajudarà a triar el camí més adequat a la seva persona.</a:t>
            </a:r>
          </a:p>
          <a:p>
            <a:endParaRPr lang="ca-ES"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a-ES" noProof="0" dirty="0" smtClean="0"/>
              <a:t>Entrevista</a:t>
            </a:r>
            <a:r>
              <a:rPr lang="ca-ES" baseline="0" noProof="0" dirty="0" smtClean="0"/>
              <a:t> </a:t>
            </a:r>
            <a:r>
              <a:rPr lang="ca-ES" baseline="0" noProof="0" dirty="0" err="1" smtClean="0"/>
              <a:t>moticacional</a:t>
            </a:r>
            <a:r>
              <a:rPr lang="ca-ES" baseline="0" noProof="0" dirty="0" smtClean="0"/>
              <a:t>: col·laboració, acceptació, evocació i compassió.</a:t>
            </a:r>
            <a:endParaRPr lang="ca-ES" noProof="0" dirty="0" smtClean="0"/>
          </a:p>
          <a:p>
            <a:endParaRPr lang="ca-ES" noProof="0"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62</a:t>
            </a:fld>
            <a:endParaRPr lang="es-E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smtClean="0"/>
              <a:t> </a:t>
            </a:r>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63</a:t>
            </a:fld>
            <a:endParaRPr lang="es-ES"/>
          </a:p>
        </p:txBody>
      </p:sp>
    </p:spTree>
    <p:extLst>
      <p:ext uri="{BB962C8B-B14F-4D97-AF65-F5344CB8AC3E}">
        <p14:creationId xmlns:p14="http://schemas.microsoft.com/office/powerpoint/2010/main" val="33999109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noProof="0" dirty="0" smtClean="0"/>
              <a:t>Entrevista</a:t>
            </a:r>
            <a:r>
              <a:rPr lang="ca-ES" baseline="0" noProof="0" dirty="0" smtClean="0"/>
              <a:t> motivacional: </a:t>
            </a:r>
          </a:p>
          <a:p>
            <a:pPr>
              <a:buFont typeface="Arial" pitchFamily="34" charset="0"/>
              <a:buChar char="•"/>
            </a:pPr>
            <a:r>
              <a:rPr lang="ca-ES" baseline="0" noProof="0" dirty="0" smtClean="0"/>
              <a:t>Col·laboració</a:t>
            </a:r>
          </a:p>
          <a:p>
            <a:pPr>
              <a:buFont typeface="Arial" pitchFamily="34" charset="0"/>
              <a:buChar char="•"/>
            </a:pPr>
            <a:r>
              <a:rPr lang="ca-ES" baseline="0" noProof="0" dirty="0" smtClean="0"/>
              <a:t>Acceptació: valora absolut de l’altre, autonomia, empatia i afirmació dels valors de l’altre)</a:t>
            </a:r>
          </a:p>
          <a:p>
            <a:pPr>
              <a:buFont typeface="Arial" pitchFamily="34" charset="0"/>
              <a:buChar char="•"/>
            </a:pPr>
            <a:r>
              <a:rPr lang="ca-ES" baseline="0" noProof="0" dirty="0" smtClean="0"/>
              <a:t>Evocació </a:t>
            </a:r>
          </a:p>
          <a:p>
            <a:pPr>
              <a:buFont typeface="Arial" pitchFamily="34" charset="0"/>
              <a:buChar char="•"/>
            </a:pPr>
            <a:r>
              <a:rPr lang="ca-ES" baseline="0" noProof="0" dirty="0" smtClean="0"/>
              <a:t>Compassió</a:t>
            </a:r>
            <a:endParaRPr lang="ca-ES" noProof="0"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64</a:t>
            </a:fld>
            <a:endParaRPr lang="es-E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65</a:t>
            </a:fld>
            <a:endParaRPr lang="es-E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TLFB:</a:t>
            </a:r>
            <a:r>
              <a:rPr lang="es-ES" baseline="0" dirty="0" smtClean="0"/>
              <a:t> time line  </a:t>
            </a:r>
            <a:r>
              <a:rPr lang="es-ES" baseline="0" dirty="0" err="1" smtClean="0"/>
              <a:t>follow</a:t>
            </a:r>
            <a:r>
              <a:rPr lang="es-ES" baseline="0" dirty="0" smtClean="0"/>
              <a:t>-back </a:t>
            </a:r>
            <a:r>
              <a:rPr lang="es-ES" baseline="0" dirty="0" err="1" smtClean="0"/>
              <a:t>methode</a:t>
            </a:r>
            <a:r>
              <a:rPr lang="es-ES" baseline="0" dirty="0" smtClean="0"/>
              <a:t> </a:t>
            </a:r>
            <a:r>
              <a:rPr lang="es-ES" baseline="0" dirty="0" err="1" smtClean="0"/>
              <a:t>assessment</a:t>
            </a:r>
            <a:endParaRPr lang="es-ES" baseline="0" dirty="0" smtClean="0"/>
          </a:p>
          <a:p>
            <a:r>
              <a:rPr lang="es-ES" baseline="0" dirty="0" smtClean="0"/>
              <a:t>SIDEAL</a:t>
            </a:r>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66</a:t>
            </a:fld>
            <a:endParaRPr lang="es-E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smtClean="0"/>
              <a:t>Identificar la seva motivació alhora de modificar estil de vida, és importat quan identifiquen una situació que justificaria introduir canvis</a:t>
            </a:r>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67</a:t>
            </a:fld>
            <a:endParaRPr lang="es-ES"/>
          </a:p>
        </p:txBody>
      </p:sp>
    </p:spTree>
    <p:extLst>
      <p:ext uri="{BB962C8B-B14F-4D97-AF65-F5344CB8AC3E}">
        <p14:creationId xmlns:p14="http://schemas.microsoft.com/office/powerpoint/2010/main" val="5467448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La </a:t>
            </a:r>
            <a:r>
              <a:rPr lang="es-ES" dirty="0" err="1" smtClean="0"/>
              <a:t>medicació</a:t>
            </a:r>
            <a:r>
              <a:rPr lang="es-ES" dirty="0" smtClean="0"/>
              <a:t> </a:t>
            </a:r>
            <a:r>
              <a:rPr lang="es-ES" dirty="0" err="1" smtClean="0"/>
              <a:t>ja</a:t>
            </a:r>
            <a:r>
              <a:rPr lang="es-ES" dirty="0" smtClean="0"/>
              <a:t> es </a:t>
            </a:r>
            <a:r>
              <a:rPr lang="es-ES" dirty="0" err="1" smtClean="0"/>
              <a:t>pot</a:t>
            </a:r>
            <a:r>
              <a:rPr lang="es-ES" dirty="0" smtClean="0"/>
              <a:t> </a:t>
            </a:r>
            <a:r>
              <a:rPr lang="es-ES" dirty="0" err="1" smtClean="0"/>
              <a:t>afegir</a:t>
            </a:r>
            <a:r>
              <a:rPr lang="es-ES" dirty="0" smtClean="0"/>
              <a:t> </a:t>
            </a:r>
            <a:r>
              <a:rPr lang="es-ES" dirty="0" err="1" smtClean="0"/>
              <a:t>on</a:t>
            </a:r>
            <a:r>
              <a:rPr lang="es-ES" dirty="0" smtClean="0"/>
              <a:t> posa </a:t>
            </a:r>
            <a:r>
              <a:rPr lang="es-ES" dirty="0" err="1" smtClean="0"/>
              <a:t>reforçar</a:t>
            </a:r>
            <a:r>
              <a:rPr lang="es-ES" dirty="0" smtClean="0"/>
              <a:t> </a:t>
            </a:r>
            <a:r>
              <a:rPr lang="es-ES" dirty="0" err="1" smtClean="0"/>
              <a:t>progressos</a:t>
            </a:r>
            <a:r>
              <a:rPr lang="es-ES" dirty="0" smtClean="0"/>
              <a:t>,</a:t>
            </a:r>
            <a:r>
              <a:rPr lang="es-ES" baseline="0" dirty="0" smtClean="0"/>
              <a:t> que de </a:t>
            </a:r>
            <a:r>
              <a:rPr lang="es-ES" baseline="0" dirty="0" err="1" smtClean="0"/>
              <a:t>fet</a:t>
            </a:r>
            <a:r>
              <a:rPr lang="es-ES" baseline="0" dirty="0" smtClean="0"/>
              <a:t> </a:t>
            </a:r>
            <a:r>
              <a:rPr lang="es-ES" baseline="0" dirty="0" err="1" smtClean="0"/>
              <a:t>és</a:t>
            </a:r>
            <a:r>
              <a:rPr lang="es-ES" baseline="0" dirty="0" smtClean="0"/>
              <a:t> una </a:t>
            </a:r>
            <a:r>
              <a:rPr lang="es-ES" baseline="0" dirty="0" err="1" smtClean="0"/>
              <a:t>casella</a:t>
            </a:r>
            <a:r>
              <a:rPr lang="es-ES" baseline="0" dirty="0" smtClean="0"/>
              <a:t> prescindible. </a:t>
            </a:r>
            <a:r>
              <a:rPr lang="es-ES" baseline="0" dirty="0" err="1" smtClean="0"/>
              <a:t>On</a:t>
            </a:r>
            <a:r>
              <a:rPr lang="es-ES" baseline="0" dirty="0" smtClean="0"/>
              <a:t> posa </a:t>
            </a:r>
            <a:r>
              <a:rPr lang="es-ES" baseline="0" dirty="0" err="1" smtClean="0"/>
              <a:t>afegir</a:t>
            </a:r>
            <a:r>
              <a:rPr lang="es-ES" baseline="0" dirty="0" smtClean="0"/>
              <a:t> </a:t>
            </a:r>
            <a:r>
              <a:rPr lang="es-ES" baseline="0" dirty="0" err="1" smtClean="0"/>
              <a:t>tractament</a:t>
            </a:r>
            <a:r>
              <a:rPr lang="es-ES" baseline="0" dirty="0" smtClean="0"/>
              <a:t> </a:t>
            </a:r>
            <a:r>
              <a:rPr lang="es-ES" baseline="0" dirty="0" err="1" smtClean="0"/>
              <a:t>farmacològic</a:t>
            </a:r>
            <a:r>
              <a:rPr lang="es-ES" baseline="0" dirty="0" smtClean="0"/>
              <a:t> </a:t>
            </a:r>
            <a:r>
              <a:rPr lang="es-ES" baseline="0" dirty="0" err="1" smtClean="0"/>
              <a:t>millor</a:t>
            </a:r>
            <a:r>
              <a:rPr lang="es-ES" baseline="0" dirty="0" smtClean="0"/>
              <a:t> posar </a:t>
            </a:r>
            <a:r>
              <a:rPr lang="es-ES" baseline="0" dirty="0" err="1" smtClean="0"/>
              <a:t>reforçar</a:t>
            </a:r>
            <a:r>
              <a:rPr lang="es-ES" baseline="0" dirty="0" smtClean="0"/>
              <a:t> </a:t>
            </a:r>
            <a:r>
              <a:rPr lang="es-ES" baseline="0" dirty="0" err="1" smtClean="0"/>
              <a:t>intervenció</a:t>
            </a:r>
            <a:r>
              <a:rPr lang="es-ES" baseline="0" dirty="0" smtClean="0"/>
              <a:t> i </a:t>
            </a:r>
            <a:r>
              <a:rPr lang="es-ES" baseline="0" dirty="0" err="1" smtClean="0"/>
              <a:t>oferir</a:t>
            </a:r>
            <a:r>
              <a:rPr lang="es-ES" baseline="0" dirty="0" smtClean="0"/>
              <a:t> </a:t>
            </a:r>
            <a:r>
              <a:rPr lang="es-ES" baseline="0" dirty="0" err="1" smtClean="0"/>
              <a:t>tractament</a:t>
            </a:r>
            <a:r>
              <a:rPr lang="es-ES" baseline="0" dirty="0" smtClean="0"/>
              <a:t> </a:t>
            </a:r>
            <a:r>
              <a:rPr lang="es-ES" baseline="0" dirty="0" err="1" smtClean="0"/>
              <a:t>farmacològic</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68</a:t>
            </a:fld>
            <a:endParaRPr lang="es-E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69</a:t>
            </a:fld>
            <a:endParaRPr lang="es-E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dirty="0" smtClean="0"/>
              <a:t>El CER</a:t>
            </a:r>
            <a:r>
              <a:rPr lang="ca-ES" baseline="0" dirty="0" smtClean="0"/>
              <a:t> substituirà a trastorn per consum d’alcohol, evitant barreres com l’acceptació d'aquests pacients</a:t>
            </a:r>
            <a:endParaRPr lang="ca-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70</a:t>
            </a:fld>
            <a:endParaRPr lang="es-E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71</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noProof="0" dirty="0" smtClean="0"/>
              <a:t>Durant</a:t>
            </a:r>
            <a:r>
              <a:rPr lang="ca-ES" baseline="0" noProof="0" dirty="0" smtClean="0"/>
              <a:t> anys s’ha demanat a AP que fes </a:t>
            </a:r>
            <a:r>
              <a:rPr lang="ca-ES" baseline="0" noProof="0" dirty="0" err="1" smtClean="0"/>
              <a:t>cribratge</a:t>
            </a:r>
            <a:r>
              <a:rPr lang="ca-ES" baseline="0" noProof="0" dirty="0" smtClean="0"/>
              <a:t> i consell breu d’alcohol en els pacients amb consum de risc o perjudicial i que es treballés la derivació dels pacients  amb dependència alcohòlica. </a:t>
            </a:r>
          </a:p>
          <a:p>
            <a:r>
              <a:rPr lang="ca-ES" baseline="0" noProof="0" dirty="0" smtClean="0"/>
              <a:t>No sempre s’ha pogut fer el </a:t>
            </a:r>
            <a:r>
              <a:rPr lang="ca-ES" baseline="0" noProof="0" dirty="0" err="1" smtClean="0"/>
              <a:t>cribratge</a:t>
            </a:r>
            <a:r>
              <a:rPr lang="ca-ES" baseline="0" noProof="0" dirty="0" smtClean="0"/>
              <a:t>  a tota la població, però el diagnòstic de dependència alcohòlica requereix temps, i els pacients no sempre accepten el diagnòstic i ser derivats al CAS. Molts pacients no accepten l’abstinència.</a:t>
            </a:r>
            <a:endParaRPr lang="ca-ES" noProof="0"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7</a:t>
            </a:fld>
            <a:endParaRPr lang="es-E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72</a:t>
            </a:fld>
            <a:endParaRPr lang="es-E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456B3BE-915F-4020-8F49-8E51A96949EE}" type="slidenum">
              <a:rPr lang="es-ES_tradnl" sz="1200" smtClean="0"/>
              <a:pPr/>
              <a:t>73</a:t>
            </a:fld>
            <a:endParaRPr lang="es-ES_tradnl" sz="1200" smtClean="0"/>
          </a:p>
        </p:txBody>
      </p:sp>
      <p:sp>
        <p:nvSpPr>
          <p:cNvPr id="243715" name="Rectangle 2"/>
          <p:cNvSpPr>
            <a:spLocks noGrp="1" noRot="1" noChangeAspect="1" noChangeArrowheads="1" noTextEdit="1"/>
          </p:cNvSpPr>
          <p:nvPr>
            <p:ph type="sldImg"/>
          </p:nvPr>
        </p:nvSpPr>
        <p:spPr>
          <a:xfrm>
            <a:off x="1103313" y="804863"/>
            <a:ext cx="4389437" cy="3294062"/>
          </a:xfrm>
          <a:solidFill>
            <a:srgbClr val="FFFFFF"/>
          </a:solidFill>
          <a:ln/>
        </p:spPr>
      </p:sp>
      <p:sp>
        <p:nvSpPr>
          <p:cNvPr id="235524" name="Rectangle 3"/>
          <p:cNvSpPr>
            <a:spLocks noGrp="1" noChangeArrowheads="1"/>
          </p:cNvSpPr>
          <p:nvPr>
            <p:ph type="body" idx="1"/>
          </p:nvPr>
        </p:nvSpPr>
        <p:spPr>
          <a:solidFill>
            <a:srgbClr val="FFFFFF"/>
          </a:solidFill>
          <a:ln>
            <a:solidFill>
              <a:srgbClr val="000000"/>
            </a:solidFill>
          </a:ln>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000" noProof="0" dirty="0" smtClean="0"/>
              <a:t>És responsabilitat del referent no només formar, sinó també motivar, és a dir, </a:t>
            </a:r>
            <a:r>
              <a:rPr lang="ca-ES" sz="1050" b="1" noProof="0" dirty="0" smtClean="0">
                <a:latin typeface="Trebuchet MS" pitchFamily="34" charset="0"/>
              </a:rPr>
              <a:t>augmentar la probabilitat de canvi</a:t>
            </a:r>
            <a:r>
              <a:rPr lang="ca-ES" sz="1000" noProof="0" dirty="0" smtClean="0"/>
              <a:t>.</a:t>
            </a:r>
          </a:p>
          <a:p>
            <a:endParaRPr lang="ca-ES" sz="1000" noProof="0" dirty="0" smtClean="0"/>
          </a:p>
          <a:p>
            <a:r>
              <a:rPr lang="ca-ES" sz="1000" noProof="0" dirty="0" smtClean="0"/>
              <a:t>Formular els objectius concrets pel teu equip (que vull transmetre?)</a:t>
            </a:r>
          </a:p>
          <a:p>
            <a:r>
              <a:rPr lang="ca-ES" sz="1000" noProof="0" dirty="0" smtClean="0"/>
              <a:t>Transmetre la importància dels objectius</a:t>
            </a:r>
          </a:p>
          <a:p>
            <a:r>
              <a:rPr lang="ca-ES" sz="1000" noProof="0" dirty="0" smtClean="0"/>
              <a:t>Implicació en el projecte</a:t>
            </a:r>
          </a:p>
          <a:p>
            <a:r>
              <a:rPr lang="ca-ES" sz="1000" noProof="0" dirty="0" smtClean="0"/>
              <a:t>Feedback</a:t>
            </a:r>
          </a:p>
          <a:p>
            <a:r>
              <a:rPr lang="ca-ES" sz="1000" noProof="0" dirty="0" smtClean="0"/>
              <a:t>Seguiment en el temps, enviar informació periòdicament...</a:t>
            </a:r>
          </a:p>
          <a:p>
            <a:endParaRPr lang="ca-ES" sz="1000" noProof="0" dirty="0" smtClean="0"/>
          </a:p>
          <a:p>
            <a:pPr marL="0" indent="0">
              <a:buNone/>
            </a:pPr>
            <a:r>
              <a:rPr lang="ca-ES" sz="1000" noProof="0" dirty="0" smtClean="0"/>
              <a:t>Algunes recomanacions</a:t>
            </a:r>
          </a:p>
          <a:p>
            <a:pPr>
              <a:buFontTx/>
              <a:buChar char="-"/>
            </a:pPr>
            <a:r>
              <a:rPr lang="ca-ES" sz="1000" noProof="0" dirty="0" smtClean="0"/>
              <a:t>Missatge clar</a:t>
            </a:r>
          </a:p>
          <a:p>
            <a:pPr>
              <a:buFontTx/>
              <a:buChar char="-"/>
            </a:pPr>
            <a:r>
              <a:rPr lang="ca-ES" sz="1000" noProof="0" dirty="0" smtClean="0"/>
              <a:t>Donar poca informació i que sigui concreta</a:t>
            </a:r>
          </a:p>
          <a:p>
            <a:pPr>
              <a:buFontTx/>
              <a:buChar char="-"/>
            </a:pPr>
            <a:r>
              <a:rPr lang="ca-ES" sz="1000" noProof="0" dirty="0" smtClean="0"/>
              <a:t>No llegir literalment</a:t>
            </a:r>
          </a:p>
          <a:p>
            <a:pPr>
              <a:buFontTx/>
              <a:buChar char="-"/>
            </a:pPr>
            <a:r>
              <a:rPr lang="ca-ES" sz="1000" noProof="0" dirty="0" smtClean="0"/>
              <a:t>Anar fent preguntes al grup, dubtes...</a:t>
            </a:r>
          </a:p>
          <a:p>
            <a:pPr eaLnBrk="1" hangingPunct="1">
              <a:defRPr/>
            </a:pPr>
            <a:endParaRPr lang="ca-ES" sz="1000" u="sng" noProof="0" dirty="0" smtClean="0">
              <a:effectLst>
                <a:outerShdw blurRad="38100" dist="38100" dir="2700000" algn="tl">
                  <a:srgbClr val="000000">
                    <a:alpha val="43137"/>
                  </a:srgbClr>
                </a:outerShdw>
              </a:effectLst>
              <a:latin typeface="Arial" charset="0"/>
              <a:ea typeface="ＭＳ Ｐゴシック" pitchFamily="-65" charset="-128"/>
            </a:endParaRPr>
          </a:p>
          <a:p>
            <a:pPr eaLnBrk="1" hangingPunct="1">
              <a:defRPr/>
            </a:pPr>
            <a:r>
              <a:rPr lang="ca-ES" sz="1000" u="sng" noProof="0" dirty="0" smtClean="0">
                <a:effectLst>
                  <a:outerShdw blurRad="38100" dist="38100" dir="2700000" algn="tl">
                    <a:srgbClr val="000000">
                      <a:alpha val="43137"/>
                    </a:srgbClr>
                  </a:outerShdw>
                </a:effectLst>
                <a:latin typeface="Arial" charset="0"/>
                <a:ea typeface="ＭＳ Ｐゴシック" pitchFamily="-65" charset="-128"/>
              </a:rPr>
              <a:t>Exercici</a:t>
            </a:r>
            <a:r>
              <a:rPr lang="ca-ES" sz="1000" noProof="0" dirty="0" smtClean="0">
                <a:effectLst>
                  <a:outerShdw blurRad="38100" dist="38100" dir="2700000" algn="tl">
                    <a:srgbClr val="000000">
                      <a:alpha val="43137"/>
                    </a:srgbClr>
                  </a:outerShdw>
                </a:effectLst>
                <a:latin typeface="Arial" charset="0"/>
                <a:ea typeface="ＭＳ Ｐゴシック" pitchFamily="-65" charset="-128"/>
              </a:rPr>
              <a:t>:</a:t>
            </a:r>
          </a:p>
          <a:p>
            <a:pPr eaLnBrk="1" hangingPunct="1">
              <a:defRPr/>
            </a:pPr>
            <a:r>
              <a:rPr lang="ca-ES" sz="1000" noProof="0" dirty="0" smtClean="0">
                <a:effectLst>
                  <a:outerShdw blurRad="38100" dist="38100" dir="2700000" algn="tl">
                    <a:srgbClr val="000000">
                      <a:alpha val="43137"/>
                    </a:srgbClr>
                  </a:outerShdw>
                </a:effectLst>
                <a:latin typeface="Arial" charset="0"/>
                <a:ea typeface="ＭＳ Ｐゴシック" pitchFamily="-65" charset="-128"/>
              </a:rPr>
              <a:t>Per parelles, escollir un tema personal en el que tinguem ambivalència i ser persuasius en l’altre</a:t>
            </a:r>
            <a:r>
              <a:rPr lang="ca-ES" sz="1000" noProof="0" dirty="0" smtClean="0">
                <a:latin typeface="Arial" charset="0"/>
                <a:ea typeface="ＭＳ Ｐゴシック" pitchFamily="-65" charset="-128"/>
              </a:rPr>
              <a:t>.</a:t>
            </a:r>
          </a:p>
          <a:p>
            <a:pPr eaLnBrk="1" hangingPunct="1">
              <a:defRPr/>
            </a:pPr>
            <a:endParaRPr lang="ca-ES" sz="1000" noProof="0" dirty="0" smtClean="0">
              <a:latin typeface="Arial" charset="0"/>
              <a:ea typeface="ＭＳ Ｐゴシック" pitchFamily="-65" charset="-128"/>
            </a:endParaRPr>
          </a:p>
          <a:p>
            <a:pPr eaLnBrk="1" hangingPunct="1">
              <a:defRPr/>
            </a:pPr>
            <a:r>
              <a:rPr lang="ca-ES" sz="1000" b="1" i="1" noProof="0" dirty="0" smtClean="0">
                <a:latin typeface="Arial" charset="0"/>
                <a:ea typeface="ＭＳ Ｐゴシック" pitchFamily="-65" charset="-128"/>
              </a:rPr>
              <a:t>Sensacions</a:t>
            </a:r>
            <a:r>
              <a:rPr lang="ca-ES" sz="1000" noProof="0" dirty="0" smtClean="0">
                <a:latin typeface="Arial" charset="0"/>
                <a:ea typeface="ＭＳ Ｐゴシック" pitchFamily="-65" charset="-128"/>
              </a:rPr>
              <a:t>: </a:t>
            </a:r>
          </a:p>
          <a:p>
            <a:pPr eaLnBrk="1" hangingPunct="1">
              <a:buFont typeface="Arial" pitchFamily="34" charset="0"/>
              <a:buChar char="•"/>
              <a:defRPr/>
            </a:pPr>
            <a:r>
              <a:rPr lang="ca-ES" sz="1000" noProof="0" dirty="0" smtClean="0">
                <a:latin typeface="Arial" charset="0"/>
                <a:ea typeface="ＭＳ Ｐゴシック" pitchFamily="-65" charset="-128"/>
              </a:rPr>
              <a:t> Ens fa ràbia, i ens enfadem si l’altre no fa el tractament. Ens preocupem més nosaltres que el pacient. Hem de tenir sempre una posició que ens ajudi a nosaltres i a la persona.</a:t>
            </a:r>
          </a:p>
          <a:p>
            <a:pPr eaLnBrk="1" hangingPunct="1">
              <a:buFont typeface="Arial" pitchFamily="34" charset="0"/>
              <a:buChar char="•"/>
              <a:defRPr/>
            </a:pPr>
            <a:r>
              <a:rPr lang="ca-ES" sz="1000" noProof="0" dirty="0" smtClean="0">
                <a:latin typeface="Arial" charset="0"/>
                <a:ea typeface="ＭＳ Ｐゴシック" pitchFamily="-65" charset="-128"/>
              </a:rPr>
              <a:t>--Dissimular no val la pena, li hem de dir:  “</a:t>
            </a:r>
            <a:r>
              <a:rPr lang="ca-ES" sz="1000" b="1" i="1" noProof="0" dirty="0" smtClean="0">
                <a:latin typeface="Arial" charset="0"/>
                <a:ea typeface="ＭＳ Ｐゴシック" pitchFamily="-65" charset="-128"/>
              </a:rPr>
              <a:t>això que està fent m’enfada</a:t>
            </a:r>
            <a:r>
              <a:rPr lang="ca-ES" sz="1000" noProof="0" dirty="0" smtClean="0">
                <a:latin typeface="Arial" charset="0"/>
                <a:ea typeface="ＭＳ Ｐゴシック" pitchFamily="-65" charset="-128"/>
              </a:rPr>
              <a:t>” “</a:t>
            </a:r>
            <a:r>
              <a:rPr lang="ca-ES" sz="1000" b="1" i="1" noProof="0" dirty="0" smtClean="0">
                <a:latin typeface="Arial" charset="0"/>
                <a:ea typeface="ＭＳ Ｐゴシック" pitchFamily="-65" charset="-128"/>
              </a:rPr>
              <a:t>no li estic ajudant”  </a:t>
            </a:r>
            <a:r>
              <a:rPr lang="ca-ES" sz="1000" noProof="0" dirty="0" smtClean="0">
                <a:latin typeface="Arial" charset="0"/>
                <a:ea typeface="ＭＳ Ｐゴシック" pitchFamily="-65" charset="-128"/>
              </a:rPr>
              <a:t>No hem de dissimular </a:t>
            </a:r>
            <a:r>
              <a:rPr lang="ca-ES" sz="1000" noProof="0" dirty="0" err="1" smtClean="0">
                <a:latin typeface="Arial" charset="0"/>
                <a:ea typeface="ＭＳ Ｐゴシック" pitchFamily="-65" charset="-128"/>
              </a:rPr>
              <a:t>pq</a:t>
            </a:r>
            <a:r>
              <a:rPr lang="ca-ES" sz="1000" noProof="0" dirty="0" smtClean="0">
                <a:latin typeface="Arial" charset="0"/>
                <a:ea typeface="ＭＳ Ｐゴシック" pitchFamily="-65" charset="-128"/>
              </a:rPr>
              <a:t> sinó l’altre també ho farà—”veig que no avancem..” així l’altre persona ho parlarà, facilitem i sinceritat-</a:t>
            </a:r>
          </a:p>
          <a:p>
            <a:pPr eaLnBrk="1" hangingPunct="1">
              <a:buFont typeface="Arial" pitchFamily="34" charset="0"/>
              <a:buChar char="•"/>
              <a:defRPr/>
            </a:pPr>
            <a:r>
              <a:rPr lang="ca-ES" sz="1000" b="1" noProof="0" dirty="0" smtClean="0">
                <a:latin typeface="Arial" charset="0"/>
                <a:ea typeface="ＭＳ Ｐゴシック" pitchFamily="-65" charset="-128"/>
              </a:rPr>
              <a:t>Situació a la consulta neutres, sinó ens desgastem i posem coses nostres...</a:t>
            </a:r>
          </a:p>
          <a:p>
            <a:pPr eaLnBrk="1" hangingPunct="1">
              <a:defRPr/>
            </a:pPr>
            <a:r>
              <a:rPr lang="ca-ES" sz="1000" noProof="0" dirty="0" smtClean="0">
                <a:latin typeface="Arial" charset="0"/>
                <a:ea typeface="ＭＳ Ｐゴシック" pitchFamily="-65" charset="-128"/>
              </a:rPr>
              <a:t>A vegades la persuasió és útil—Una persona amb problemes d’alcohol pot estar 10-15 anys així... No hem d’anar amb presa, col·laborar...</a:t>
            </a:r>
          </a:p>
          <a:p>
            <a:pPr eaLnBrk="1" hangingPunct="1">
              <a:defRPr/>
            </a:pPr>
            <a:endParaRPr lang="ca-ES" sz="1000" b="1" i="1" noProof="0" dirty="0" smtClean="0">
              <a:latin typeface="Arial" charset="0"/>
              <a:ea typeface="ＭＳ Ｐゴシック" pitchFamily="-65" charset="-128"/>
            </a:endParaRPr>
          </a:p>
          <a:p>
            <a:pPr eaLnBrk="1" hangingPunct="1">
              <a:defRPr/>
            </a:pPr>
            <a:r>
              <a:rPr lang="ca-ES" sz="1000" b="1" u="sng" noProof="0" dirty="0" smtClean="0">
                <a:effectLst>
                  <a:outerShdw blurRad="38100" dist="38100" dir="2700000" algn="tl">
                    <a:srgbClr val="000000">
                      <a:alpha val="43137"/>
                    </a:srgbClr>
                  </a:outerShdw>
                </a:effectLst>
                <a:latin typeface="Arial" charset="0"/>
                <a:ea typeface="ＭＳ Ｐゴシック" pitchFamily="-65" charset="-128"/>
              </a:rPr>
              <a:t>Exercici:</a:t>
            </a:r>
          </a:p>
          <a:p>
            <a:pPr eaLnBrk="1" hangingPunct="1">
              <a:defRPr/>
            </a:pPr>
            <a:r>
              <a:rPr lang="ca-ES" sz="1000" noProof="0" dirty="0" smtClean="0">
                <a:effectLst>
                  <a:outerShdw blurRad="38100" dist="38100" dir="2700000" algn="tl">
                    <a:srgbClr val="000000">
                      <a:alpha val="43137"/>
                    </a:srgbClr>
                  </a:outerShdw>
                </a:effectLst>
                <a:latin typeface="Arial" charset="0"/>
                <a:ea typeface="ＭＳ Ｐゴシック" pitchFamily="-65" charset="-128"/>
              </a:rPr>
              <a:t>Que algú digui alguna persona que l’hagi marcat a la seva vida.—aquestes persones han fet que coses poc agradables no fossin difícils. Persones amb facilitats, flexibles,... Hem de pensar que cadascú de nosaltres podem ser persones claus  que ajuden als altres, escoltar-los...</a:t>
            </a:r>
          </a:p>
          <a:p>
            <a:pPr eaLnBrk="1" hangingPunct="1">
              <a:defRPr/>
            </a:pPr>
            <a:endParaRPr lang="ca-ES" sz="1000" noProof="0" dirty="0" smtClean="0">
              <a:latin typeface="Arial" charset="0"/>
              <a:ea typeface="ＭＳ Ｐゴシック" pitchFamily="-65"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74</a:t>
            </a:fld>
            <a:endParaRPr lang="es-E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p:txBody>
          <a:bodyPr/>
          <a:lstStyle/>
          <a:p>
            <a:pPr>
              <a:defRPr/>
            </a:pPr>
            <a:fld id="{A1EF86F0-4A67-4E03-BD97-7BB6734176A1}" type="slidenum">
              <a:rPr lang="es-ES_tradnl">
                <a:solidFill>
                  <a:prstClr val="black"/>
                </a:solidFill>
                <a:ea typeface="ＭＳ Ｐゴシック" charset="-128"/>
              </a:rPr>
              <a:pPr>
                <a:defRPr/>
              </a:pPr>
              <a:t>78</a:t>
            </a:fld>
            <a:endParaRPr lang="es-ES_tradnl">
              <a:solidFill>
                <a:prstClr val="black"/>
              </a:solidFill>
              <a:ea typeface="ＭＳ Ｐゴシック" charset="-128"/>
            </a:endParaRPr>
          </a:p>
        </p:txBody>
      </p:sp>
      <p:sp>
        <p:nvSpPr>
          <p:cNvPr id="9728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728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ca-ES" dirty="0" smtClean="0">
              <a:latin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200" b="0" dirty="0" smtClean="0">
                <a:solidFill>
                  <a:srgbClr val="5B6107"/>
                </a:solidFill>
              </a:rPr>
              <a:t>El 65% de la població entre 15 i 64 anys ha consumit alcohol el darrer mes</a:t>
            </a:r>
          </a:p>
          <a:p>
            <a:pPr marL="0" marR="0" indent="0" algn="l" defTabSz="914400" rtl="0" eaLnBrk="1" fontAlgn="auto" latinLnBrk="0" hangingPunct="1">
              <a:lnSpc>
                <a:spcPct val="100000"/>
              </a:lnSpc>
              <a:spcBef>
                <a:spcPts val="0"/>
              </a:spcBef>
              <a:spcAft>
                <a:spcPts val="0"/>
              </a:spcAft>
              <a:buClrTx/>
              <a:buSzTx/>
              <a:buFontTx/>
              <a:buNone/>
              <a:tabLst/>
              <a:defRPr/>
            </a:pPr>
            <a:endParaRPr lang="ca-ES" sz="1200" b="0" dirty="0" smtClean="0">
              <a:solidFill>
                <a:srgbClr val="5B6107"/>
              </a:solidFill>
            </a:endParaRPr>
          </a:p>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79</a:t>
            </a:fld>
            <a:endParaRPr lang="es-E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200" b="0" dirty="0" smtClean="0">
                <a:solidFill>
                  <a:srgbClr val="5B6107"/>
                </a:solidFill>
              </a:rPr>
              <a:t>El 12% de la població entre 30 i 64 anys ha fet el darrer mes, consum diari d’alcohol</a:t>
            </a:r>
          </a:p>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80</a:t>
            </a:fld>
            <a:endParaRPr lang="es-E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s-ES" dirty="0" smtClean="0"/>
              <a:t>Más de uno de cada</a:t>
            </a:r>
            <a:r>
              <a:rPr lang="es-ES" baseline="0" dirty="0" smtClean="0"/>
              <a:t> </a:t>
            </a:r>
            <a:r>
              <a:rPr lang="es-ES" dirty="0" smtClean="0"/>
              <a:t>cinco jóvenes (15-29</a:t>
            </a:r>
            <a:r>
              <a:rPr lang="es-ES" baseline="0" dirty="0" smtClean="0"/>
              <a:t> años)</a:t>
            </a:r>
            <a:r>
              <a:rPr lang="es-ES" dirty="0" smtClean="0"/>
              <a:t>, manifiestan haberse emborrachado en los 30 días anteriores a haber sido encuestados, mientras que, en este mismo período de tiempo, uno de cada tres afirma haber realizado </a:t>
            </a:r>
            <a:r>
              <a:rPr lang="es-ES" dirty="0" err="1" smtClean="0"/>
              <a:t>binge</a:t>
            </a:r>
            <a:r>
              <a:rPr lang="es-ES" dirty="0" smtClean="0"/>
              <a:t> </a:t>
            </a:r>
            <a:r>
              <a:rPr lang="es-ES" dirty="0" err="1" smtClean="0"/>
              <a:t>drinking</a:t>
            </a:r>
            <a:r>
              <a:rPr lang="es-ES" dirty="0" smtClean="0"/>
              <a:t>, esto es, un consumo excesivo de alcohol en un breve lapso de tiempo.</a:t>
            </a:r>
            <a:endParaRPr lang="ca-ES" dirty="0" smtClean="0"/>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81</a:t>
            </a:fld>
            <a:endParaRPr lang="es-ES"/>
          </a:p>
        </p:txBody>
      </p:sp>
    </p:spTree>
    <p:extLst>
      <p:ext uri="{BB962C8B-B14F-4D97-AF65-F5344CB8AC3E}">
        <p14:creationId xmlns:p14="http://schemas.microsoft.com/office/powerpoint/2010/main" val="205491457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82</a:t>
            </a:fld>
            <a:endParaRPr lang="es-E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noProof="0" dirty="0" smtClean="0"/>
              <a:t>Quasi</a:t>
            </a:r>
            <a:r>
              <a:rPr lang="ca-ES" baseline="0" noProof="0" dirty="0" smtClean="0"/>
              <a:t> la meitat dels pacients atesos al CAS ho van ser per alcohol. És la droga que més es demanda tractament.</a:t>
            </a:r>
            <a:endParaRPr lang="ca-ES" noProof="0"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83</a:t>
            </a:fld>
            <a:endParaRPr lang="es-E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noProof="0" dirty="0" smtClean="0"/>
              <a:t>L’alcohol</a:t>
            </a:r>
            <a:r>
              <a:rPr lang="ca-ES" baseline="0" noProof="0" dirty="0" smtClean="0"/>
              <a:t> és el setè factor de risc a Espanya, el gràfic expressa el percentatge de Anys de Vida ajustats a discapacitat</a:t>
            </a:r>
            <a:endParaRPr lang="ca-ES" noProof="0" dirty="0" smtClean="0"/>
          </a:p>
        </p:txBody>
      </p:sp>
      <p:sp>
        <p:nvSpPr>
          <p:cNvPr id="4" name="Slide Number Placeholder 3"/>
          <p:cNvSpPr>
            <a:spLocks noGrp="1"/>
          </p:cNvSpPr>
          <p:nvPr>
            <p:ph type="sldNum" sz="quarter" idx="5"/>
          </p:nvPr>
        </p:nvSpPr>
        <p:spPr/>
        <p:txBody>
          <a:bodyPr/>
          <a:lstStyle/>
          <a:p>
            <a:pPr>
              <a:defRPr/>
            </a:pPr>
            <a:fld id="{7C4C40C8-3040-48B0-8F3A-995AB2ECF6F0}" type="slidenum">
              <a:rPr lang="en-GB" smtClean="0"/>
              <a:pPr>
                <a:defRPr/>
              </a:pPr>
              <a:t>84</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noProof="0" dirty="0" smtClean="0"/>
              <a:t>Gap: bretxa, forat, buit</a:t>
            </a:r>
          </a:p>
          <a:p>
            <a:endParaRPr lang="ca-ES" noProof="0" dirty="0" smtClean="0"/>
          </a:p>
          <a:p>
            <a:r>
              <a:rPr lang="ca-ES" noProof="0" dirty="0" smtClean="0"/>
              <a:t>En un estudi realitzat a</a:t>
            </a:r>
            <a:r>
              <a:rPr lang="ca-ES" baseline="0" noProof="0" dirty="0" smtClean="0"/>
              <a:t> 6 països europeus a les consultes </a:t>
            </a:r>
            <a:r>
              <a:rPr lang="ca-ES" baseline="0" noProof="0" dirty="0" err="1" smtClean="0"/>
              <a:t>d’AP</a:t>
            </a:r>
            <a:r>
              <a:rPr lang="ca-ES" baseline="0" noProof="0" dirty="0" smtClean="0"/>
              <a:t> es va observar que d</a:t>
            </a:r>
            <a:r>
              <a:rPr lang="ca-ES" noProof="0" dirty="0" smtClean="0"/>
              <a:t>e 100 pacients visitats a la consulta 9 compleixen criteris</a:t>
            </a:r>
            <a:r>
              <a:rPr lang="ca-ES" baseline="0" noProof="0" dirty="0" smtClean="0"/>
              <a:t> de trastorn per consum d’alcohol però només 5 son diagnosticats i d’aquests només 1 rep tractament.</a:t>
            </a:r>
          </a:p>
          <a:p>
            <a:endParaRPr lang="ca-ES" baseline="0" noProof="0" dirty="0" smtClean="0"/>
          </a:p>
          <a:p>
            <a:r>
              <a:rPr lang="ca-ES" baseline="0" dirty="0" smtClean="0"/>
              <a:t>Més del 6,5%  dels pacients atesos a atenció primària (AP) pateix un trastorn per consum d’alcohol. </a:t>
            </a:r>
          </a:p>
          <a:p>
            <a:r>
              <a:rPr lang="ca-ES" baseline="0" dirty="0" smtClean="0"/>
              <a:t>D’aquest pacients només un de cada deu rep tractament i generalment s’inicia uns 10 anys després d’haver començat el problema.</a:t>
            </a:r>
          </a:p>
          <a:p>
            <a:r>
              <a:rPr lang="ca-ES" baseline="0" noProof="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ca-ES" baseline="0" noProof="0" dirty="0" smtClean="0"/>
              <a:t>Pocs pacients demanden tractament en part per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ca-ES" baseline="0" noProof="0" dirty="0" smtClean="0"/>
              <a:t>l’estigma que hi ha associat a l’alcohol (plantejament dicotòmic ser o no alcohòlic), que dificulta la acceptació de la malaltia i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ca-ES" baseline="0" noProof="0" dirty="0" smtClean="0"/>
              <a:t>pel tractament centrat en l’abstinència sense tenir en compte les perspectives del pacient.</a:t>
            </a:r>
          </a:p>
          <a:p>
            <a:endParaRPr lang="ca-ES" baseline="0" noProof="0" dirty="0" smtClean="0"/>
          </a:p>
          <a:p>
            <a:endParaRPr lang="ca-ES" noProof="0" dirty="0"/>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8</a:t>
            </a:fld>
            <a:endParaRPr lang="es-E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Contenidor d'imatge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Contenidor de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dirty="0" smtClean="0"/>
              <a:t>L’alcohol</a:t>
            </a:r>
            <a:r>
              <a:rPr lang="ca-ES" baseline="0" dirty="0" smtClean="0"/>
              <a:t> és la droga que causa més danys a tercers i a un mateix.</a:t>
            </a:r>
            <a:endParaRPr lang="ca-ES" dirty="0" smtClean="0"/>
          </a:p>
        </p:txBody>
      </p:sp>
      <p:sp>
        <p:nvSpPr>
          <p:cNvPr id="4" name="Contenidor de número de diapositiva 3"/>
          <p:cNvSpPr>
            <a:spLocks noGrp="1"/>
          </p:cNvSpPr>
          <p:nvPr>
            <p:ph type="sldNum" sz="quarter" idx="5"/>
          </p:nvPr>
        </p:nvSpPr>
        <p:spPr/>
        <p:txBody>
          <a:bodyPr/>
          <a:lstStyle/>
          <a:p>
            <a:pPr>
              <a:defRPr/>
            </a:pPr>
            <a:fld id="{B5F35C00-03FB-4993-B026-564CBDEB7D47}" type="slidenum">
              <a:rPr lang="ca-ES" smtClean="0">
                <a:solidFill>
                  <a:prstClr val="black"/>
                </a:solidFill>
              </a:rPr>
              <a:pPr>
                <a:defRPr/>
              </a:pPr>
              <a:t>85</a:t>
            </a:fld>
            <a:endParaRPr lang="ca-ES">
              <a:solidFill>
                <a:prstClr val="black"/>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pPr>
              <a:defRPr/>
            </a:pPr>
            <a:endParaRPr lang="fr-FR" altLang="en-US" sz="1200" dirty="0" smtClean="0"/>
          </a:p>
          <a:p>
            <a:pPr>
              <a:defRPr/>
            </a:pPr>
            <a:r>
              <a:rPr lang="es-ES" altLang="en-US" sz="1200" dirty="0" smtClean="0"/>
              <a:t>El </a:t>
            </a:r>
            <a:r>
              <a:rPr lang="es-ES" altLang="en-US" sz="1200" baseline="0" dirty="0" smtClean="0"/>
              <a:t>Riesgo de mortalidad debido a lesión relacionada con el alcohol aumenta </a:t>
            </a:r>
            <a:r>
              <a:rPr lang="es-ES" altLang="en-US" sz="1200" dirty="0" smtClean="0"/>
              <a:t>si se consumen más de 10 g/día de alcohol.</a:t>
            </a:r>
          </a:p>
          <a:p>
            <a:pPr>
              <a:defRPr/>
            </a:pPr>
            <a:r>
              <a:rPr lang="en-GB" altLang="en-US" sz="1200" dirty="0" smtClean="0"/>
              <a:t>El </a:t>
            </a:r>
            <a:r>
              <a:rPr lang="en-GB" altLang="en-US" sz="1200" b="1" dirty="0" err="1" smtClean="0"/>
              <a:t>riesgo</a:t>
            </a:r>
            <a:r>
              <a:rPr lang="en-GB" altLang="en-US" sz="1200" b="1" dirty="0" smtClean="0"/>
              <a:t> </a:t>
            </a:r>
            <a:r>
              <a:rPr lang="en-GB" altLang="en-US" sz="1200" b="1" dirty="0" err="1" smtClean="0"/>
              <a:t>relativo</a:t>
            </a:r>
            <a:r>
              <a:rPr lang="en-GB" altLang="en-US" sz="1200" b="1" dirty="0" smtClean="0"/>
              <a:t> (RR)</a:t>
            </a:r>
            <a:r>
              <a:rPr lang="en-GB" altLang="en-US" sz="1200" dirty="0" smtClean="0"/>
              <a:t>  </a:t>
            </a:r>
            <a:r>
              <a:rPr lang="en-US" altLang="en-US" sz="1200" dirty="0" err="1" smtClean="0"/>
              <a:t>i</a:t>
            </a:r>
            <a:r>
              <a:rPr lang="en-GB" altLang="en-US" sz="1200" dirty="0" err="1" smtClean="0"/>
              <a:t>ndica</a:t>
            </a:r>
            <a:r>
              <a:rPr lang="en-GB" altLang="en-US" sz="1200" dirty="0" smtClean="0"/>
              <a:t> la </a:t>
            </a:r>
            <a:r>
              <a:rPr lang="en-GB" altLang="en-US" sz="1200" dirty="0" err="1" smtClean="0"/>
              <a:t>probabilidad</a:t>
            </a:r>
            <a:r>
              <a:rPr lang="en-GB" altLang="en-US" sz="1200" dirty="0" smtClean="0"/>
              <a:t> de </a:t>
            </a:r>
            <a:r>
              <a:rPr lang="en-GB" altLang="en-US" sz="1200" dirty="0" err="1" smtClean="0"/>
              <a:t>que</a:t>
            </a:r>
            <a:r>
              <a:rPr lang="en-GB" altLang="en-US" sz="1200" dirty="0" smtClean="0"/>
              <a:t> se </a:t>
            </a:r>
            <a:r>
              <a:rPr lang="en-GB" altLang="en-US" sz="1200" dirty="0" err="1" smtClean="0"/>
              <a:t>desarrolle</a:t>
            </a:r>
            <a:r>
              <a:rPr lang="en-GB" altLang="en-US" sz="1200" dirty="0" smtClean="0"/>
              <a:t> la </a:t>
            </a:r>
            <a:r>
              <a:rPr lang="en-GB" altLang="en-US" sz="1200" dirty="0" err="1" smtClean="0"/>
              <a:t>enfermedad</a:t>
            </a:r>
            <a:r>
              <a:rPr lang="en-GB" altLang="en-US" sz="1200" dirty="0" smtClean="0"/>
              <a:t> en los </a:t>
            </a:r>
            <a:r>
              <a:rPr lang="en-GB" altLang="en-US" sz="1200" dirty="0" err="1" smtClean="0"/>
              <a:t>expuestos</a:t>
            </a:r>
            <a:r>
              <a:rPr lang="en-GB" altLang="en-US" sz="1200" dirty="0" smtClean="0"/>
              <a:t> a un factor (en </a:t>
            </a:r>
            <a:r>
              <a:rPr lang="en-GB" altLang="en-US" sz="1200" dirty="0" err="1" smtClean="0"/>
              <a:t>este</a:t>
            </a:r>
            <a:r>
              <a:rPr lang="en-GB" altLang="en-US" sz="1200" dirty="0" smtClean="0"/>
              <a:t> </a:t>
            </a:r>
            <a:r>
              <a:rPr lang="en-GB" altLang="en-US" sz="1200" dirty="0" err="1" smtClean="0"/>
              <a:t>caso</a:t>
            </a:r>
            <a:r>
              <a:rPr lang="en-GB" altLang="en-US" sz="1200" dirty="0" smtClean="0"/>
              <a:t> alcohol) en </a:t>
            </a:r>
            <a:r>
              <a:rPr lang="en-GB" altLang="en-US" sz="1200" dirty="0" err="1" smtClean="0"/>
              <a:t>relación</a:t>
            </a:r>
            <a:r>
              <a:rPr lang="en-GB" altLang="en-US" sz="1200" dirty="0" smtClean="0"/>
              <a:t> al </a:t>
            </a:r>
            <a:r>
              <a:rPr lang="en-GB" altLang="en-US" sz="1200" dirty="0" err="1" smtClean="0"/>
              <a:t>grupo</a:t>
            </a:r>
            <a:r>
              <a:rPr lang="en-GB" altLang="en-US" sz="1200" dirty="0" smtClean="0"/>
              <a:t> de los no </a:t>
            </a:r>
            <a:r>
              <a:rPr lang="en-GB" altLang="en-US" sz="1200" dirty="0" err="1" smtClean="0"/>
              <a:t>expuestos</a:t>
            </a:r>
            <a:r>
              <a:rPr lang="en-GB" altLang="en-US" sz="1200" dirty="0" smtClean="0"/>
              <a:t>.</a:t>
            </a:r>
            <a:r>
              <a:rPr lang="en-GB" altLang="en-US" sz="1200" baseline="0" dirty="0" smtClean="0"/>
              <a:t> </a:t>
            </a:r>
            <a:r>
              <a:rPr lang="en-GB" altLang="en-US" sz="1200" baseline="0" dirty="0" err="1" smtClean="0"/>
              <a:t>Es</a:t>
            </a:r>
            <a:r>
              <a:rPr lang="en-GB" altLang="en-US" sz="1200" baseline="0" dirty="0" smtClean="0"/>
              <a:t> </a:t>
            </a:r>
            <a:r>
              <a:rPr lang="en-GB" altLang="en-US" sz="1200" baseline="0" dirty="0" err="1" smtClean="0"/>
              <a:t>decir</a:t>
            </a:r>
            <a:r>
              <a:rPr lang="en-GB" altLang="en-US" sz="1200" baseline="0" dirty="0" smtClean="0"/>
              <a:t>, </a:t>
            </a:r>
            <a:r>
              <a:rPr lang="es-ES_tradnl" altLang="en-US" sz="1200" i="1" dirty="0" smtClean="0"/>
              <a:t>cuántas más veces tiende a desarrollar la enfermedad en el grupo de sujetos expuestos al factor de exposición o factor de riesgo (en este caso e</a:t>
            </a:r>
            <a:r>
              <a:rPr lang="en-US" altLang="en-US" sz="1200" i="1" dirty="0" smtClean="0"/>
              <a:t>l alcohol) </a:t>
            </a:r>
            <a:r>
              <a:rPr lang="es-ES_tradnl" altLang="en-US" sz="1200" i="1" dirty="0" smtClean="0"/>
              <a:t>en relación con el grupo no expuesto</a:t>
            </a:r>
            <a:r>
              <a:rPr lang="es-ES_tradnl" altLang="en-US" sz="1200" dirty="0" smtClean="0"/>
              <a:t> </a:t>
            </a:r>
            <a:r>
              <a:rPr lang="en-GB" altLang="en-US" sz="1200" dirty="0" smtClean="0"/>
              <a:t>.</a:t>
            </a:r>
            <a:r>
              <a:rPr lang="en-GB" altLang="en-US" sz="1200" baseline="0" dirty="0" smtClean="0"/>
              <a:t> </a:t>
            </a:r>
            <a:r>
              <a:rPr lang="en-GB" altLang="en-US" sz="1200" baseline="0" dirty="0" err="1" smtClean="0"/>
              <a:t>Cuando</a:t>
            </a:r>
            <a:r>
              <a:rPr lang="en-GB" altLang="en-US" sz="1200" baseline="0" dirty="0" smtClean="0"/>
              <a:t> </a:t>
            </a:r>
            <a:r>
              <a:rPr lang="en-GB" altLang="en-US" sz="1200" baseline="0" dirty="0" err="1" smtClean="0"/>
              <a:t>este</a:t>
            </a:r>
            <a:r>
              <a:rPr lang="en-GB" altLang="en-US" sz="1200" baseline="0" dirty="0" smtClean="0"/>
              <a:t> </a:t>
            </a:r>
            <a:r>
              <a:rPr lang="en-GB" altLang="en-US" sz="1200" baseline="0" dirty="0" err="1" smtClean="0"/>
              <a:t>es</a:t>
            </a:r>
            <a:r>
              <a:rPr lang="en-GB" altLang="en-US" sz="1200" baseline="0" dirty="0" smtClean="0"/>
              <a:t> </a:t>
            </a:r>
            <a:r>
              <a:rPr lang="es-ES_tradnl" altLang="en-US" sz="1200" dirty="0" smtClean="0"/>
              <a:t>= 1 ese factor (consumo de alcohol) ni protege ni empeora,</a:t>
            </a:r>
            <a:r>
              <a:rPr lang="es-ES_tradnl" altLang="en-US" sz="1200" baseline="0" dirty="0" smtClean="0"/>
              <a:t> si es </a:t>
            </a:r>
            <a:r>
              <a:rPr lang="es-ES_tradnl" altLang="en-US" sz="1200" dirty="0" smtClean="0"/>
              <a:t>&lt;1 tienen menor riesgo los expuestos (disminuye la incidencia)</a:t>
            </a:r>
            <a:r>
              <a:rPr lang="es-ES_tradnl" altLang="en-US" sz="1200" baseline="0" dirty="0" smtClean="0"/>
              <a:t> y si este es</a:t>
            </a:r>
            <a:r>
              <a:rPr lang="es-ES_tradnl" altLang="en-US" sz="1200" dirty="0" smtClean="0"/>
              <a:t> &gt;1 tienen mayor riesgo los expuestos  (aumenta la incidencia)</a:t>
            </a:r>
            <a:r>
              <a:rPr lang="es-ES" altLang="en-US" sz="1200" dirty="0" smtClean="0"/>
              <a:t> </a:t>
            </a:r>
          </a:p>
          <a:p>
            <a:pPr>
              <a:defRPr/>
            </a:pPr>
            <a:endParaRPr lang="es-ES" altLang="en-US" sz="1200" dirty="0" smtClean="0"/>
          </a:p>
          <a:p>
            <a:pPr>
              <a:defRPr/>
            </a:pPr>
            <a:r>
              <a:rPr lang="es-ES" altLang="en-US" sz="1200" dirty="0" smtClean="0"/>
              <a:t>Disminuyendo</a:t>
            </a:r>
            <a:r>
              <a:rPr lang="es-ES" altLang="en-US" sz="1200" baseline="0" dirty="0" smtClean="0"/>
              <a:t> el consumo que realiza el paciente, se disminuye el riesgo de mortalidad aunque no se consiga la abstinencia. A menos consumo menos riesgo.</a:t>
            </a:r>
            <a:endParaRPr lang="es-ES" altLang="en-US" sz="1200" dirty="0" smtClean="0"/>
          </a:p>
          <a:p>
            <a:pPr>
              <a:defRPr/>
            </a:pPr>
            <a:endParaRPr lang="es-ES_tradnl" altLang="en-US" sz="1050" dirty="0" smtClean="0"/>
          </a:p>
          <a:p>
            <a:pPr>
              <a:defRPr/>
            </a:pPr>
            <a:endParaRPr lang="es-ES_tradnl"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altLang="en-US" dirty="0" smtClean="0"/>
              <a:t>-</a:t>
            </a:r>
            <a:r>
              <a:rPr lang="fr-FR" altLang="en-US" dirty="0" err="1" smtClean="0"/>
              <a:t>Rehm</a:t>
            </a:r>
            <a:r>
              <a:rPr lang="fr-FR" altLang="en-US" dirty="0" smtClean="0"/>
              <a:t> et al. Addiction 2011;106(</a:t>
            </a:r>
            <a:r>
              <a:rPr lang="fr-FR" altLang="en-US" dirty="0" err="1" smtClean="0"/>
              <a:t>Suppl</a:t>
            </a:r>
            <a:r>
              <a:rPr lang="fr-FR" altLang="en-US" dirty="0" smtClean="0"/>
              <a:t> 1):11–19</a:t>
            </a:r>
          </a:p>
          <a:p>
            <a:pPr>
              <a:defRPr/>
            </a:pPr>
            <a:endParaRPr lang="es-ES_tradnl" altLang="en-US" dirty="0" smtClean="0"/>
          </a:p>
          <a:p>
            <a:pPr>
              <a:defRPr/>
            </a:pPr>
            <a:endParaRPr lang="es-ES_tradnl" altLang="en-US" dirty="0" smtClean="0">
              <a:latin typeface="Arial" pitchFamily="34" charset="0"/>
              <a:cs typeface="Arial"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21D6FDC-9E18-454E-818D-B63DED9E6D64}" type="slidenum">
              <a:rPr lang="es-ES" smtClean="0"/>
              <a:pPr/>
              <a:t>87</a:t>
            </a:fld>
            <a:endParaRPr lang="es-E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368300" indent="-285750" algn="just" eaLnBrk="0" hangingPunct="0">
              <a:spcBef>
                <a:spcPts val="0"/>
              </a:spcBef>
              <a:spcAft>
                <a:spcPts val="0"/>
              </a:spcAft>
              <a:buClr>
                <a:srgbClr val="C00000"/>
              </a:buClr>
              <a:buSzPct val="100000"/>
              <a:buFont typeface="Wingdings" pitchFamily="2" charset="2"/>
              <a:buChar char="§"/>
              <a:defRPr/>
            </a:pPr>
            <a:r>
              <a:rPr lang="es-ES" sz="1200" dirty="0" smtClean="0">
                <a:solidFill>
                  <a:schemeClr val="bg1">
                    <a:lumMod val="75000"/>
                  </a:schemeClr>
                </a:solidFill>
                <a:latin typeface="Arial" pitchFamily="34" charset="0"/>
              </a:rPr>
              <a:t>L’ alcohol </a:t>
            </a:r>
            <a:r>
              <a:rPr lang="es-ES" sz="1200" dirty="0" err="1" smtClean="0">
                <a:solidFill>
                  <a:schemeClr val="bg1">
                    <a:lumMod val="75000"/>
                  </a:schemeClr>
                </a:solidFill>
                <a:latin typeface="Arial" pitchFamily="34" charset="0"/>
              </a:rPr>
              <a:t>és</a:t>
            </a:r>
            <a:r>
              <a:rPr lang="es-ES" sz="1200" dirty="0" smtClean="0">
                <a:solidFill>
                  <a:schemeClr val="bg1">
                    <a:lumMod val="75000"/>
                  </a:schemeClr>
                </a:solidFill>
                <a:latin typeface="Arial" pitchFamily="34" charset="0"/>
              </a:rPr>
              <a:t> el responsable de </a:t>
            </a:r>
            <a:r>
              <a:rPr lang="es-ES" sz="1200" b="1" dirty="0" smtClean="0">
                <a:solidFill>
                  <a:schemeClr val="bg1">
                    <a:lumMod val="75000"/>
                  </a:schemeClr>
                </a:solidFill>
                <a:latin typeface="Arial" pitchFamily="34" charset="0"/>
              </a:rPr>
              <a:t>200 </a:t>
            </a:r>
            <a:r>
              <a:rPr lang="es-ES" sz="1200" b="1" dirty="0" err="1" smtClean="0">
                <a:solidFill>
                  <a:schemeClr val="bg1">
                    <a:lumMod val="75000"/>
                  </a:schemeClr>
                </a:solidFill>
                <a:latin typeface="Arial" pitchFamily="34" charset="0"/>
              </a:rPr>
              <a:t>malalties</a:t>
            </a:r>
            <a:r>
              <a:rPr lang="es-ES" sz="1200" b="1" dirty="0" smtClean="0">
                <a:solidFill>
                  <a:schemeClr val="bg1">
                    <a:lumMod val="75000"/>
                  </a:schemeClr>
                </a:solidFill>
                <a:latin typeface="Arial" pitchFamily="34" charset="0"/>
              </a:rPr>
              <a:t> </a:t>
            </a:r>
            <a:r>
              <a:rPr lang="es-ES" sz="1200" dirty="0" smtClean="0">
                <a:solidFill>
                  <a:schemeClr val="bg1">
                    <a:lumMod val="75000"/>
                  </a:schemeClr>
                </a:solidFill>
                <a:latin typeface="Arial" pitchFamily="34" charset="0"/>
              </a:rPr>
              <a:t>i dona </a:t>
            </a:r>
            <a:r>
              <a:rPr lang="es-ES" sz="1200" dirty="0" err="1" smtClean="0">
                <a:solidFill>
                  <a:schemeClr val="bg1">
                    <a:lumMod val="75000"/>
                  </a:schemeClr>
                </a:solidFill>
                <a:latin typeface="Arial" pitchFamily="34" charset="0"/>
              </a:rPr>
              <a:t>nom</a:t>
            </a:r>
            <a:r>
              <a:rPr lang="es-ES" sz="1200" dirty="0" smtClean="0">
                <a:solidFill>
                  <a:schemeClr val="bg1">
                    <a:lumMod val="75000"/>
                  </a:schemeClr>
                </a:solidFill>
                <a:latin typeface="Arial" pitchFamily="34" charset="0"/>
              </a:rPr>
              <a:t> a </a:t>
            </a:r>
            <a:r>
              <a:rPr lang="es-ES" sz="1200" b="1" dirty="0" smtClean="0">
                <a:solidFill>
                  <a:schemeClr val="bg1">
                    <a:lumMod val="75000"/>
                  </a:schemeClr>
                </a:solidFill>
                <a:latin typeface="Arial" pitchFamily="34" charset="0"/>
              </a:rPr>
              <a:t>30 </a:t>
            </a:r>
            <a:r>
              <a:rPr lang="es-ES" sz="1200" b="1" dirty="0" err="1" smtClean="0">
                <a:solidFill>
                  <a:schemeClr val="bg1">
                    <a:lumMod val="75000"/>
                  </a:schemeClr>
                </a:solidFill>
                <a:latin typeface="Arial" pitchFamily="34" charset="0"/>
              </a:rPr>
              <a:t>més</a:t>
            </a:r>
            <a:r>
              <a:rPr lang="es-ES" sz="1200" b="1" dirty="0" smtClean="0">
                <a:solidFill>
                  <a:schemeClr val="bg1">
                    <a:lumMod val="75000"/>
                  </a:schemeClr>
                </a:solidFill>
                <a:latin typeface="Arial" pitchFamily="34" charset="0"/>
              </a:rPr>
              <a:t> </a:t>
            </a:r>
            <a:r>
              <a:rPr lang="es-ES" sz="1200" b="1" dirty="0" err="1" smtClean="0">
                <a:solidFill>
                  <a:schemeClr val="bg1">
                    <a:lumMod val="75000"/>
                  </a:schemeClr>
                </a:solidFill>
                <a:latin typeface="Arial" pitchFamily="34" charset="0"/>
              </a:rPr>
              <a:t>específiques</a:t>
            </a:r>
            <a:r>
              <a:rPr lang="es-ES" sz="1200" dirty="0" smtClean="0">
                <a:solidFill>
                  <a:schemeClr val="bg1">
                    <a:lumMod val="75000"/>
                  </a:schemeClr>
                </a:solidFill>
                <a:latin typeface="Arial" pitchFamily="34" charset="0"/>
              </a:rPr>
              <a:t> que no es </a:t>
            </a:r>
            <a:r>
              <a:rPr lang="es-ES" sz="1200" dirty="0" err="1" smtClean="0">
                <a:solidFill>
                  <a:schemeClr val="bg1">
                    <a:lumMod val="75000"/>
                  </a:schemeClr>
                </a:solidFill>
                <a:latin typeface="Arial" pitchFamily="34" charset="0"/>
              </a:rPr>
              <a:t>donarien</a:t>
            </a:r>
            <a:r>
              <a:rPr lang="es-ES" sz="1200" dirty="0" smtClean="0">
                <a:solidFill>
                  <a:schemeClr val="bg1">
                    <a:lumMod val="75000"/>
                  </a:schemeClr>
                </a:solidFill>
                <a:latin typeface="Arial" pitchFamily="34" charset="0"/>
              </a:rPr>
              <a:t> si no </a:t>
            </a:r>
            <a:r>
              <a:rPr lang="es-ES" sz="1200" dirty="0" err="1" smtClean="0">
                <a:solidFill>
                  <a:schemeClr val="bg1">
                    <a:lumMod val="75000"/>
                  </a:schemeClr>
                </a:solidFill>
                <a:latin typeface="Arial" pitchFamily="34" charset="0"/>
              </a:rPr>
              <a:t>hagués</a:t>
            </a:r>
            <a:r>
              <a:rPr lang="es-ES" sz="1200" dirty="0" smtClean="0">
                <a:solidFill>
                  <a:schemeClr val="bg1">
                    <a:lumMod val="75000"/>
                  </a:schemeClr>
                </a:solidFill>
                <a:latin typeface="Arial" pitchFamily="34" charset="0"/>
              </a:rPr>
              <a:t> </a:t>
            </a:r>
            <a:r>
              <a:rPr lang="es-ES" sz="1200" dirty="0" err="1" smtClean="0">
                <a:solidFill>
                  <a:schemeClr val="bg1">
                    <a:lumMod val="75000"/>
                  </a:schemeClr>
                </a:solidFill>
                <a:latin typeface="Arial" pitchFamily="34" charset="0"/>
              </a:rPr>
              <a:t>consum</a:t>
            </a:r>
            <a:r>
              <a:rPr lang="es-ES" sz="1200" dirty="0" smtClean="0">
                <a:solidFill>
                  <a:schemeClr val="bg1">
                    <a:lumMod val="75000"/>
                  </a:schemeClr>
                </a:solidFill>
                <a:latin typeface="Arial" pitchFamily="34" charset="0"/>
              </a:rPr>
              <a:t> (</a:t>
            </a:r>
            <a:r>
              <a:rPr lang="es-ES" sz="1200" dirty="0" err="1" smtClean="0">
                <a:solidFill>
                  <a:schemeClr val="bg1">
                    <a:lumMod val="75000"/>
                  </a:schemeClr>
                </a:solidFill>
                <a:latin typeface="Arial" pitchFamily="34" charset="0"/>
              </a:rPr>
              <a:t>Rehm</a:t>
            </a:r>
            <a:r>
              <a:rPr lang="es-ES" sz="1200" dirty="0" smtClean="0">
                <a:solidFill>
                  <a:schemeClr val="bg1">
                    <a:lumMod val="75000"/>
                  </a:schemeClr>
                </a:solidFill>
                <a:latin typeface="Arial" pitchFamily="34" charset="0"/>
              </a:rPr>
              <a:t> J, et al., 2014)</a:t>
            </a:r>
            <a:endParaRPr lang="es-ES_tradnl" sz="1200" dirty="0" smtClean="0">
              <a:solidFill>
                <a:schemeClr val="bg1">
                  <a:lumMod val="75000"/>
                </a:schemeClr>
              </a:solidFill>
            </a:endParaRPr>
          </a:p>
          <a:p>
            <a:pPr marL="368300" indent="-285750" algn="just" eaLnBrk="0" hangingPunct="0">
              <a:spcBef>
                <a:spcPts val="0"/>
              </a:spcBef>
              <a:spcAft>
                <a:spcPts val="0"/>
              </a:spcAft>
              <a:buClr>
                <a:srgbClr val="C00000"/>
              </a:buClr>
              <a:buSzPct val="100000"/>
              <a:buFont typeface="Wingdings" pitchFamily="2" charset="2"/>
              <a:buChar char="§"/>
              <a:defRPr/>
            </a:pPr>
            <a:r>
              <a:rPr lang="es-ES_tradnl" sz="1200" dirty="0" smtClean="0">
                <a:solidFill>
                  <a:schemeClr val="bg1">
                    <a:lumMod val="75000"/>
                  </a:schemeClr>
                </a:solidFill>
              </a:rPr>
              <a:t>El </a:t>
            </a:r>
            <a:r>
              <a:rPr lang="es-ES_tradnl" sz="1200" b="1" dirty="0" smtClean="0">
                <a:solidFill>
                  <a:schemeClr val="bg1">
                    <a:lumMod val="75000"/>
                  </a:schemeClr>
                </a:solidFill>
              </a:rPr>
              <a:t>12,3%</a:t>
            </a:r>
            <a:r>
              <a:rPr lang="es-ES_tradnl" sz="1200" dirty="0" smtClean="0">
                <a:solidFill>
                  <a:schemeClr val="bg1">
                    <a:lumMod val="75000"/>
                  </a:schemeClr>
                </a:solidFill>
              </a:rPr>
              <a:t> de la </a:t>
            </a:r>
            <a:r>
              <a:rPr lang="es-ES_tradnl" sz="1200" dirty="0" err="1" smtClean="0">
                <a:solidFill>
                  <a:schemeClr val="bg1">
                    <a:lumMod val="75000"/>
                  </a:schemeClr>
                </a:solidFill>
              </a:rPr>
              <a:t>població</a:t>
            </a:r>
            <a:r>
              <a:rPr lang="es-ES_tradnl" sz="1200" dirty="0" smtClean="0">
                <a:solidFill>
                  <a:schemeClr val="bg1">
                    <a:lumMod val="75000"/>
                  </a:schemeClr>
                </a:solidFill>
              </a:rPr>
              <a:t> catalana declara </a:t>
            </a:r>
            <a:r>
              <a:rPr lang="es-ES_tradnl" sz="1200" dirty="0" err="1" smtClean="0">
                <a:solidFill>
                  <a:schemeClr val="bg1">
                    <a:lumMod val="75000"/>
                  </a:schemeClr>
                </a:solidFill>
              </a:rPr>
              <a:t>haver</a:t>
            </a:r>
            <a:r>
              <a:rPr lang="es-ES_tradnl" sz="1200" dirty="0" smtClean="0">
                <a:solidFill>
                  <a:schemeClr val="bg1">
                    <a:lumMod val="75000"/>
                  </a:schemeClr>
                </a:solidFill>
              </a:rPr>
              <a:t> </a:t>
            </a:r>
            <a:r>
              <a:rPr lang="es-ES_tradnl" sz="1200" dirty="0" err="1" smtClean="0">
                <a:solidFill>
                  <a:schemeClr val="bg1">
                    <a:lumMod val="75000"/>
                  </a:schemeClr>
                </a:solidFill>
              </a:rPr>
              <a:t>patit</a:t>
            </a:r>
            <a:r>
              <a:rPr lang="es-ES_tradnl" sz="1200" dirty="0" smtClean="0">
                <a:solidFill>
                  <a:schemeClr val="bg1">
                    <a:lumMod val="75000"/>
                  </a:schemeClr>
                </a:solidFill>
              </a:rPr>
              <a:t> </a:t>
            </a:r>
            <a:r>
              <a:rPr lang="es-ES_tradnl" sz="1200" dirty="0" err="1" smtClean="0">
                <a:solidFill>
                  <a:schemeClr val="bg1">
                    <a:lumMod val="75000"/>
                  </a:schemeClr>
                </a:solidFill>
              </a:rPr>
              <a:t>consequències</a:t>
            </a:r>
            <a:r>
              <a:rPr lang="es-ES_tradnl" sz="1200" dirty="0" smtClean="0">
                <a:solidFill>
                  <a:schemeClr val="bg1">
                    <a:lumMod val="75000"/>
                  </a:schemeClr>
                </a:solidFill>
              </a:rPr>
              <a:t> </a:t>
            </a:r>
            <a:r>
              <a:rPr lang="es-ES_tradnl" sz="1200" dirty="0" err="1" smtClean="0">
                <a:solidFill>
                  <a:schemeClr val="bg1">
                    <a:lumMod val="75000"/>
                  </a:schemeClr>
                </a:solidFill>
              </a:rPr>
              <a:t>negatives</a:t>
            </a:r>
            <a:r>
              <a:rPr lang="es-ES_tradnl" sz="1200" dirty="0" smtClean="0">
                <a:solidFill>
                  <a:schemeClr val="bg1">
                    <a:lumMod val="75000"/>
                  </a:schemeClr>
                </a:solidFill>
              </a:rPr>
              <a:t>  </a:t>
            </a:r>
            <a:r>
              <a:rPr lang="es-ES_tradnl" sz="1200" dirty="0" err="1" smtClean="0">
                <a:solidFill>
                  <a:schemeClr val="bg1">
                    <a:lumMod val="75000"/>
                  </a:schemeClr>
                </a:solidFill>
              </a:rPr>
              <a:t>derivades</a:t>
            </a:r>
            <a:r>
              <a:rPr lang="es-ES_tradnl" sz="1200" dirty="0" smtClean="0">
                <a:solidFill>
                  <a:schemeClr val="bg1">
                    <a:lumMod val="75000"/>
                  </a:schemeClr>
                </a:solidFill>
              </a:rPr>
              <a:t> del </a:t>
            </a:r>
            <a:r>
              <a:rPr lang="es-ES_tradnl" sz="1200" dirty="0" err="1" smtClean="0">
                <a:solidFill>
                  <a:schemeClr val="bg1">
                    <a:lumMod val="75000"/>
                  </a:schemeClr>
                </a:solidFill>
              </a:rPr>
              <a:t>consum</a:t>
            </a:r>
            <a:r>
              <a:rPr lang="es-ES_tradnl" sz="1200" dirty="0" smtClean="0">
                <a:solidFill>
                  <a:schemeClr val="bg1">
                    <a:lumMod val="75000"/>
                  </a:schemeClr>
                </a:solidFill>
              </a:rPr>
              <a:t> </a:t>
            </a:r>
            <a:r>
              <a:rPr lang="es-ES_tradnl" sz="1200" dirty="0" err="1" smtClean="0">
                <a:solidFill>
                  <a:schemeClr val="bg1">
                    <a:lumMod val="75000"/>
                  </a:schemeClr>
                </a:solidFill>
              </a:rPr>
              <a:t>d’alcohol</a:t>
            </a:r>
            <a:r>
              <a:rPr lang="es-ES_tradnl" sz="1200" dirty="0" smtClean="0">
                <a:solidFill>
                  <a:schemeClr val="bg1">
                    <a:lumMod val="75000"/>
                  </a:schemeClr>
                </a:solidFill>
              </a:rPr>
              <a:t> per </a:t>
            </a:r>
            <a:r>
              <a:rPr lang="es-ES_tradnl" sz="1200" dirty="0" err="1" smtClean="0">
                <a:solidFill>
                  <a:schemeClr val="bg1">
                    <a:lumMod val="75000"/>
                  </a:schemeClr>
                </a:solidFill>
              </a:rPr>
              <a:t>part</a:t>
            </a:r>
            <a:r>
              <a:rPr lang="es-ES_tradnl" sz="1200" dirty="0" smtClean="0">
                <a:solidFill>
                  <a:schemeClr val="bg1">
                    <a:lumMod val="75000"/>
                  </a:schemeClr>
                </a:solidFill>
              </a:rPr>
              <a:t> </a:t>
            </a:r>
            <a:r>
              <a:rPr lang="es-ES_tradnl" sz="1200" dirty="0" err="1" smtClean="0">
                <a:solidFill>
                  <a:schemeClr val="bg1">
                    <a:lumMod val="75000"/>
                  </a:schemeClr>
                </a:solidFill>
              </a:rPr>
              <a:t>d’una</a:t>
            </a:r>
            <a:r>
              <a:rPr lang="es-ES_tradnl" sz="1200" dirty="0" smtClean="0">
                <a:solidFill>
                  <a:schemeClr val="bg1">
                    <a:lumMod val="75000"/>
                  </a:schemeClr>
                </a:solidFill>
              </a:rPr>
              <a:t> </a:t>
            </a:r>
            <a:r>
              <a:rPr lang="es-ES_tradnl" sz="1200" b="1" dirty="0" smtClean="0">
                <a:solidFill>
                  <a:schemeClr val="bg1">
                    <a:lumMod val="75000"/>
                  </a:schemeClr>
                </a:solidFill>
              </a:rPr>
              <a:t>tercera persona </a:t>
            </a:r>
            <a:r>
              <a:rPr lang="es-ES_tradnl" sz="1200" i="1" dirty="0" smtClean="0">
                <a:solidFill>
                  <a:schemeClr val="bg1">
                    <a:lumMod val="75000"/>
                  </a:schemeClr>
                </a:solidFill>
              </a:rPr>
              <a:t>(SMART, 2013). </a:t>
            </a:r>
          </a:p>
          <a:p>
            <a:pPr marL="368300" indent="-285750" algn="just" eaLnBrk="0" hangingPunct="0">
              <a:spcBef>
                <a:spcPts val="0"/>
              </a:spcBef>
              <a:spcAft>
                <a:spcPts val="0"/>
              </a:spcAft>
              <a:buClr>
                <a:srgbClr val="C00000"/>
              </a:buClr>
              <a:buSzPct val="100000"/>
              <a:buFont typeface="Wingdings" pitchFamily="2" charset="2"/>
              <a:buChar char="§"/>
              <a:defRPr/>
            </a:pPr>
            <a:r>
              <a:rPr lang="es-ES" sz="1200" dirty="0" err="1" smtClean="0">
                <a:solidFill>
                  <a:srgbClr val="000000"/>
                </a:solidFill>
                <a:latin typeface="Arial" pitchFamily="34" charset="0"/>
              </a:rPr>
              <a:t>Els</a:t>
            </a:r>
            <a:r>
              <a:rPr lang="es-ES" sz="1200" dirty="0" smtClean="0">
                <a:solidFill>
                  <a:srgbClr val="000000"/>
                </a:solidFill>
                <a:latin typeface="Arial" pitchFamily="34" charset="0"/>
              </a:rPr>
              <a:t> </a:t>
            </a:r>
            <a:r>
              <a:rPr lang="es-ES" sz="1200" b="1" dirty="0" err="1" smtClean="0">
                <a:solidFill>
                  <a:srgbClr val="000000"/>
                </a:solidFill>
                <a:latin typeface="Arial" pitchFamily="34" charset="0"/>
              </a:rPr>
              <a:t>accidents</a:t>
            </a:r>
            <a:r>
              <a:rPr lang="es-ES" sz="1200" b="1" dirty="0" smtClean="0">
                <a:solidFill>
                  <a:srgbClr val="000000"/>
                </a:solidFill>
                <a:latin typeface="Arial" pitchFamily="34" charset="0"/>
              </a:rPr>
              <a:t> de </a:t>
            </a:r>
            <a:r>
              <a:rPr lang="es-ES" sz="1200" b="1" dirty="0" err="1" smtClean="0">
                <a:solidFill>
                  <a:srgbClr val="000000"/>
                </a:solidFill>
                <a:latin typeface="Arial" pitchFamily="34" charset="0"/>
              </a:rPr>
              <a:t>trànsit</a:t>
            </a:r>
            <a:r>
              <a:rPr lang="es-ES" sz="1200" b="1" dirty="0" smtClean="0">
                <a:solidFill>
                  <a:srgbClr val="000000"/>
                </a:solidFill>
                <a:latin typeface="Arial" pitchFamily="34" charset="0"/>
              </a:rPr>
              <a:t> sota </a:t>
            </a:r>
            <a:r>
              <a:rPr lang="es-ES" sz="1200" b="1" dirty="0" err="1" smtClean="0">
                <a:solidFill>
                  <a:srgbClr val="000000"/>
                </a:solidFill>
                <a:latin typeface="Arial" pitchFamily="34" charset="0"/>
              </a:rPr>
              <a:t>els</a:t>
            </a:r>
            <a:r>
              <a:rPr lang="es-ES" sz="1200" b="1" dirty="0" smtClean="0">
                <a:solidFill>
                  <a:srgbClr val="000000"/>
                </a:solidFill>
                <a:latin typeface="Arial" pitchFamily="34" charset="0"/>
              </a:rPr>
              <a:t> </a:t>
            </a:r>
            <a:r>
              <a:rPr lang="es-ES" sz="1200" b="1" dirty="0" err="1" smtClean="0">
                <a:solidFill>
                  <a:srgbClr val="000000"/>
                </a:solidFill>
                <a:latin typeface="Arial" pitchFamily="34" charset="0"/>
              </a:rPr>
              <a:t>efectes</a:t>
            </a:r>
            <a:r>
              <a:rPr lang="es-ES" sz="1200" b="1" dirty="0" smtClean="0">
                <a:solidFill>
                  <a:srgbClr val="000000"/>
                </a:solidFill>
                <a:latin typeface="Arial" pitchFamily="34" charset="0"/>
              </a:rPr>
              <a:t> de </a:t>
            </a:r>
            <a:r>
              <a:rPr lang="es-ES" sz="1200" b="1" dirty="0" err="1" smtClean="0">
                <a:solidFill>
                  <a:srgbClr val="000000"/>
                </a:solidFill>
                <a:latin typeface="Arial" pitchFamily="34" charset="0"/>
              </a:rPr>
              <a:t>l’alcohol</a:t>
            </a:r>
            <a:r>
              <a:rPr lang="es-ES" sz="1200" b="1" dirty="0" smtClean="0">
                <a:solidFill>
                  <a:srgbClr val="000000"/>
                </a:solidFill>
                <a:latin typeface="Arial" pitchFamily="34" charset="0"/>
              </a:rPr>
              <a:t> </a:t>
            </a:r>
            <a:r>
              <a:rPr lang="es-ES" sz="1200" dirty="0" smtClean="0">
                <a:solidFill>
                  <a:srgbClr val="000000"/>
                </a:solidFill>
                <a:latin typeface="Arial" pitchFamily="34" charset="0"/>
              </a:rPr>
              <a:t>son la primera causa de </a:t>
            </a:r>
            <a:r>
              <a:rPr lang="es-ES" sz="1200" dirty="0" err="1" smtClean="0">
                <a:solidFill>
                  <a:srgbClr val="000000"/>
                </a:solidFill>
                <a:latin typeface="Arial" pitchFamily="34" charset="0"/>
              </a:rPr>
              <a:t>mortalitat</a:t>
            </a:r>
            <a:r>
              <a:rPr lang="es-ES" sz="1200" dirty="0" smtClean="0">
                <a:solidFill>
                  <a:srgbClr val="000000"/>
                </a:solidFill>
                <a:latin typeface="Arial" pitchFamily="34" charset="0"/>
              </a:rPr>
              <a:t> entre </a:t>
            </a:r>
            <a:r>
              <a:rPr lang="es-ES" sz="1200" dirty="0" err="1" smtClean="0">
                <a:solidFill>
                  <a:srgbClr val="000000"/>
                </a:solidFill>
                <a:latin typeface="Arial" pitchFamily="34" charset="0"/>
              </a:rPr>
              <a:t>els</a:t>
            </a:r>
            <a:r>
              <a:rPr lang="es-ES" sz="1200" dirty="0" smtClean="0">
                <a:solidFill>
                  <a:srgbClr val="000000"/>
                </a:solidFill>
                <a:latin typeface="Arial" pitchFamily="34" charset="0"/>
              </a:rPr>
              <a:t> </a:t>
            </a:r>
            <a:r>
              <a:rPr lang="es-ES" sz="1200" b="1" dirty="0" err="1" smtClean="0">
                <a:solidFill>
                  <a:srgbClr val="000000"/>
                </a:solidFill>
                <a:latin typeface="Arial" pitchFamily="34" charset="0"/>
              </a:rPr>
              <a:t>joves</a:t>
            </a:r>
            <a:r>
              <a:rPr lang="es-ES" sz="1200" b="1" dirty="0" smtClean="0">
                <a:solidFill>
                  <a:srgbClr val="000000"/>
                </a:solidFill>
                <a:latin typeface="Arial" pitchFamily="34" charset="0"/>
              </a:rPr>
              <a:t> de 16 a 25 </a:t>
            </a:r>
            <a:r>
              <a:rPr lang="es-ES" sz="1200" b="1" dirty="0" err="1" smtClean="0">
                <a:solidFill>
                  <a:srgbClr val="000000"/>
                </a:solidFill>
                <a:latin typeface="Arial" pitchFamily="34" charset="0"/>
              </a:rPr>
              <a:t>anys</a:t>
            </a:r>
            <a:r>
              <a:rPr lang="es-ES" sz="1200" dirty="0" smtClean="0">
                <a:solidFill>
                  <a:srgbClr val="000000"/>
                </a:solidFill>
                <a:latin typeface="Arial" pitchFamily="34" charset="0"/>
              </a:rPr>
              <a:t>.</a:t>
            </a:r>
          </a:p>
          <a:p>
            <a:pPr marL="368300" indent="-285750" algn="just" eaLnBrk="0" hangingPunct="0">
              <a:spcBef>
                <a:spcPts val="0"/>
              </a:spcBef>
              <a:spcAft>
                <a:spcPts val="0"/>
              </a:spcAft>
              <a:buClr>
                <a:srgbClr val="C00000"/>
              </a:buClr>
              <a:buSzPct val="100000"/>
              <a:buFont typeface="Wingdings" pitchFamily="2" charset="2"/>
              <a:buChar char="§"/>
              <a:defRPr/>
            </a:pPr>
            <a:r>
              <a:rPr lang="es-ES_tradnl" sz="1200" dirty="0" err="1" smtClean="0">
                <a:solidFill>
                  <a:schemeClr val="bg1">
                    <a:lumMod val="75000"/>
                  </a:schemeClr>
                </a:solidFill>
              </a:rPr>
              <a:t>S’estima</a:t>
            </a:r>
            <a:r>
              <a:rPr lang="es-ES_tradnl" sz="1200" dirty="0" smtClean="0">
                <a:solidFill>
                  <a:schemeClr val="bg1">
                    <a:lumMod val="75000"/>
                  </a:schemeClr>
                </a:solidFill>
              </a:rPr>
              <a:t> que entre el </a:t>
            </a:r>
            <a:r>
              <a:rPr lang="es-ES_tradnl" sz="1200" b="1" dirty="0" smtClean="0">
                <a:solidFill>
                  <a:schemeClr val="bg1">
                    <a:lumMod val="75000"/>
                  </a:schemeClr>
                </a:solidFill>
              </a:rPr>
              <a:t>15-25% de la </a:t>
            </a:r>
            <a:r>
              <a:rPr lang="es-ES_tradnl" sz="1200" b="1" dirty="0" err="1" smtClean="0">
                <a:solidFill>
                  <a:schemeClr val="bg1">
                    <a:lumMod val="75000"/>
                  </a:schemeClr>
                </a:solidFill>
              </a:rPr>
              <a:t>siniestralitat</a:t>
            </a:r>
            <a:r>
              <a:rPr lang="es-ES_tradnl" sz="1200" b="1" dirty="0" smtClean="0">
                <a:solidFill>
                  <a:schemeClr val="bg1">
                    <a:lumMod val="75000"/>
                  </a:schemeClr>
                </a:solidFill>
              </a:rPr>
              <a:t> laboral </a:t>
            </a:r>
            <a:r>
              <a:rPr lang="es-ES_tradnl" sz="1200" dirty="0" smtClean="0">
                <a:solidFill>
                  <a:schemeClr val="bg1">
                    <a:lumMod val="75000"/>
                  </a:schemeClr>
                </a:solidFill>
              </a:rPr>
              <a:t>es </a:t>
            </a:r>
            <a:r>
              <a:rPr lang="es-ES_tradnl" sz="1200" dirty="0" err="1" smtClean="0">
                <a:solidFill>
                  <a:schemeClr val="bg1">
                    <a:lumMod val="75000"/>
                  </a:schemeClr>
                </a:solidFill>
              </a:rPr>
              <a:t>deu</a:t>
            </a:r>
            <a:r>
              <a:rPr lang="es-ES_tradnl" sz="1200" dirty="0" smtClean="0">
                <a:solidFill>
                  <a:schemeClr val="bg1">
                    <a:lumMod val="75000"/>
                  </a:schemeClr>
                </a:solidFill>
              </a:rPr>
              <a:t> a </a:t>
            </a:r>
            <a:r>
              <a:rPr lang="es-ES_tradnl" sz="1200" dirty="0" err="1" smtClean="0">
                <a:solidFill>
                  <a:schemeClr val="bg1">
                    <a:lumMod val="75000"/>
                  </a:schemeClr>
                </a:solidFill>
              </a:rPr>
              <a:t>problemes</a:t>
            </a:r>
            <a:r>
              <a:rPr lang="es-ES_tradnl" sz="1200" dirty="0" smtClean="0">
                <a:solidFill>
                  <a:schemeClr val="bg1">
                    <a:lumMod val="75000"/>
                  </a:schemeClr>
                </a:solidFill>
              </a:rPr>
              <a:t> </a:t>
            </a:r>
            <a:r>
              <a:rPr lang="es-ES_tradnl" sz="1200" dirty="0" err="1" smtClean="0">
                <a:solidFill>
                  <a:schemeClr val="bg1">
                    <a:lumMod val="75000"/>
                  </a:schemeClr>
                </a:solidFill>
              </a:rPr>
              <a:t>relacionats</a:t>
            </a:r>
            <a:r>
              <a:rPr lang="es-ES_tradnl" sz="1200" dirty="0" smtClean="0">
                <a:solidFill>
                  <a:schemeClr val="bg1">
                    <a:lumMod val="75000"/>
                  </a:schemeClr>
                </a:solidFill>
              </a:rPr>
              <a:t> </a:t>
            </a:r>
            <a:r>
              <a:rPr lang="es-ES_tradnl" sz="1200" dirty="0" err="1" smtClean="0">
                <a:solidFill>
                  <a:schemeClr val="bg1">
                    <a:lumMod val="75000"/>
                  </a:schemeClr>
                </a:solidFill>
              </a:rPr>
              <a:t>amb</a:t>
            </a:r>
            <a:r>
              <a:rPr lang="es-ES_tradnl" sz="1200" dirty="0" smtClean="0">
                <a:solidFill>
                  <a:schemeClr val="bg1">
                    <a:lumMod val="75000"/>
                  </a:schemeClr>
                </a:solidFill>
              </a:rPr>
              <a:t> </a:t>
            </a:r>
            <a:r>
              <a:rPr lang="es-ES_tradnl" sz="1200" dirty="0" err="1" smtClean="0">
                <a:solidFill>
                  <a:schemeClr val="bg1">
                    <a:lumMod val="75000"/>
                  </a:schemeClr>
                </a:solidFill>
              </a:rPr>
              <a:t>l’alcohol</a:t>
            </a:r>
            <a:r>
              <a:rPr lang="es-ES_tradnl" sz="1200" dirty="0" smtClean="0">
                <a:solidFill>
                  <a:schemeClr val="bg1">
                    <a:lumMod val="75000"/>
                  </a:schemeClr>
                </a:solidFill>
              </a:rPr>
              <a:t> </a:t>
            </a:r>
            <a:r>
              <a:rPr lang="es-ES_tradnl" sz="1200" i="1" dirty="0" smtClean="0">
                <a:solidFill>
                  <a:schemeClr val="bg1">
                    <a:lumMod val="75000"/>
                  </a:schemeClr>
                </a:solidFill>
              </a:rPr>
              <a:t>(Ochoa, 2008). </a:t>
            </a:r>
          </a:p>
          <a:p>
            <a:pPr marL="368300" indent="-285750" algn="just" eaLnBrk="0" hangingPunct="0">
              <a:spcBef>
                <a:spcPts val="0"/>
              </a:spcBef>
              <a:spcAft>
                <a:spcPts val="0"/>
              </a:spcAft>
              <a:buClr>
                <a:srgbClr val="C00000"/>
              </a:buClr>
              <a:buSzPct val="100000"/>
              <a:buFont typeface="Wingdings" pitchFamily="2" charset="2"/>
              <a:buChar char="§"/>
              <a:defRPr/>
            </a:pPr>
            <a:r>
              <a:rPr lang="es-ES_tradnl" sz="1200" dirty="0" smtClean="0">
                <a:solidFill>
                  <a:srgbClr val="000000"/>
                </a:solidFill>
                <a:latin typeface="Arial" pitchFamily="34" charset="0"/>
              </a:rPr>
              <a:t>S’ estima que </a:t>
            </a:r>
            <a:r>
              <a:rPr lang="es-ES_tradnl" sz="1200" dirty="0" err="1" smtClean="0">
                <a:solidFill>
                  <a:srgbClr val="000000"/>
                </a:solidFill>
                <a:latin typeface="Arial" pitchFamily="34" charset="0"/>
              </a:rPr>
              <a:t>fins</a:t>
            </a:r>
            <a:r>
              <a:rPr lang="es-ES_tradnl" sz="1200" dirty="0" smtClean="0">
                <a:solidFill>
                  <a:srgbClr val="000000"/>
                </a:solidFill>
                <a:latin typeface="Arial" pitchFamily="34" charset="0"/>
              </a:rPr>
              <a:t> a un </a:t>
            </a:r>
            <a:r>
              <a:rPr lang="es-ES_tradnl" sz="1200" b="1" dirty="0" smtClean="0">
                <a:solidFill>
                  <a:srgbClr val="000000"/>
                </a:solidFill>
                <a:latin typeface="Arial" pitchFamily="34" charset="0"/>
              </a:rPr>
              <a:t>40% de dones </a:t>
            </a:r>
            <a:r>
              <a:rPr lang="es-ES_tradnl" sz="1200" dirty="0" err="1" smtClean="0">
                <a:solidFill>
                  <a:srgbClr val="000000"/>
                </a:solidFill>
                <a:latin typeface="Arial" pitchFamily="34" charset="0"/>
              </a:rPr>
              <a:t>consumeixen</a:t>
            </a:r>
            <a:r>
              <a:rPr lang="es-ES_tradnl" sz="1200" dirty="0" smtClean="0">
                <a:solidFill>
                  <a:srgbClr val="000000"/>
                </a:solidFill>
                <a:latin typeface="Arial" pitchFamily="34" charset="0"/>
              </a:rPr>
              <a:t> alcohol </a:t>
            </a:r>
            <a:r>
              <a:rPr lang="es-ES_tradnl" sz="1200" b="1" dirty="0" err="1" smtClean="0">
                <a:solidFill>
                  <a:srgbClr val="000000"/>
                </a:solidFill>
                <a:latin typeface="Arial" pitchFamily="34" charset="0"/>
              </a:rPr>
              <a:t>durant</a:t>
            </a:r>
            <a:r>
              <a:rPr lang="es-ES_tradnl" sz="1200" b="1" dirty="0" smtClean="0">
                <a:solidFill>
                  <a:srgbClr val="000000"/>
                </a:solidFill>
                <a:latin typeface="Arial" pitchFamily="34" charset="0"/>
              </a:rPr>
              <a:t> </a:t>
            </a:r>
            <a:r>
              <a:rPr lang="es-ES_tradnl" sz="1200" b="1" dirty="0" err="1" smtClean="0">
                <a:solidFill>
                  <a:srgbClr val="000000"/>
                </a:solidFill>
                <a:latin typeface="Arial" pitchFamily="34" charset="0"/>
              </a:rPr>
              <a:t>l’embaràs</a:t>
            </a:r>
            <a:r>
              <a:rPr lang="es-ES_tradnl" sz="1200" b="1" dirty="0" smtClean="0">
                <a:solidFill>
                  <a:srgbClr val="000000"/>
                </a:solidFill>
                <a:latin typeface="Arial" pitchFamily="34" charset="0"/>
              </a:rPr>
              <a:t> </a:t>
            </a:r>
            <a:r>
              <a:rPr lang="es-ES_tradnl" sz="1200" i="1" dirty="0" smtClean="0">
                <a:solidFill>
                  <a:srgbClr val="000000"/>
                </a:solidFill>
                <a:latin typeface="Arial" pitchFamily="34" charset="0"/>
              </a:rPr>
              <a:t>(Garcia Algar, 2015)</a:t>
            </a:r>
          </a:p>
          <a:p>
            <a:pPr marL="368300" indent="-285750" algn="just" eaLnBrk="0" hangingPunct="0">
              <a:spcBef>
                <a:spcPts val="0"/>
              </a:spcBef>
              <a:spcAft>
                <a:spcPts val="0"/>
              </a:spcAft>
              <a:buClr>
                <a:srgbClr val="C00000"/>
              </a:buClr>
              <a:buSzPct val="100000"/>
              <a:buFont typeface="Wingdings" pitchFamily="2" charset="2"/>
              <a:buChar char="§"/>
              <a:defRPr/>
            </a:pPr>
            <a:r>
              <a:rPr lang="es-ES_tradnl" sz="1200" b="1" dirty="0" smtClean="0">
                <a:solidFill>
                  <a:schemeClr val="bg1">
                    <a:lumMod val="75000"/>
                  </a:schemeClr>
                </a:solidFill>
                <a:latin typeface="Arial" pitchFamily="34" charset="0"/>
              </a:rPr>
              <a:t>1 de cada 3 </a:t>
            </a:r>
            <a:r>
              <a:rPr lang="es-ES_tradnl" sz="1200" b="1" dirty="0" err="1" smtClean="0">
                <a:solidFill>
                  <a:schemeClr val="bg1">
                    <a:lumMod val="75000"/>
                  </a:schemeClr>
                </a:solidFill>
                <a:latin typeface="Arial" pitchFamily="34" charset="0"/>
              </a:rPr>
              <a:t>homes</a:t>
            </a:r>
            <a:r>
              <a:rPr lang="es-ES_tradnl" sz="1200" b="1" dirty="0" smtClean="0">
                <a:solidFill>
                  <a:schemeClr val="bg1">
                    <a:lumMod val="75000"/>
                  </a:schemeClr>
                </a:solidFill>
                <a:latin typeface="Arial" pitchFamily="34" charset="0"/>
              </a:rPr>
              <a:t> </a:t>
            </a:r>
            <a:r>
              <a:rPr lang="es-ES_tradnl" sz="1200" dirty="0" err="1" smtClean="0">
                <a:solidFill>
                  <a:schemeClr val="bg1">
                    <a:lumMod val="75000"/>
                  </a:schemeClr>
                </a:solidFill>
                <a:latin typeface="Arial" pitchFamily="34" charset="0"/>
              </a:rPr>
              <a:t>atesos</a:t>
            </a:r>
            <a:r>
              <a:rPr lang="es-ES_tradnl" sz="1200" dirty="0" smtClean="0">
                <a:solidFill>
                  <a:schemeClr val="bg1">
                    <a:lumMod val="75000"/>
                  </a:schemeClr>
                </a:solidFill>
                <a:latin typeface="Arial" pitchFamily="34" charset="0"/>
              </a:rPr>
              <a:t> en la XAD </a:t>
            </a:r>
            <a:r>
              <a:rPr lang="es-ES_tradnl" sz="1200" dirty="0" err="1" smtClean="0">
                <a:solidFill>
                  <a:schemeClr val="bg1">
                    <a:lumMod val="75000"/>
                  </a:schemeClr>
                </a:solidFill>
                <a:latin typeface="Arial" pitchFamily="34" charset="0"/>
              </a:rPr>
              <a:t>exerceixen</a:t>
            </a:r>
            <a:r>
              <a:rPr lang="es-ES_tradnl" sz="1200" dirty="0" smtClean="0">
                <a:solidFill>
                  <a:schemeClr val="bg1">
                    <a:lumMod val="75000"/>
                  </a:schemeClr>
                </a:solidFill>
                <a:latin typeface="Arial" pitchFamily="34" charset="0"/>
              </a:rPr>
              <a:t> </a:t>
            </a:r>
            <a:r>
              <a:rPr lang="es-ES_tradnl" sz="1200" b="1" dirty="0" smtClean="0">
                <a:solidFill>
                  <a:schemeClr val="bg1">
                    <a:lumMod val="75000"/>
                  </a:schemeClr>
                </a:solidFill>
                <a:latin typeface="Arial" pitchFamily="34" charset="0"/>
              </a:rPr>
              <a:t>violencia física i/o sexual </a:t>
            </a:r>
            <a:r>
              <a:rPr lang="es-ES_tradnl" sz="1200" dirty="0" smtClean="0">
                <a:solidFill>
                  <a:schemeClr val="bg1">
                    <a:lumMod val="75000"/>
                  </a:schemeClr>
                </a:solidFill>
                <a:latin typeface="Arial" pitchFamily="34" charset="0"/>
              </a:rPr>
              <a:t>contra la </a:t>
            </a:r>
            <a:r>
              <a:rPr lang="es-ES_tradnl" sz="1200" dirty="0" err="1" smtClean="0">
                <a:solidFill>
                  <a:schemeClr val="bg1">
                    <a:lumMod val="75000"/>
                  </a:schemeClr>
                </a:solidFill>
                <a:latin typeface="Arial" pitchFamily="34" charset="0"/>
              </a:rPr>
              <a:t>seva</a:t>
            </a:r>
            <a:r>
              <a:rPr lang="es-ES_tradnl" sz="1200" dirty="0" smtClean="0">
                <a:solidFill>
                  <a:schemeClr val="bg1">
                    <a:lumMod val="75000"/>
                  </a:schemeClr>
                </a:solidFill>
                <a:latin typeface="Arial" pitchFamily="34" charset="0"/>
              </a:rPr>
              <a:t> parella i</a:t>
            </a:r>
            <a:r>
              <a:rPr lang="es-ES_tradnl" sz="1200" i="1" dirty="0" smtClean="0">
                <a:solidFill>
                  <a:schemeClr val="bg1">
                    <a:lumMod val="75000"/>
                  </a:schemeClr>
                </a:solidFill>
                <a:latin typeface="Arial" pitchFamily="34" charset="0"/>
              </a:rPr>
              <a:t> </a:t>
            </a:r>
            <a:r>
              <a:rPr lang="es-ES_tradnl" sz="1200" b="1" dirty="0" smtClean="0">
                <a:solidFill>
                  <a:schemeClr val="bg1">
                    <a:lumMod val="75000"/>
                  </a:schemeClr>
                </a:solidFill>
                <a:latin typeface="Arial" pitchFamily="34" charset="0"/>
              </a:rPr>
              <a:t>2 de cada 3 la </a:t>
            </a:r>
            <a:r>
              <a:rPr lang="es-ES_tradnl" sz="1200" b="1" dirty="0" err="1" smtClean="0">
                <a:solidFill>
                  <a:schemeClr val="bg1">
                    <a:lumMod val="75000"/>
                  </a:schemeClr>
                </a:solidFill>
                <a:latin typeface="Arial" pitchFamily="34" charset="0"/>
              </a:rPr>
              <a:t>maltracta</a:t>
            </a:r>
            <a:r>
              <a:rPr lang="es-ES_tradnl" sz="1200" b="1" dirty="0" smtClean="0">
                <a:solidFill>
                  <a:schemeClr val="bg1">
                    <a:lumMod val="75000"/>
                  </a:schemeClr>
                </a:solidFill>
                <a:latin typeface="Arial" pitchFamily="34" charset="0"/>
              </a:rPr>
              <a:t> </a:t>
            </a:r>
            <a:r>
              <a:rPr lang="es-ES_tradnl" sz="1200" b="1" dirty="0" err="1" smtClean="0">
                <a:solidFill>
                  <a:schemeClr val="bg1">
                    <a:lumMod val="75000"/>
                  </a:schemeClr>
                </a:solidFill>
                <a:latin typeface="Arial" pitchFamily="34" charset="0"/>
              </a:rPr>
              <a:t>psicològicament</a:t>
            </a:r>
            <a:r>
              <a:rPr lang="es-ES_tradnl" sz="1200" b="1" dirty="0" smtClean="0">
                <a:solidFill>
                  <a:schemeClr val="bg1">
                    <a:lumMod val="75000"/>
                  </a:schemeClr>
                </a:solidFill>
                <a:latin typeface="Arial" pitchFamily="34" charset="0"/>
              </a:rPr>
              <a:t> </a:t>
            </a:r>
            <a:r>
              <a:rPr lang="es-ES_tradnl" sz="1200" i="1" dirty="0" smtClean="0">
                <a:solidFill>
                  <a:schemeClr val="bg1">
                    <a:lumMod val="75000"/>
                  </a:schemeClr>
                </a:solidFill>
                <a:latin typeface="Arial" pitchFamily="34" charset="0"/>
              </a:rPr>
              <a:t>(</a:t>
            </a:r>
            <a:r>
              <a:rPr lang="es-ES_tradnl" sz="1200" i="1" dirty="0" err="1" smtClean="0">
                <a:solidFill>
                  <a:schemeClr val="bg1">
                    <a:lumMod val="75000"/>
                  </a:schemeClr>
                </a:solidFill>
                <a:latin typeface="Arial" pitchFamily="34" charset="0"/>
              </a:rPr>
              <a:t>Gilchrist</a:t>
            </a:r>
            <a:r>
              <a:rPr lang="es-ES_tradnl" sz="1200" i="1" dirty="0" smtClean="0">
                <a:solidFill>
                  <a:schemeClr val="bg1">
                    <a:lumMod val="75000"/>
                  </a:schemeClr>
                </a:solidFill>
                <a:latin typeface="Arial" pitchFamily="34" charset="0"/>
              </a:rPr>
              <a:t>, et al. 2015). </a:t>
            </a:r>
          </a:p>
          <a:p>
            <a:pPr marL="368300" indent="-285750" algn="just" eaLnBrk="0" hangingPunct="0">
              <a:spcBef>
                <a:spcPts val="0"/>
              </a:spcBef>
              <a:spcAft>
                <a:spcPts val="0"/>
              </a:spcAft>
              <a:buClr>
                <a:srgbClr val="C00000"/>
              </a:buClr>
              <a:buSzPct val="100000"/>
              <a:buFont typeface="Wingdings" pitchFamily="2" charset="2"/>
              <a:buChar char="§"/>
              <a:defRPr/>
            </a:pPr>
            <a:r>
              <a:rPr lang="es-ES" sz="1200" dirty="0" smtClean="0">
                <a:solidFill>
                  <a:srgbClr val="000000"/>
                </a:solidFill>
                <a:latin typeface="Arial" pitchFamily="34" charset="0"/>
              </a:rPr>
              <a:t>S’ estima que el </a:t>
            </a:r>
            <a:r>
              <a:rPr lang="es-ES" sz="1200" b="1" dirty="0" err="1" smtClean="0">
                <a:solidFill>
                  <a:srgbClr val="000000"/>
                </a:solidFill>
                <a:latin typeface="Arial" pitchFamily="34" charset="0"/>
              </a:rPr>
              <a:t>trastorn</a:t>
            </a:r>
            <a:r>
              <a:rPr lang="es-ES" sz="1200" b="1" dirty="0" smtClean="0">
                <a:solidFill>
                  <a:srgbClr val="000000"/>
                </a:solidFill>
                <a:latin typeface="Arial" pitchFamily="34" charset="0"/>
              </a:rPr>
              <a:t> per </a:t>
            </a:r>
            <a:r>
              <a:rPr lang="es-ES" sz="1200" b="1" dirty="0" err="1" smtClean="0">
                <a:solidFill>
                  <a:srgbClr val="000000"/>
                </a:solidFill>
                <a:latin typeface="Arial" pitchFamily="34" charset="0"/>
              </a:rPr>
              <a:t>dependència</a:t>
            </a:r>
            <a:r>
              <a:rPr lang="es-ES" sz="1200" b="1" dirty="0" smtClean="0">
                <a:solidFill>
                  <a:srgbClr val="000000"/>
                </a:solidFill>
                <a:latin typeface="Arial" pitchFamily="34" charset="0"/>
              </a:rPr>
              <a:t> es dona en el 5,4% </a:t>
            </a:r>
            <a:r>
              <a:rPr lang="es-ES" sz="1200" b="1" dirty="0" err="1" smtClean="0">
                <a:solidFill>
                  <a:srgbClr val="000000"/>
                </a:solidFill>
                <a:latin typeface="Arial" pitchFamily="34" charset="0"/>
              </a:rPr>
              <a:t>dels</a:t>
            </a:r>
            <a:r>
              <a:rPr lang="es-ES" sz="1200" b="1" dirty="0" smtClean="0">
                <a:solidFill>
                  <a:srgbClr val="000000"/>
                </a:solidFill>
                <a:latin typeface="Arial" pitchFamily="34" charset="0"/>
              </a:rPr>
              <a:t> </a:t>
            </a:r>
            <a:r>
              <a:rPr lang="es-ES" sz="1200" b="1" dirty="0" err="1" smtClean="0">
                <a:solidFill>
                  <a:srgbClr val="000000"/>
                </a:solidFill>
                <a:latin typeface="Arial" pitchFamily="34" charset="0"/>
              </a:rPr>
              <a:t>homes</a:t>
            </a:r>
            <a:r>
              <a:rPr lang="es-ES" sz="1200" b="1" dirty="0" smtClean="0">
                <a:solidFill>
                  <a:srgbClr val="000000"/>
                </a:solidFill>
                <a:latin typeface="Arial" pitchFamily="34" charset="0"/>
              </a:rPr>
              <a:t> i el 1,4% de les dones entre 18 i 64 </a:t>
            </a:r>
            <a:r>
              <a:rPr lang="es-ES" sz="1200" b="1" dirty="0" err="1" smtClean="0">
                <a:solidFill>
                  <a:srgbClr val="000000"/>
                </a:solidFill>
                <a:latin typeface="Arial" pitchFamily="34" charset="0"/>
              </a:rPr>
              <a:t>anys</a:t>
            </a:r>
            <a:r>
              <a:rPr lang="es-ES" sz="1200" b="1" dirty="0" smtClean="0">
                <a:solidFill>
                  <a:srgbClr val="000000"/>
                </a:solidFill>
                <a:latin typeface="Arial" pitchFamily="34" charset="0"/>
              </a:rPr>
              <a:t>.</a:t>
            </a:r>
          </a:p>
          <a:p>
            <a:pPr marL="368300" indent="-285750" algn="just" eaLnBrk="0" hangingPunct="0">
              <a:spcBef>
                <a:spcPts val="0"/>
              </a:spcBef>
              <a:spcAft>
                <a:spcPts val="0"/>
              </a:spcAft>
              <a:buClr>
                <a:srgbClr val="C00000"/>
              </a:buClr>
              <a:buSzPct val="100000"/>
              <a:buFont typeface="Wingdings" pitchFamily="2" charset="2"/>
              <a:buChar char="§"/>
              <a:defRPr/>
            </a:pPr>
            <a:r>
              <a:rPr lang="es-ES" sz="1200" b="1" dirty="0" smtClean="0">
                <a:solidFill>
                  <a:schemeClr val="bg1">
                    <a:lumMod val="75000"/>
                  </a:schemeClr>
                </a:solidFill>
                <a:latin typeface="Arial" pitchFamily="34" charset="0"/>
              </a:rPr>
              <a:t>L’ alcohol ocasiona 136.000 </a:t>
            </a:r>
            <a:r>
              <a:rPr lang="es-ES" sz="1200" b="1" dirty="0" err="1" smtClean="0">
                <a:solidFill>
                  <a:schemeClr val="bg1">
                    <a:lumMod val="75000"/>
                  </a:schemeClr>
                </a:solidFill>
                <a:latin typeface="Arial" pitchFamily="34" charset="0"/>
              </a:rPr>
              <a:t>nous</a:t>
            </a:r>
            <a:r>
              <a:rPr lang="es-ES" sz="1200" b="1" dirty="0" smtClean="0">
                <a:solidFill>
                  <a:schemeClr val="bg1">
                    <a:lumMod val="75000"/>
                  </a:schemeClr>
                </a:solidFill>
                <a:latin typeface="Arial" pitchFamily="34" charset="0"/>
              </a:rPr>
              <a:t> casos de </a:t>
            </a:r>
            <a:r>
              <a:rPr lang="es-ES" sz="1200" b="1" dirty="0" err="1" smtClean="0">
                <a:solidFill>
                  <a:schemeClr val="bg1">
                    <a:lumMod val="75000"/>
                  </a:schemeClr>
                </a:solidFill>
                <a:latin typeface="Arial" pitchFamily="34" charset="0"/>
              </a:rPr>
              <a:t>càncer</a:t>
            </a:r>
            <a:r>
              <a:rPr lang="es-ES" sz="1200" b="1" dirty="0" smtClean="0">
                <a:solidFill>
                  <a:schemeClr val="bg1">
                    <a:lumMod val="75000"/>
                  </a:schemeClr>
                </a:solidFill>
                <a:latin typeface="Arial" pitchFamily="34" charset="0"/>
              </a:rPr>
              <a:t> </a:t>
            </a:r>
            <a:r>
              <a:rPr lang="es-ES" sz="1200" b="1" dirty="0" err="1" smtClean="0">
                <a:solidFill>
                  <a:schemeClr val="bg1">
                    <a:lumMod val="75000"/>
                  </a:schemeClr>
                </a:solidFill>
                <a:latin typeface="Arial" pitchFamily="34" charset="0"/>
              </a:rPr>
              <a:t>anuals</a:t>
            </a:r>
            <a:r>
              <a:rPr lang="es-ES" sz="1200" b="1" dirty="0" smtClean="0">
                <a:solidFill>
                  <a:schemeClr val="bg1">
                    <a:lumMod val="75000"/>
                  </a:schemeClr>
                </a:solidFill>
                <a:latin typeface="Arial" pitchFamily="34" charset="0"/>
              </a:rPr>
              <a:t> a Europa.</a:t>
            </a:r>
          </a:p>
          <a:p>
            <a:pPr marL="368300" indent="-285750" algn="just" eaLnBrk="0" hangingPunct="0">
              <a:spcBef>
                <a:spcPts val="0"/>
              </a:spcBef>
              <a:spcAft>
                <a:spcPts val="0"/>
              </a:spcAft>
              <a:buClr>
                <a:srgbClr val="C00000"/>
              </a:buClr>
              <a:buSzPct val="100000"/>
              <a:buFont typeface="Wingdings" pitchFamily="2" charset="2"/>
              <a:buChar char="§"/>
              <a:defRPr/>
            </a:pPr>
            <a:r>
              <a:rPr lang="es-ES" sz="1200" dirty="0" smtClean="0">
                <a:solidFill>
                  <a:schemeClr val="bg1">
                    <a:lumMod val="75000"/>
                  </a:schemeClr>
                </a:solidFill>
                <a:latin typeface="Arial" pitchFamily="34" charset="0"/>
              </a:rPr>
              <a:t>L’ alcohol </a:t>
            </a:r>
            <a:r>
              <a:rPr lang="es-ES" sz="1200" b="1" dirty="0" err="1" smtClean="0">
                <a:solidFill>
                  <a:schemeClr val="bg1">
                    <a:lumMod val="75000"/>
                  </a:schemeClr>
                </a:solidFill>
                <a:latin typeface="Arial" pitchFamily="34" charset="0"/>
              </a:rPr>
              <a:t>augmenta</a:t>
            </a:r>
            <a:r>
              <a:rPr lang="es-ES" sz="1200" b="1" dirty="0" smtClean="0">
                <a:solidFill>
                  <a:schemeClr val="bg1">
                    <a:lumMod val="75000"/>
                  </a:schemeClr>
                </a:solidFill>
                <a:latin typeface="Arial" pitchFamily="34" charset="0"/>
              </a:rPr>
              <a:t> entre 1,5 i 4 </a:t>
            </a:r>
            <a:r>
              <a:rPr lang="es-ES" sz="1200" b="1" dirty="0" err="1" smtClean="0">
                <a:solidFill>
                  <a:schemeClr val="bg1">
                    <a:lumMod val="75000"/>
                  </a:schemeClr>
                </a:solidFill>
                <a:latin typeface="Arial" pitchFamily="34" charset="0"/>
              </a:rPr>
              <a:t>vegades</a:t>
            </a:r>
            <a:r>
              <a:rPr lang="es-ES" sz="1200" b="1" dirty="0" smtClean="0">
                <a:solidFill>
                  <a:schemeClr val="bg1">
                    <a:lumMod val="75000"/>
                  </a:schemeClr>
                </a:solidFill>
                <a:latin typeface="Arial" pitchFamily="34" charset="0"/>
              </a:rPr>
              <a:t> el </a:t>
            </a:r>
            <a:r>
              <a:rPr lang="es-ES" sz="1200" b="1" dirty="0" err="1" smtClean="0">
                <a:solidFill>
                  <a:schemeClr val="bg1">
                    <a:lumMod val="75000"/>
                  </a:schemeClr>
                </a:solidFill>
                <a:latin typeface="Arial" pitchFamily="34" charset="0"/>
              </a:rPr>
              <a:t>risc</a:t>
            </a:r>
            <a:r>
              <a:rPr lang="es-ES" sz="1200" b="1" dirty="0" smtClean="0">
                <a:solidFill>
                  <a:schemeClr val="bg1">
                    <a:lumMod val="75000"/>
                  </a:schemeClr>
                </a:solidFill>
                <a:latin typeface="Arial" pitchFamily="34" charset="0"/>
              </a:rPr>
              <a:t> de </a:t>
            </a:r>
            <a:r>
              <a:rPr lang="es-ES" sz="1200" b="1" dirty="0" err="1" smtClean="0">
                <a:solidFill>
                  <a:schemeClr val="bg1">
                    <a:lumMod val="75000"/>
                  </a:schemeClr>
                </a:solidFill>
                <a:latin typeface="Arial" pitchFamily="34" charset="0"/>
              </a:rPr>
              <a:t>patir</a:t>
            </a:r>
            <a:r>
              <a:rPr lang="es-ES" sz="1200" b="1" dirty="0" smtClean="0">
                <a:solidFill>
                  <a:schemeClr val="bg1">
                    <a:lumMod val="75000"/>
                  </a:schemeClr>
                </a:solidFill>
                <a:latin typeface="Arial" pitchFamily="34" charset="0"/>
              </a:rPr>
              <a:t> </a:t>
            </a:r>
            <a:r>
              <a:rPr lang="es-ES" sz="1200" b="1" dirty="0" err="1" smtClean="0">
                <a:solidFill>
                  <a:schemeClr val="bg1">
                    <a:lumMod val="75000"/>
                  </a:schemeClr>
                </a:solidFill>
                <a:latin typeface="Arial" pitchFamily="34" charset="0"/>
              </a:rPr>
              <a:t>hipertensió</a:t>
            </a:r>
            <a:r>
              <a:rPr lang="es-ES" sz="1200" b="1" dirty="0" smtClean="0">
                <a:solidFill>
                  <a:schemeClr val="bg1">
                    <a:lumMod val="75000"/>
                  </a:schemeClr>
                </a:solidFill>
                <a:latin typeface="Arial" pitchFamily="34" charset="0"/>
              </a:rPr>
              <a:t> </a:t>
            </a:r>
            <a:r>
              <a:rPr lang="es-ES" sz="1200" dirty="0" smtClean="0">
                <a:solidFill>
                  <a:schemeClr val="bg1">
                    <a:lumMod val="75000"/>
                  </a:schemeClr>
                </a:solidFill>
                <a:latin typeface="Arial" pitchFamily="34" charset="0"/>
              </a:rPr>
              <a:t>(</a:t>
            </a:r>
            <a:r>
              <a:rPr lang="es-ES" sz="1200" dirty="0" err="1" smtClean="0">
                <a:solidFill>
                  <a:schemeClr val="bg1">
                    <a:lumMod val="75000"/>
                  </a:schemeClr>
                </a:solidFill>
                <a:latin typeface="Arial" pitchFamily="34" charset="0"/>
              </a:rPr>
              <a:t>Rehm</a:t>
            </a:r>
            <a:r>
              <a:rPr lang="es-ES" sz="1200" dirty="0" smtClean="0">
                <a:solidFill>
                  <a:schemeClr val="bg1">
                    <a:lumMod val="75000"/>
                  </a:schemeClr>
                </a:solidFill>
                <a:latin typeface="Arial" pitchFamily="34" charset="0"/>
              </a:rPr>
              <a:t> J, et al., 2014).</a:t>
            </a:r>
          </a:p>
          <a:p>
            <a:pPr marL="368300" indent="-285750" algn="just" eaLnBrk="0" hangingPunct="0">
              <a:spcBef>
                <a:spcPts val="0"/>
              </a:spcBef>
              <a:spcAft>
                <a:spcPts val="0"/>
              </a:spcAft>
              <a:buClr>
                <a:srgbClr val="C00000"/>
              </a:buClr>
              <a:buSzPct val="100000"/>
              <a:buFont typeface="Wingdings" pitchFamily="2" charset="2"/>
              <a:buChar char="§"/>
              <a:defRPr/>
            </a:pPr>
            <a:r>
              <a:rPr lang="es-ES" sz="1200" dirty="0" smtClean="0">
                <a:solidFill>
                  <a:srgbClr val="000000"/>
                </a:solidFill>
                <a:latin typeface="Arial" pitchFamily="34" charset="0"/>
              </a:rPr>
              <a:t>En 2013, el </a:t>
            </a:r>
            <a:r>
              <a:rPr lang="es-ES" sz="1200" dirty="0" err="1" smtClean="0">
                <a:solidFill>
                  <a:srgbClr val="000000"/>
                </a:solidFill>
                <a:latin typeface="Arial" pitchFamily="34" charset="0"/>
              </a:rPr>
              <a:t>consum</a:t>
            </a:r>
            <a:r>
              <a:rPr lang="es-ES" sz="1200" dirty="0" smtClean="0">
                <a:solidFill>
                  <a:srgbClr val="000000"/>
                </a:solidFill>
                <a:latin typeface="Arial" pitchFamily="34" charset="0"/>
              </a:rPr>
              <a:t> </a:t>
            </a:r>
            <a:r>
              <a:rPr lang="es-ES" sz="1200" dirty="0" err="1" smtClean="0">
                <a:solidFill>
                  <a:srgbClr val="000000"/>
                </a:solidFill>
                <a:latin typeface="Arial" pitchFamily="34" charset="0"/>
              </a:rPr>
              <a:t>d’alcohol</a:t>
            </a:r>
            <a:r>
              <a:rPr lang="es-ES" sz="1200" dirty="0" smtClean="0">
                <a:solidFill>
                  <a:srgbClr val="000000"/>
                </a:solidFill>
                <a:latin typeface="Arial" pitchFamily="34" charset="0"/>
              </a:rPr>
              <a:t> a la UE va ser el responsable del </a:t>
            </a:r>
            <a:r>
              <a:rPr lang="es-ES" sz="1200" b="1" dirty="0" smtClean="0">
                <a:solidFill>
                  <a:srgbClr val="000000"/>
                </a:solidFill>
                <a:latin typeface="Arial" pitchFamily="34" charset="0"/>
              </a:rPr>
              <a:t>8,3% </a:t>
            </a:r>
            <a:r>
              <a:rPr lang="es-ES" sz="1200" b="1" dirty="0" err="1" smtClean="0">
                <a:solidFill>
                  <a:srgbClr val="000000"/>
                </a:solidFill>
                <a:latin typeface="Arial" pitchFamily="34" charset="0"/>
              </a:rPr>
              <a:t>d’anys</a:t>
            </a:r>
            <a:r>
              <a:rPr lang="es-ES" sz="1200" b="1" dirty="0" smtClean="0">
                <a:solidFill>
                  <a:srgbClr val="000000"/>
                </a:solidFill>
                <a:latin typeface="Arial" pitchFamily="34" charset="0"/>
              </a:rPr>
              <a:t> de vida </a:t>
            </a:r>
            <a:r>
              <a:rPr lang="es-ES" sz="1200" b="1" dirty="0" err="1" smtClean="0">
                <a:solidFill>
                  <a:srgbClr val="000000"/>
                </a:solidFill>
                <a:latin typeface="Arial" pitchFamily="34" charset="0"/>
              </a:rPr>
              <a:t>ajustats</a:t>
            </a:r>
            <a:r>
              <a:rPr lang="es-ES" sz="1200" b="1" dirty="0" smtClean="0">
                <a:solidFill>
                  <a:srgbClr val="000000"/>
                </a:solidFill>
                <a:latin typeface="Arial" pitchFamily="34" charset="0"/>
              </a:rPr>
              <a:t> per </a:t>
            </a:r>
            <a:r>
              <a:rPr lang="es-ES" sz="1200" b="1" dirty="0" err="1" smtClean="0">
                <a:solidFill>
                  <a:srgbClr val="000000"/>
                </a:solidFill>
                <a:latin typeface="Arial" pitchFamily="34" charset="0"/>
              </a:rPr>
              <a:t>mort</a:t>
            </a:r>
            <a:r>
              <a:rPr lang="es-ES" sz="1200" b="1" dirty="0" smtClean="0">
                <a:solidFill>
                  <a:srgbClr val="000000"/>
                </a:solidFill>
                <a:latin typeface="Arial" pitchFamily="34" charset="0"/>
              </a:rPr>
              <a:t> prematura.</a:t>
            </a:r>
            <a:endParaRPr lang="es-ES_tradnl" sz="1200" b="1" dirty="0" smtClean="0">
              <a:solidFill>
                <a:srgbClr val="000000"/>
              </a:solidFill>
              <a:latin typeface="Arial" pitchFamily="34" charset="0"/>
            </a:endParaRPr>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88</a:t>
            </a:fld>
            <a:endParaRPr lang="es-ES"/>
          </a:p>
        </p:txBody>
      </p:sp>
    </p:spTree>
    <p:extLst>
      <p:ext uri="{BB962C8B-B14F-4D97-AF65-F5344CB8AC3E}">
        <p14:creationId xmlns:p14="http://schemas.microsoft.com/office/powerpoint/2010/main" val="341185097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2DC54AE5-6AA2-4744-8B1A-078C713F81DF}" type="slidenum">
              <a:rPr lang="es-ES_tradnl" smtClean="0">
                <a:ea typeface="ＭＳ Ｐゴシック" pitchFamily="34" charset="-128"/>
              </a:rPr>
              <a:pPr/>
              <a:t>89</a:t>
            </a:fld>
            <a:endParaRPr lang="es-ES_tradnl" smtClean="0">
              <a:ea typeface="ＭＳ Ｐゴシック" pitchFamily="34" charset="-128"/>
            </a:endParaRPr>
          </a:p>
        </p:txBody>
      </p:sp>
      <p:sp>
        <p:nvSpPr>
          <p:cNvPr id="145411" name="Rectangle 2"/>
          <p:cNvSpPr>
            <a:spLocks noGrp="1" noRot="1" noChangeAspect="1" noChangeArrowheads="1" noTextEdit="1"/>
          </p:cNvSpPr>
          <p:nvPr>
            <p:ph type="sldImg"/>
          </p:nvPr>
        </p:nvSpPr>
        <p:spPr>
          <a:solidFill>
            <a:srgbClr val="FFFFFF"/>
          </a:solidFill>
          <a:ln/>
        </p:spPr>
      </p:sp>
      <p:sp>
        <p:nvSpPr>
          <p:cNvPr id="145412"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20000"/>
              </a:spcBef>
            </a:pPr>
            <a:r>
              <a:rPr lang="ca-ES" sz="1400" dirty="0" smtClean="0">
                <a:latin typeface="Arial" charset="0"/>
                <a:ea typeface="ＭＳ Ｐゴシック" pitchFamily="34" charset="-128"/>
                <a:cs typeface="Arial" charset="0"/>
              </a:rPr>
              <a:t>L’UBE a Espanya és de 10 </a:t>
            </a:r>
            <a:r>
              <a:rPr lang="ca-ES" sz="1400" dirty="0" err="1" smtClean="0">
                <a:latin typeface="Arial" charset="0"/>
                <a:ea typeface="ＭＳ Ｐゴシック" pitchFamily="34" charset="-128"/>
                <a:cs typeface="Arial" charset="0"/>
              </a:rPr>
              <a:t>gr</a:t>
            </a:r>
            <a:r>
              <a:rPr lang="ca-ES" sz="1400" dirty="0" smtClean="0">
                <a:latin typeface="Arial" charset="0"/>
                <a:ea typeface="ＭＳ Ｐゴシック" pitchFamily="34" charset="-128"/>
                <a:cs typeface="Arial" charset="0"/>
              </a:rPr>
              <a:t> </a:t>
            </a:r>
            <a:r>
              <a:rPr lang="ca-ES" sz="1400" dirty="0" err="1" smtClean="0">
                <a:latin typeface="Arial" charset="0"/>
                <a:ea typeface="ＭＳ Ｐゴシック" pitchFamily="34" charset="-128"/>
                <a:cs typeface="Arial" charset="0"/>
              </a:rPr>
              <a:t>d’oh</a:t>
            </a:r>
            <a:r>
              <a:rPr lang="ca-ES" sz="1400" dirty="0" smtClean="0">
                <a:latin typeface="Arial" charset="0"/>
                <a:ea typeface="ＭＳ Ｐゴシック" pitchFamily="34" charset="-128"/>
                <a:cs typeface="Arial" charset="0"/>
              </a:rPr>
              <a:t>, des de 1999, estudi publicat en Medicina Clínica. Es va fer un treball de camp a tota Espanya, on es va preguntar a bars, pubs, discoteques, sortida de supermercats, a dir on es podia beure o comprar begudes alcohòliques,  i </a:t>
            </a:r>
            <a:r>
              <a:rPr lang="ca-ES" sz="1400" dirty="0" err="1" smtClean="0">
                <a:latin typeface="Arial" charset="0"/>
                <a:ea typeface="ＭＳ Ｐゴシック" pitchFamily="34" charset="-128"/>
                <a:cs typeface="Arial" charset="0"/>
              </a:rPr>
              <a:t>sels</a:t>
            </a:r>
            <a:r>
              <a:rPr lang="ca-ES" sz="1400" dirty="0" smtClean="0">
                <a:latin typeface="Arial" charset="0"/>
                <a:ea typeface="ＭＳ Ｐゴシック" pitchFamily="34" charset="-128"/>
                <a:cs typeface="Arial" charset="0"/>
              </a:rPr>
              <a:t> preguntava que quan demanava un cubata, vas de vi o </a:t>
            </a:r>
            <a:r>
              <a:rPr lang="ca-ES" sz="1400" dirty="0" err="1" smtClean="0">
                <a:latin typeface="Arial" charset="0"/>
                <a:ea typeface="ＭＳ Ｐゴシック" pitchFamily="34" charset="-128"/>
                <a:cs typeface="Arial" charset="0"/>
              </a:rPr>
              <a:t>sels</a:t>
            </a:r>
            <a:r>
              <a:rPr lang="ca-ES" sz="1400" dirty="0" smtClean="0">
                <a:latin typeface="Arial" charset="0"/>
                <a:ea typeface="ＭＳ Ｐゴシック" pitchFamily="34" charset="-128"/>
                <a:cs typeface="Arial" charset="0"/>
              </a:rPr>
              <a:t> posaven ... quines mesures  utilitzaven.</a:t>
            </a:r>
            <a:endParaRPr lang="ca-ES" sz="1400" dirty="0" smtClean="0">
              <a:latin typeface="Arial" charset="0"/>
              <a:ea typeface="ＭＳ Ｐゴシック" pitchFamily="34" charset="-128"/>
            </a:endParaRPr>
          </a:p>
          <a:p>
            <a:pPr eaLnBrk="1" hangingPunct="1">
              <a:spcBef>
                <a:spcPct val="20000"/>
              </a:spcBef>
            </a:pPr>
            <a:r>
              <a:rPr lang="ca-ES" sz="1400" dirty="0" smtClean="0">
                <a:latin typeface="Arial" charset="0"/>
                <a:ea typeface="ＭＳ Ｐゴシック" pitchFamily="34" charset="-128"/>
                <a:cs typeface="Arial" charset="0"/>
              </a:rPr>
              <a:t>Hem de pensar que les UBE a cada país pot ser diferent,</a:t>
            </a:r>
            <a:endParaRPr lang="ca-ES" sz="1400" dirty="0" smtClean="0">
              <a:latin typeface="Arial" charset="0"/>
              <a:ea typeface="ＭＳ Ｐゴシック" pitchFamily="34" charset="-128"/>
            </a:endParaRPr>
          </a:p>
          <a:p>
            <a:pPr eaLnBrk="1" hangingPunct="1">
              <a:spcBef>
                <a:spcPct val="20000"/>
              </a:spcBef>
            </a:pPr>
            <a:r>
              <a:rPr lang="ca-ES" sz="1400" dirty="0" smtClean="0">
                <a:latin typeface="Arial" charset="0"/>
                <a:ea typeface="ＭＳ Ｐゴシック" pitchFamily="34" charset="-128"/>
                <a:cs typeface="Arial" charset="0"/>
              </a:rPr>
              <a:t>Exemple Canada 12g,  a Anglaterra 8 </a:t>
            </a:r>
            <a:r>
              <a:rPr lang="ca-ES" sz="1400" dirty="0" err="1" smtClean="0">
                <a:latin typeface="Arial" charset="0"/>
                <a:ea typeface="ＭＳ Ｐゴシック" pitchFamily="34" charset="-128"/>
                <a:cs typeface="Arial" charset="0"/>
              </a:rPr>
              <a:t>gr</a:t>
            </a:r>
            <a:r>
              <a:rPr lang="ca-ES" sz="1400" dirty="0" smtClean="0">
                <a:latin typeface="Arial" charset="0"/>
                <a:ea typeface="ＭＳ Ｐゴシック" pitchFamily="34" charset="-128"/>
                <a:cs typeface="Arial" charset="0"/>
              </a:rPr>
              <a:t> a Japó 20gr ...</a:t>
            </a:r>
            <a:endParaRPr lang="ca-ES" sz="1400" dirty="0" smtClean="0">
              <a:latin typeface="Arial" charset="0"/>
              <a:ea typeface="ＭＳ Ｐゴシック" pitchFamily="34" charset="-128"/>
            </a:endParaRPr>
          </a:p>
          <a:p>
            <a:pPr eaLnBrk="1" hangingPunct="1">
              <a:spcBef>
                <a:spcPct val="20000"/>
              </a:spcBef>
            </a:pPr>
            <a:r>
              <a:rPr lang="ca-ES" sz="1400" dirty="0" smtClean="0">
                <a:latin typeface="Arial" charset="0"/>
                <a:ea typeface="ＭＳ Ｐゴシック" pitchFamily="34" charset="-128"/>
                <a:cs typeface="Arial" charset="0"/>
              </a:rPr>
              <a:t>Per tant a Espanya 1 UBE es 1copa de vi, cava.....</a:t>
            </a:r>
            <a:endParaRPr lang="ca-ES" sz="1400" dirty="0" smtClean="0">
              <a:latin typeface="Arial" charset="0"/>
              <a:ea typeface="ＭＳ Ｐゴシック" pitchFamily="34" charset="-128"/>
            </a:endParaRPr>
          </a:p>
          <a:p>
            <a:pPr eaLnBrk="1" hangingPunct="1">
              <a:spcBef>
                <a:spcPct val="20000"/>
              </a:spcBef>
            </a:pPr>
            <a:r>
              <a:rPr lang="ca-ES" sz="1400" dirty="0" smtClean="0">
                <a:latin typeface="Arial" charset="0"/>
                <a:ea typeface="ＭＳ Ｐゴシック" pitchFamily="34" charset="-128"/>
                <a:cs typeface="Arial" charset="0"/>
              </a:rPr>
              <a:t>i 2 UBE es quan parlem de destil·lats</a:t>
            </a:r>
            <a:endParaRPr lang="es-ES_tradnl" sz="1400" dirty="0" smtClean="0">
              <a:latin typeface="Arial" charset="0"/>
              <a:ea typeface="ＭＳ Ｐゴシック" pitchFamily="34" charset="-128"/>
              <a:cs typeface="Arial"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C328CC4B-D48F-4C47-9E01-4CBE1F26500B}" type="slidenum">
              <a:rPr lang="es-ES_tradnl" smtClean="0">
                <a:ea typeface="ＭＳ Ｐゴシック" pitchFamily="34" charset="-128"/>
              </a:rPr>
              <a:pPr/>
              <a:t>90</a:t>
            </a:fld>
            <a:endParaRPr lang="es-ES_tradnl" smtClean="0">
              <a:ea typeface="ＭＳ Ｐゴシック" pitchFamily="34" charset="-128"/>
            </a:endParaRPr>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889000" y="4644064"/>
            <a:ext cx="4891088" cy="5131761"/>
          </a:xfrm>
          <a:solidFill>
            <a:srgbClr val="FFFFFF"/>
          </a:solidFill>
          <a:ln>
            <a:solidFill>
              <a:srgbClr val="000000"/>
            </a:solidFill>
          </a:ln>
        </p:spPr>
        <p:txBody>
          <a:bodyPr/>
          <a:lstStyle/>
          <a:p>
            <a:pPr eaLnBrk="1" hangingPunct="1"/>
            <a:r>
              <a:rPr lang="ca-ES" smtClean="0">
                <a:latin typeface="Arial" charset="0"/>
                <a:ea typeface="ＭＳ Ｐゴシック" pitchFamily="34" charset="-128"/>
                <a:cs typeface="Arial" charset="0"/>
              </a:rPr>
              <a:t>Com ja se sap que és l’UBE, segons ingesta poden identificar el consum de risc</a:t>
            </a:r>
            <a:endParaRPr lang="ca-ES" smtClean="0">
              <a:latin typeface="Arial" charset="0"/>
              <a:ea typeface="ＭＳ Ｐゴシック" pitchFamily="34" charset="-128"/>
              <a:cs typeface="Times New Roman" pitchFamily="18" charset="0"/>
            </a:endParaRPr>
          </a:p>
          <a:p>
            <a:pPr eaLnBrk="1" hangingPunct="1"/>
            <a:r>
              <a:rPr lang="ca-ES" smtClean="0">
                <a:latin typeface="Arial" charset="0"/>
                <a:ea typeface="ＭＳ Ｐゴシック" pitchFamily="34" charset="-128"/>
                <a:cs typeface="Arial" charset="0"/>
              </a:rPr>
              <a:t>Es a dir un consum de risc en homes es de 4 UBE dia o 28 UBE setmana. </a:t>
            </a:r>
            <a:endParaRPr lang="ca-ES" smtClean="0">
              <a:latin typeface="Arial" charset="0"/>
              <a:ea typeface="ＭＳ Ｐゴシック" pitchFamily="34" charset="-128"/>
              <a:cs typeface="Times New Roman" pitchFamily="18" charset="0"/>
            </a:endParaRPr>
          </a:p>
          <a:p>
            <a:pPr eaLnBrk="1" hangingPunct="1"/>
            <a:r>
              <a:rPr lang="ca-ES" smtClean="0">
                <a:latin typeface="Arial" charset="0"/>
                <a:ea typeface="ＭＳ Ｐゴシック" pitchFamily="34" charset="-128"/>
                <a:cs typeface="Arial" charset="0"/>
              </a:rPr>
              <a:t>En dones 2,4 UBE al dia o 17 UBE setmana, no embarassada</a:t>
            </a:r>
            <a:endParaRPr lang="ca-ES" smtClean="0">
              <a:latin typeface="Arial" charset="0"/>
              <a:ea typeface="ＭＳ Ｐゴシック" pitchFamily="34" charset="-128"/>
              <a:cs typeface="Times New Roman" pitchFamily="18" charset="0"/>
            </a:endParaRPr>
          </a:p>
          <a:p>
            <a:pPr eaLnBrk="1" hangingPunct="1"/>
            <a:r>
              <a:rPr lang="ca-ES" smtClean="0">
                <a:latin typeface="Arial" charset="0"/>
                <a:ea typeface="ＭＳ Ｐゴシック" pitchFamily="34" charset="-128"/>
                <a:cs typeface="Arial" charset="0"/>
              </a:rPr>
              <a:t>6UBE dones i 5 UBE homes en un període curts de temps almenys un cop al mes. Qualsevol ingesta......</a:t>
            </a:r>
            <a:endParaRPr lang="ca-ES" smtClean="0">
              <a:latin typeface="Arial" charset="0"/>
              <a:ea typeface="ＭＳ Ｐゴシック" pitchFamily="34" charset="-128"/>
              <a:cs typeface="Times New Roman" pitchFamily="18" charset="0"/>
            </a:endParaRPr>
          </a:p>
          <a:p>
            <a:pPr eaLnBrk="1" hangingPunct="1"/>
            <a:r>
              <a:rPr lang="ca-ES" smtClean="0">
                <a:latin typeface="Arial" charset="0"/>
                <a:ea typeface="ＭＳ Ｐゴシック" pitchFamily="34" charset="-128"/>
                <a:cs typeface="Arial" charset="0"/>
              </a:rPr>
              <a:t> </a:t>
            </a:r>
            <a:r>
              <a:rPr lang="ca-ES" sz="1100" smtClean="0">
                <a:latin typeface="Arial" charset="0"/>
                <a:ea typeface="ＭＳ Ｐゴシック" pitchFamily="34" charset="-128"/>
                <a:cs typeface="Arial" charset="0"/>
              </a:rPr>
              <a:t>Hem de deixar clar que el consum de risc es pot traduir en conseqüències nocives tan per la persona que consumeix com també per a tercers (accidents, violència de gènere, agressivitat...), pot ser que no presenti problemes en l’actualitat i també tenir en compte que  poden existir factors personals (timidesa...) o ambientals (feina, grup d’amics...) que facin que aquesta persona tingui aquest consum per trobar-se bé amb el seu entorn.</a:t>
            </a:r>
          </a:p>
          <a:p>
            <a:pPr eaLnBrk="1" hangingPunct="1"/>
            <a:r>
              <a:rPr lang="ca-ES" sz="1100" smtClean="0">
                <a:latin typeface="Arial" charset="0"/>
                <a:ea typeface="ＭＳ Ｐゴシック" pitchFamily="34" charset="-128"/>
                <a:cs typeface="Arial" charset="0"/>
              </a:rPr>
              <a:t>Segons la ingesta podem identificar a les persones que tenen un consum de risc:</a:t>
            </a:r>
            <a:endParaRPr lang="ca-ES" sz="1100" smtClean="0">
              <a:latin typeface="Arial" charset="0"/>
              <a:ea typeface="ＭＳ Ｐゴシック" pitchFamily="34" charset="-128"/>
              <a:cs typeface="Times New Roman" pitchFamily="18" charset="0"/>
            </a:endParaRPr>
          </a:p>
          <a:p>
            <a:pPr eaLnBrk="1" hangingPunct="1"/>
            <a:r>
              <a:rPr lang="ca-ES" sz="1100" smtClean="0">
                <a:latin typeface="Arial" charset="0"/>
                <a:ea typeface="ＭＳ Ｐゴシック" pitchFamily="34" charset="-128"/>
                <a:cs typeface="Arial" charset="0"/>
              </a:rPr>
              <a:t>Es a dir un consum de risc en homes es de 4 UBE dia o 28 UBE setmana. </a:t>
            </a:r>
            <a:endParaRPr lang="ca-ES" sz="1100" smtClean="0">
              <a:latin typeface="Arial" charset="0"/>
              <a:ea typeface="ＭＳ Ｐゴシック" pitchFamily="34" charset="-128"/>
              <a:cs typeface="Times New Roman" pitchFamily="18" charset="0"/>
            </a:endParaRPr>
          </a:p>
          <a:p>
            <a:pPr eaLnBrk="1" hangingPunct="1"/>
            <a:r>
              <a:rPr lang="ca-ES" sz="1100" smtClean="0">
                <a:latin typeface="Arial" charset="0"/>
                <a:ea typeface="ＭＳ Ｐゴシック" pitchFamily="34" charset="-128"/>
                <a:cs typeface="Arial" charset="0"/>
              </a:rPr>
              <a:t>En dones 2,4 UBE al dia o 17 UBE setmana, sempre en la dona no embarassada</a:t>
            </a:r>
            <a:endParaRPr lang="ca-ES" sz="1100" smtClean="0">
              <a:latin typeface="Arial" charset="0"/>
              <a:ea typeface="ＭＳ Ｐゴシック" pitchFamily="34" charset="-128"/>
              <a:cs typeface="Times New Roman" pitchFamily="18" charset="0"/>
            </a:endParaRPr>
          </a:p>
          <a:p>
            <a:pPr eaLnBrk="1" hangingPunct="1"/>
            <a:r>
              <a:rPr lang="ca-ES" sz="1100" smtClean="0">
                <a:latin typeface="Arial" charset="0"/>
                <a:ea typeface="ＭＳ Ｐゴシック" pitchFamily="34" charset="-128"/>
                <a:cs typeface="Arial" charset="0"/>
              </a:rPr>
              <a:t>6 UBE en dones i 5 UBE en homes en un període curts de temps (quan surt a la nit...., de festa...)  almenys un cop al mes. </a:t>
            </a:r>
          </a:p>
          <a:p>
            <a:pPr eaLnBrk="1" hangingPunct="1"/>
            <a:r>
              <a:rPr lang="ca-ES" sz="1100" smtClean="0">
                <a:latin typeface="Arial" charset="0"/>
                <a:ea typeface="ＭＳ Ｐゴシック" pitchFamily="34" charset="-128"/>
                <a:cs typeface="Arial" charset="0"/>
              </a:rPr>
              <a:t>Qualsevol ingesta en el grup de persones que surt a la diapositiva també es considera consum de risc: pensar en conductors (camioners, conductors d'autobús...., mecànics, treballs perillosos...).  Es freqüent el  consum de risc en persones amb malaltia mental (esquizofrènics, etc)</a:t>
            </a:r>
            <a:endParaRPr lang="ca-ES" sz="1100" smtClean="0">
              <a:latin typeface="Arial" charset="0"/>
              <a:ea typeface="ＭＳ Ｐゴシック" pitchFamily="34" charset="-128"/>
              <a:cs typeface="Times New Roman" pitchFamily="18" charset="0"/>
            </a:endParaRPr>
          </a:p>
          <a:p>
            <a:pPr eaLnBrk="1" hangingPunct="1"/>
            <a:endParaRPr lang="es-ES_tradnl" sz="1100" smtClean="0">
              <a:latin typeface="Arial" charset="0"/>
              <a:ea typeface="ＭＳ Ｐゴシック" pitchFamily="34" charset="-128"/>
              <a:cs typeface="Arial"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09E7221B-3F51-4A48-99C9-CDDA61007D7C}" type="slidenum">
              <a:rPr lang="es-ES_tradnl" smtClean="0">
                <a:ea typeface="ＭＳ Ｐゴシック" pitchFamily="34" charset="-128"/>
              </a:rPr>
              <a:pPr/>
              <a:t>91</a:t>
            </a:fld>
            <a:endParaRPr lang="es-ES_tradnl" smtClean="0">
              <a:ea typeface="ＭＳ Ｐゴシック" pitchFamily="34" charset="-128"/>
            </a:endParaRPr>
          </a:p>
        </p:txBody>
      </p:sp>
      <p:sp>
        <p:nvSpPr>
          <p:cNvPr id="153603" name="Rectangle 2"/>
          <p:cNvSpPr>
            <a:spLocks noGrp="1" noRot="1" noChangeAspect="1" noChangeArrowheads="1" noTextEdit="1"/>
          </p:cNvSpPr>
          <p:nvPr>
            <p:ph type="sldImg"/>
          </p:nvPr>
        </p:nvSpPr>
        <p:spPr>
          <a:solidFill>
            <a:srgbClr val="FFFFFF"/>
          </a:solidFill>
          <a:ln/>
        </p:spPr>
      </p:sp>
      <p:sp>
        <p:nvSpPr>
          <p:cNvPr id="153604" name="Rectangle 3"/>
          <p:cNvSpPr>
            <a:spLocks noGrp="1" noChangeArrowheads="1"/>
          </p:cNvSpPr>
          <p:nvPr>
            <p:ph type="body" idx="1"/>
          </p:nvPr>
        </p:nvSpPr>
        <p:spPr>
          <a:solidFill>
            <a:srgbClr val="FFFFFF"/>
          </a:solidFill>
          <a:ln>
            <a:solidFill>
              <a:srgbClr val="000000"/>
            </a:solidFill>
          </a:ln>
        </p:spPr>
        <p:txBody>
          <a:bodyPr>
            <a:normAutofit lnSpcReduction="10000"/>
          </a:bodyPr>
          <a:lstStyle/>
          <a:p>
            <a:pPr eaLnBrk="1" hangingPunct="1">
              <a:spcBef>
                <a:spcPct val="20000"/>
              </a:spcBef>
            </a:pPr>
            <a:r>
              <a:rPr lang="ca-ES" b="1" smtClean="0">
                <a:latin typeface="Arial" charset="0"/>
                <a:ea typeface="ＭＳ Ｐゴシック" pitchFamily="34" charset="-128"/>
              </a:rPr>
              <a:t>Consum de risc  </a:t>
            </a:r>
            <a:r>
              <a:rPr lang="ca-ES" smtClean="0">
                <a:latin typeface="Arial" charset="0"/>
                <a:ea typeface="ＭＳ Ｐゴシック" pitchFamily="34" charset="-128"/>
              </a:rPr>
              <a:t>es aquell que supera els límits del consum moderat  i que augmenta el risc  de patir malalties, accidents, lesions o trastorns mentals o del comportament (Gunzerath y cols., 2004). </a:t>
            </a:r>
          </a:p>
          <a:p>
            <a:pPr eaLnBrk="1" hangingPunct="1">
              <a:spcBef>
                <a:spcPct val="20000"/>
              </a:spcBef>
            </a:pPr>
            <a:r>
              <a:rPr lang="ca-ES" smtClean="0">
                <a:latin typeface="Arial" charset="0"/>
                <a:ea typeface="ＭＳ Ｐゴシック" pitchFamily="34" charset="-128"/>
              </a:rPr>
              <a:t>El consum de risc ha estat definit com un consum diari  major  a 4 UBEs al dia en homes y 2 UBEs en les dones, equivalent a un consum setmanal superior a 21 UBEs para els homes y a 14 UBEs para les dones (Rehm y cols., 2004).</a:t>
            </a:r>
          </a:p>
          <a:p>
            <a:pPr eaLnBrk="1" hangingPunct="1">
              <a:spcBef>
                <a:spcPct val="20000"/>
              </a:spcBef>
            </a:pPr>
            <a:r>
              <a:rPr lang="ca-ES" smtClean="0">
                <a:latin typeface="Arial" charset="0"/>
                <a:ea typeface="ＭＳ Ｐゴシック" pitchFamily="34" charset="-128"/>
              </a:rPr>
              <a:t>El  </a:t>
            </a:r>
            <a:r>
              <a:rPr lang="ca-ES" b="1" smtClean="0">
                <a:latin typeface="Arial" charset="0"/>
                <a:ea typeface="ＭＳ Ｐゴシック" pitchFamily="34" charset="-128"/>
              </a:rPr>
              <a:t>consum ocasional de risc </a:t>
            </a:r>
            <a:r>
              <a:rPr lang="ca-ES" smtClean="0">
                <a:latin typeface="Arial" charset="0"/>
                <a:ea typeface="ＭＳ Ｐゴシック" pitchFamily="34" charset="-128"/>
              </a:rPr>
              <a:t>es produeix quan un persona realitza un consum concentrat  de diverses consumicions alcohòliques en poques hores. Es considera aquest consum  en el homes quan es supera les 5 UBES per ocasió o 4 UBEs per ocasió per les dones. (World Healh Organization, 2002).</a:t>
            </a:r>
          </a:p>
          <a:p>
            <a:pPr eaLnBrk="1" hangingPunct="1">
              <a:spcBef>
                <a:spcPct val="20000"/>
              </a:spcBef>
            </a:pPr>
            <a:r>
              <a:rPr lang="ca-ES" smtClean="0">
                <a:latin typeface="Arial" charset="0"/>
                <a:ea typeface="ＭＳ Ｐゴシック" pitchFamily="34" charset="-128"/>
              </a:rPr>
              <a:t>Per el CIM-10 el </a:t>
            </a:r>
            <a:r>
              <a:rPr lang="ca-ES" b="1" smtClean="0">
                <a:latin typeface="Arial" charset="0"/>
                <a:ea typeface="ＭＳ Ｐゴシック" pitchFamily="34" charset="-128"/>
              </a:rPr>
              <a:t>Consum Perjudicial </a:t>
            </a:r>
            <a:r>
              <a:rPr lang="ca-ES" smtClean="0">
                <a:latin typeface="Arial" charset="0"/>
                <a:ea typeface="ＭＳ Ｐゴシック" pitchFamily="34" charset="-128"/>
              </a:rPr>
              <a:t>es un consum d’alcohol que ja ha afectat la salut física (dany hepàtic) y / o psíquica ( quadres depressius secundaris al consum)  sense complir criteris diagnòstics de dependència (OMS, 1992).  En la pràctica es tendeix a considerar que un consum regular major de 6 UBEs en el hombre , o major de 4 UBEs en la dona  amb molta probabilitat provocarà conseqüències adverses pròpies del consum perjudicial.</a:t>
            </a:r>
          </a:p>
          <a:p>
            <a:pPr eaLnBrk="1" hangingPunct="1">
              <a:spcBef>
                <a:spcPct val="20000"/>
              </a:spcBef>
            </a:pPr>
            <a:r>
              <a:rPr lang="ca-ES" smtClean="0">
                <a:latin typeface="Arial" charset="0"/>
                <a:ea typeface="ＭＳ Ｐゴシック" pitchFamily="34" charset="-128"/>
              </a:rPr>
              <a:t>Per la CIM-10 el </a:t>
            </a:r>
            <a:r>
              <a:rPr lang="ca-ES" b="1" smtClean="0">
                <a:latin typeface="Arial" charset="0"/>
                <a:ea typeface="ＭＳ Ｐゴシック" pitchFamily="34" charset="-128"/>
              </a:rPr>
              <a:t>Síndrome de dependència </a:t>
            </a:r>
            <a:r>
              <a:rPr lang="ca-ES" smtClean="0">
                <a:latin typeface="Arial" charset="0"/>
                <a:ea typeface="ＭＳ Ｐゴシック" pitchFamily="34" charset="-128"/>
              </a:rPr>
              <a:t>consisteix en un conjunt de manifestacions fisiològiques , comportamentals i cognitives en  que el consum d’alcohol adquireix la màxima prioritat per l’individu.  Els símptomes característics són la sensació de desig o necesitat de beure i la disminució de la capacitat per controlar la ingesta (OMS 1992</a:t>
            </a:r>
            <a:endParaRPr lang="es-ES_tradnl" smtClean="0">
              <a:latin typeface="Arial" charset="0"/>
              <a:ea typeface="ＭＳ Ｐゴシック" pitchFamily="34" charset="-128"/>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88F262B2-DDDD-4147-8AA6-84F217517886}" type="slidenum">
              <a:rPr lang="es-ES_tradnl" smtClean="0">
                <a:latin typeface="Arial" pitchFamily="34" charset="0"/>
                <a:ea typeface="ＭＳ Ｐゴシック" pitchFamily="34" charset="-128"/>
              </a:rPr>
              <a:pPr/>
              <a:t>92</a:t>
            </a:fld>
            <a:endParaRPr lang="es-ES_tradnl" smtClean="0">
              <a:latin typeface="Arial" pitchFamily="34" charset="0"/>
              <a:ea typeface="ＭＳ Ｐゴシック" pitchFamily="34" charset="-128"/>
            </a:endParaRPr>
          </a:p>
        </p:txBody>
      </p:sp>
      <p:sp>
        <p:nvSpPr>
          <p:cNvPr id="240643" name="Rectangle 2"/>
          <p:cNvSpPr>
            <a:spLocks noGrp="1" noRot="1" noChangeAspect="1" noChangeArrowheads="1" noTextEdit="1"/>
          </p:cNvSpPr>
          <p:nvPr>
            <p:ph type="sldImg"/>
          </p:nvPr>
        </p:nvSpPr>
        <p:spPr>
          <a:xfrm>
            <a:off x="1236288" y="153151"/>
            <a:ext cx="3701403" cy="2821903"/>
          </a:xfrm>
          <a:solidFill>
            <a:srgbClr val="FFFFFF"/>
          </a:solidFill>
          <a:ln/>
        </p:spPr>
      </p:sp>
      <p:sp>
        <p:nvSpPr>
          <p:cNvPr id="234500" name="Rectangle 3"/>
          <p:cNvSpPr>
            <a:spLocks noGrp="1" noChangeArrowheads="1"/>
          </p:cNvSpPr>
          <p:nvPr>
            <p:ph type="body" idx="1"/>
          </p:nvPr>
        </p:nvSpPr>
        <p:spPr>
          <a:xfrm>
            <a:off x="357911" y="3260124"/>
            <a:ext cx="5960722" cy="4700645"/>
          </a:xfrm>
          <a:solidFill>
            <a:srgbClr val="FFFFFF"/>
          </a:solidFill>
          <a:ln>
            <a:solidFill>
              <a:srgbClr val="000000"/>
            </a:solidFill>
          </a:ln>
        </p:spPr>
        <p:txBody>
          <a:bodyPr/>
          <a:lstStyle/>
          <a:p>
            <a:pPr marL="215616" indent="-215616">
              <a:spcBef>
                <a:spcPct val="0"/>
              </a:spcBef>
              <a:defRPr/>
            </a:pPr>
            <a:r>
              <a:rPr lang="ca-ES" sz="900" dirty="0" smtClean="0">
                <a:latin typeface="Arial" charset="0"/>
                <a:ea typeface="ＭＳ Ｐゴシック" pitchFamily="-65" charset="-128"/>
              </a:rPr>
              <a:t>Les intervencions breus(IB) estan orientades a posar de manifest estats interns i això tan sols es pot aconseguir per </a:t>
            </a:r>
            <a:r>
              <a:rPr lang="ca-ES" sz="900" dirty="0" err="1" smtClean="0">
                <a:latin typeface="Arial" charset="0"/>
                <a:ea typeface="ＭＳ Ｐゴシック" pitchFamily="-65" charset="-128"/>
              </a:rPr>
              <a:t>mitj</a:t>
            </a:r>
            <a:r>
              <a:rPr lang="es-ES" sz="900" dirty="0" smtClean="0">
                <a:latin typeface="Arial" charset="0"/>
                <a:ea typeface="ＭＳ Ｐゴシック" pitchFamily="-65" charset="-128"/>
              </a:rPr>
              <a:t>à</a:t>
            </a:r>
            <a:r>
              <a:rPr lang="ca-ES" sz="900" dirty="0" smtClean="0">
                <a:latin typeface="Arial" charset="0"/>
                <a:ea typeface="ＭＳ Ｐゴシック" pitchFamily="-65" charset="-128"/>
              </a:rPr>
              <a:t> d’un plantejament que augmenti la motivació del pacient.</a:t>
            </a:r>
            <a:r>
              <a:rPr lang="es-ES" sz="900" dirty="0" smtClean="0">
                <a:latin typeface="Arial" charset="0"/>
                <a:ea typeface="ＭＳ Ｐゴシック" pitchFamily="-65" charset="-128"/>
              </a:rPr>
              <a:t> </a:t>
            </a:r>
            <a:r>
              <a:rPr lang="ca-ES" sz="900" dirty="0" smtClean="0">
                <a:latin typeface="Arial" charset="0"/>
                <a:ea typeface="ＭＳ Ｐゴシック" pitchFamily="-65" charset="-128"/>
              </a:rPr>
              <a:t>La IB s’inspira en alguns elements de l’entrevista motivacional:</a:t>
            </a:r>
          </a:p>
          <a:p>
            <a:pPr marL="215616" indent="-215616">
              <a:spcBef>
                <a:spcPct val="0"/>
              </a:spcBef>
              <a:defRPr/>
            </a:pPr>
            <a:endParaRPr lang="ca-ES" sz="900" dirty="0" smtClean="0">
              <a:latin typeface="Arial" charset="0"/>
              <a:ea typeface="ＭＳ Ｐゴシック" pitchFamily="-65" charset="-128"/>
            </a:endParaRPr>
          </a:p>
          <a:p>
            <a:pPr marL="215616" indent="-215616">
              <a:spcBef>
                <a:spcPct val="0"/>
              </a:spcBef>
              <a:defRPr/>
            </a:pPr>
            <a:r>
              <a:rPr lang="ca-ES" sz="900" dirty="0" smtClean="0">
                <a:latin typeface="Arial" charset="0"/>
                <a:ea typeface="ＭＳ Ｐゴシック" pitchFamily="-65" charset="-128"/>
              </a:rPr>
              <a:t>-Fer feedback:  vostè ha pensat que això pot ser un problema (Quina percepció en té la persona)</a:t>
            </a:r>
          </a:p>
          <a:p>
            <a:pPr marL="215616" indent="-215616">
              <a:spcBef>
                <a:spcPct val="0"/>
              </a:spcBef>
              <a:defRPr/>
            </a:pPr>
            <a:r>
              <a:rPr lang="ca-ES" sz="900" dirty="0" smtClean="0">
                <a:latin typeface="Arial" charset="0"/>
                <a:ea typeface="ＭＳ Ｐゴシック" pitchFamily="-65" charset="-128"/>
              </a:rPr>
              <a:t>-Vol que en parlem?  Vol que li digui com ho veig?</a:t>
            </a:r>
          </a:p>
          <a:p>
            <a:pPr marL="215616" indent="-215616">
              <a:spcBef>
                <a:spcPct val="0"/>
              </a:spcBef>
              <a:defRPr/>
            </a:pPr>
            <a:r>
              <a:rPr lang="ca-ES" sz="900" dirty="0" smtClean="0">
                <a:latin typeface="Arial" charset="0"/>
                <a:ea typeface="ＭＳ Ｐゴシック" pitchFamily="-65" charset="-128"/>
              </a:rPr>
              <a:t>-Negociar segons objectius </a:t>
            </a:r>
          </a:p>
          <a:p>
            <a:pPr marL="215616" indent="-215616">
              <a:spcBef>
                <a:spcPct val="0"/>
              </a:spcBef>
              <a:defRPr/>
            </a:pPr>
            <a:r>
              <a:rPr lang="ca-ES" sz="900" dirty="0" smtClean="0">
                <a:latin typeface="Arial" charset="0"/>
                <a:ea typeface="ＭＳ Ｐゴシック" pitchFamily="-65" charset="-128"/>
              </a:rPr>
              <a:t>-Fer seguiment en properes visites.</a:t>
            </a:r>
          </a:p>
          <a:p>
            <a:pPr marL="215616" indent="-215616">
              <a:spcBef>
                <a:spcPct val="0"/>
              </a:spcBef>
              <a:defRPr/>
            </a:pPr>
            <a:endParaRPr lang="ca-ES" sz="900" dirty="0" smtClean="0">
              <a:latin typeface="Arial" charset="0"/>
              <a:ea typeface="ＭＳ Ｐゴシック" pitchFamily="-65" charset="-128"/>
            </a:endParaRPr>
          </a:p>
          <a:p>
            <a:pPr marL="215616" indent="-215616">
              <a:spcBef>
                <a:spcPct val="0"/>
              </a:spcBef>
              <a:defRPr/>
            </a:pPr>
            <a:r>
              <a:rPr lang="ca-ES" sz="900" dirty="0" smtClean="0">
                <a:latin typeface="Arial" charset="0"/>
                <a:ea typeface="ＭＳ Ｐゴシック" pitchFamily="-65" charset="-128"/>
              </a:rPr>
              <a:t>Que ens passa als professionals?  Que tenim poc temps i ens centrem en el comportament de la persona, que és el resultat d’una elaboració interna del pacient, de les seves emocions, a la base del comportament, e insistim en intentar canviar-ho, per tant hem de dedicar més temps en </a:t>
            </a:r>
            <a:r>
              <a:rPr lang="ca-ES" sz="900" b="1" i="1" dirty="0" smtClean="0">
                <a:latin typeface="Arial" charset="0"/>
                <a:ea typeface="ＭＳ Ｐゴシック" pitchFamily="-65" charset="-128"/>
              </a:rPr>
              <a:t>incidir en els pensaments, que hi pensi la persona. Només incidir en el comportament quan la persona ens digui que vol canviar.</a:t>
            </a:r>
          </a:p>
          <a:p>
            <a:pPr marL="215616" indent="-215616">
              <a:spcBef>
                <a:spcPct val="0"/>
              </a:spcBef>
              <a:defRPr/>
            </a:pPr>
            <a:endParaRPr lang="ca-ES" sz="900" b="1" i="1" dirty="0" smtClean="0">
              <a:latin typeface="Arial" charset="0"/>
              <a:ea typeface="ＭＳ Ｐゴシック" pitchFamily="-65" charset="-128"/>
            </a:endParaRPr>
          </a:p>
          <a:p>
            <a:pPr marL="215616" indent="-215616">
              <a:spcBef>
                <a:spcPct val="0"/>
              </a:spcBef>
              <a:defRPr/>
            </a:pPr>
            <a:r>
              <a:rPr lang="ca-ES" sz="900" b="1" i="1" dirty="0" smtClean="0">
                <a:latin typeface="Arial" charset="0"/>
                <a:ea typeface="ＭＳ Ｐゴシック" pitchFamily="-65" charset="-128"/>
              </a:rPr>
              <a:t>Característiques del”bon professional”</a:t>
            </a:r>
          </a:p>
          <a:p>
            <a:pPr marL="215616" indent="-215616">
              <a:spcBef>
                <a:spcPct val="0"/>
              </a:spcBef>
              <a:defRPr/>
            </a:pPr>
            <a:endParaRPr lang="ca-ES" sz="900" i="1" dirty="0" smtClean="0">
              <a:latin typeface="Arial" charset="0"/>
              <a:ea typeface="ＭＳ Ｐゴシック" pitchFamily="-65" charset="-128"/>
            </a:endParaRPr>
          </a:p>
          <a:p>
            <a:pPr marL="215616" indent="-215616">
              <a:spcBef>
                <a:spcPct val="0"/>
              </a:spcBef>
              <a:defRPr/>
            </a:pPr>
            <a:r>
              <a:rPr lang="ca-ES" sz="900" i="1" dirty="0" smtClean="0">
                <a:latin typeface="Arial" charset="0"/>
                <a:ea typeface="ＭＳ Ｐゴシック" pitchFamily="-65" charset="-128"/>
              </a:rPr>
              <a:t>Empatia activa: </a:t>
            </a:r>
            <a:r>
              <a:rPr lang="ca-ES" sz="900" dirty="0" smtClean="0">
                <a:latin typeface="Arial" charset="0"/>
                <a:ea typeface="ＭＳ Ｐゴシック" pitchFamily="-65" charset="-128"/>
              </a:rPr>
              <a:t>S’ha de fer  en un context </a:t>
            </a:r>
            <a:r>
              <a:rPr lang="ca-ES" sz="900" dirty="0" err="1" smtClean="0">
                <a:latin typeface="Arial" charset="0"/>
                <a:ea typeface="ＭＳ Ｐゴシック" pitchFamily="-65" charset="-128"/>
              </a:rPr>
              <a:t>empàtic</a:t>
            </a:r>
            <a:r>
              <a:rPr lang="ca-ES" sz="900" dirty="0" smtClean="0">
                <a:latin typeface="Arial" charset="0"/>
                <a:ea typeface="ＭＳ Ｐゴシック" pitchFamily="-65" charset="-128"/>
              </a:rPr>
              <a:t>—la entrevista motivacional entra quan el pacient no vol parlar, en condicions poc propicies, en pacients resistents, en fases </a:t>
            </a:r>
            <a:r>
              <a:rPr lang="ca-ES" sz="900" dirty="0" err="1" smtClean="0">
                <a:latin typeface="Arial" charset="0"/>
                <a:ea typeface="ＭＳ Ｐゴシック" pitchFamily="-65" charset="-128"/>
              </a:rPr>
              <a:t>precontemplatives</a:t>
            </a:r>
            <a:r>
              <a:rPr lang="ca-ES" sz="900" dirty="0" smtClean="0">
                <a:latin typeface="Arial" charset="0"/>
                <a:ea typeface="ＭＳ Ｐゴシック" pitchFamily="-65" charset="-128"/>
              </a:rPr>
              <a:t>, si venen forçats a la consulta...</a:t>
            </a:r>
          </a:p>
          <a:p>
            <a:pPr marL="215616" indent="-215616">
              <a:spcBef>
                <a:spcPct val="0"/>
              </a:spcBef>
              <a:defRPr/>
            </a:pPr>
            <a:r>
              <a:rPr lang="ca-ES" sz="900" i="1" dirty="0" smtClean="0">
                <a:latin typeface="Arial" charset="0"/>
                <a:ea typeface="ＭＳ Ｐゴシック" pitchFamily="-65" charset="-128"/>
              </a:rPr>
              <a:t>Cordialitat no </a:t>
            </a:r>
            <a:r>
              <a:rPr lang="ca-ES" sz="900" i="1" dirty="0" err="1" smtClean="0">
                <a:latin typeface="Arial" charset="0"/>
                <a:ea typeface="ＭＳ Ｐゴシック" pitchFamily="-65" charset="-128"/>
              </a:rPr>
              <a:t>posesiva</a:t>
            </a:r>
            <a:r>
              <a:rPr lang="ca-ES" sz="900" i="1" dirty="0" smtClean="0">
                <a:latin typeface="Arial" charset="0"/>
                <a:ea typeface="ＭＳ Ｐゴシック" pitchFamily="-65" charset="-128"/>
              </a:rPr>
              <a:t>—sense esperar res a canvi, a vegades sense voler estem esperant </a:t>
            </a:r>
            <a:r>
              <a:rPr lang="ca-ES" sz="900" i="1" dirty="0" err="1" smtClean="0">
                <a:latin typeface="Arial" charset="0"/>
                <a:ea typeface="ＭＳ Ｐゴシック" pitchFamily="-65" charset="-128"/>
              </a:rPr>
              <a:t>algo</a:t>
            </a:r>
            <a:r>
              <a:rPr lang="ca-ES" sz="900" i="1" dirty="0" smtClean="0">
                <a:latin typeface="Arial" charset="0"/>
                <a:ea typeface="ＭＳ Ｐゴシック" pitchFamily="-65" charset="-128"/>
              </a:rPr>
              <a:t>...</a:t>
            </a:r>
          </a:p>
          <a:p>
            <a:pPr marL="215616" indent="-215616">
              <a:spcBef>
                <a:spcPct val="0"/>
              </a:spcBef>
              <a:defRPr/>
            </a:pPr>
            <a:r>
              <a:rPr lang="ca-ES" sz="900" i="1" dirty="0" err="1" smtClean="0">
                <a:latin typeface="Arial" charset="0"/>
                <a:ea typeface="ＭＳ Ｐゴシック" pitchFamily="-65" charset="-128"/>
              </a:rPr>
              <a:t>Sinceridad</a:t>
            </a:r>
            <a:r>
              <a:rPr lang="ca-ES" sz="900" i="1" dirty="0" smtClean="0">
                <a:latin typeface="Arial" charset="0"/>
                <a:ea typeface="ＭＳ Ｐゴシック" pitchFamily="-65" charset="-128"/>
              </a:rPr>
              <a:t>: no </a:t>
            </a:r>
            <a:r>
              <a:rPr lang="ca-ES" sz="900" i="1" dirty="0" err="1" smtClean="0">
                <a:latin typeface="Arial" charset="0"/>
                <a:ea typeface="ＭＳ Ｐゴシック" pitchFamily="-65" charset="-128"/>
              </a:rPr>
              <a:t>disimular</a:t>
            </a:r>
            <a:endParaRPr lang="ca-ES" sz="900" i="1" dirty="0" smtClean="0">
              <a:latin typeface="Arial" charset="0"/>
              <a:ea typeface="ＭＳ Ｐゴシック" pitchFamily="-65" charset="-128"/>
            </a:endParaRPr>
          </a:p>
          <a:p>
            <a:pPr marL="215616" indent="-215616">
              <a:spcBef>
                <a:spcPct val="0"/>
              </a:spcBef>
              <a:defRPr/>
            </a:pPr>
            <a:r>
              <a:rPr lang="ca-ES" sz="900" b="1" i="1" dirty="0" smtClean="0">
                <a:latin typeface="Arial" charset="0"/>
                <a:ea typeface="ＭＳ Ｐゴシック" pitchFamily="-65" charset="-128"/>
              </a:rPr>
              <a:t>“</a:t>
            </a:r>
            <a:r>
              <a:rPr lang="ca-ES" sz="900" b="1" i="1" dirty="0" err="1" smtClean="0">
                <a:latin typeface="Arial" charset="0"/>
                <a:ea typeface="ＭＳ Ｐゴシック" pitchFamily="-65" charset="-128"/>
              </a:rPr>
              <a:t>Bailar</a:t>
            </a:r>
            <a:r>
              <a:rPr lang="ca-ES" sz="900" b="1" i="1" dirty="0" smtClean="0">
                <a:latin typeface="Arial" charset="0"/>
                <a:ea typeface="ＭＳ Ｐゴシック" pitchFamily="-65" charset="-128"/>
              </a:rPr>
              <a:t> al ritmo del </a:t>
            </a:r>
            <a:r>
              <a:rPr lang="ca-ES" sz="900" b="1" i="1" dirty="0" err="1" smtClean="0">
                <a:latin typeface="Arial" charset="0"/>
                <a:ea typeface="ＭＳ Ｐゴシック" pitchFamily="-65" charset="-128"/>
              </a:rPr>
              <a:t>paciente</a:t>
            </a:r>
            <a:r>
              <a:rPr lang="ca-ES" sz="900" b="1" i="1" dirty="0" smtClean="0">
                <a:latin typeface="Arial" charset="0"/>
                <a:ea typeface="ＭＳ Ｐゴシック" pitchFamily="-65" charset="-128"/>
              </a:rPr>
              <a:t>”</a:t>
            </a:r>
          </a:p>
          <a:p>
            <a:pPr marL="215616" indent="-215616">
              <a:spcBef>
                <a:spcPct val="0"/>
              </a:spcBef>
              <a:defRPr/>
            </a:pPr>
            <a:endParaRPr lang="ca-ES" sz="900" i="1" dirty="0" smtClean="0">
              <a:latin typeface="Arial" charset="0"/>
              <a:ea typeface="ＭＳ Ｐゴシック" pitchFamily="-65" charset="-128"/>
            </a:endParaRPr>
          </a:p>
          <a:p>
            <a:pPr marL="215616" indent="-215616">
              <a:spcBef>
                <a:spcPct val="0"/>
              </a:spcBef>
              <a:defRPr/>
            </a:pPr>
            <a:r>
              <a:rPr lang="ca-ES" sz="900" b="1" i="1" dirty="0" err="1" smtClean="0">
                <a:latin typeface="Arial" charset="0"/>
                <a:ea typeface="ＭＳ Ｐゴシック" pitchFamily="-65" charset="-128"/>
              </a:rPr>
              <a:t>ENFOC</a:t>
            </a:r>
            <a:r>
              <a:rPr lang="ca-ES" sz="900" b="1" i="1" dirty="0" smtClean="0">
                <a:latin typeface="Arial" charset="0"/>
                <a:ea typeface="ＭＳ Ｐゴシック" pitchFamily="-65" charset="-128"/>
              </a:rPr>
              <a:t>: És veure que passa en els pensaments de la persona.</a:t>
            </a:r>
          </a:p>
          <a:p>
            <a:pPr marL="215616" indent="-215616">
              <a:spcBef>
                <a:spcPct val="0"/>
              </a:spcBef>
              <a:defRPr/>
            </a:pPr>
            <a:endParaRPr lang="ca-ES" sz="900" dirty="0" smtClean="0">
              <a:latin typeface="Arial" charset="0"/>
              <a:ea typeface="ＭＳ Ｐゴシック" pitchFamily="-65" charset="-128"/>
            </a:endParaRPr>
          </a:p>
          <a:p>
            <a:pPr marL="215616" indent="-215616">
              <a:spcBef>
                <a:spcPct val="0"/>
              </a:spcBef>
              <a:defRPr/>
            </a:pPr>
            <a:endParaRPr lang="ca-ES" sz="1500" i="1" dirty="0" smtClean="0">
              <a:latin typeface="Arial" charset="0"/>
              <a:ea typeface="ＭＳ Ｐゴシック" pitchFamily="-65" charset="-128"/>
            </a:endParaRPr>
          </a:p>
          <a:p>
            <a:pPr marL="215616" indent="-215616">
              <a:spcBef>
                <a:spcPct val="0"/>
              </a:spcBef>
              <a:defRPr/>
            </a:pPr>
            <a:endParaRPr lang="ca-ES" sz="1400" i="1" dirty="0" smtClean="0">
              <a:latin typeface="Arial" charset="0"/>
              <a:ea typeface="ＭＳ Ｐゴシック" pitchFamily="-65" charset="-128"/>
            </a:endParaRPr>
          </a:p>
          <a:p>
            <a:pPr eaLnBrk="1" hangingPunct="1">
              <a:defRPr/>
            </a:pPr>
            <a:endParaRPr lang="ca-ES" dirty="0" smtClean="0">
              <a:latin typeface="Arial" charset="0"/>
              <a:ea typeface="ＭＳ Ｐゴシック"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lvl="1" algn="l"/>
            <a:r>
              <a:rPr lang="ca-ES" sz="1200" noProof="0" dirty="0" smtClean="0"/>
              <a:t>En l’estudi es va observar que el metge </a:t>
            </a:r>
            <a:r>
              <a:rPr lang="ca-ES" sz="1200" noProof="0" dirty="0" err="1" smtClean="0"/>
              <a:t>d’AP</a:t>
            </a:r>
            <a:r>
              <a:rPr lang="ca-ES" sz="1200" noProof="0" dirty="0" smtClean="0"/>
              <a:t> diagnosticava millor al pacient amb dependència greu i que el qüestionari</a:t>
            </a:r>
            <a:r>
              <a:rPr lang="ca-ES" sz="1200" baseline="0" noProof="0" dirty="0" smtClean="0"/>
              <a:t> que es va passar (CIDI) detectava millor els trastorns per consum d’alcohol en gent jove (que passava desapercebut pel metge de primària).</a:t>
            </a:r>
            <a:endParaRPr lang="ca-ES" sz="1200" noProof="0" dirty="0" smtClean="0"/>
          </a:p>
          <a:p>
            <a:pPr lvl="1" algn="l"/>
            <a:endParaRPr lang="ca-ES" sz="1200" noProof="0" dirty="0" smtClean="0"/>
          </a:p>
          <a:p>
            <a:pPr lvl="1" algn="l"/>
            <a:r>
              <a:rPr lang="ca-ES" sz="1200" noProof="0" dirty="0" smtClean="0"/>
              <a:t>El consum intensiu ocasional o </a:t>
            </a:r>
            <a:r>
              <a:rPr lang="ca-ES" sz="1200" i="1" noProof="0" dirty="0" err="1" smtClean="0"/>
              <a:t>binge</a:t>
            </a:r>
            <a:r>
              <a:rPr lang="ca-ES" sz="1200" i="1" noProof="0" dirty="0" smtClean="0"/>
              <a:t> </a:t>
            </a:r>
            <a:r>
              <a:rPr lang="ca-ES" sz="1200" i="1" noProof="0" dirty="0" err="1" smtClean="0"/>
              <a:t>drinking</a:t>
            </a:r>
            <a:r>
              <a:rPr lang="ca-ES" sz="1200" i="1" noProof="0" dirty="0" smtClean="0"/>
              <a:t>  </a:t>
            </a:r>
            <a:r>
              <a:rPr lang="ca-ES" sz="1200" noProof="0" dirty="0" smtClean="0"/>
              <a:t>pot passar desapercebut si només quantifiquem el consum. És un patró de consum habitual en joves de 15 a 34 anys i relacionat amb la mortalitat per accidents de trànsit, suïcidi o agressions violentes (Córdoba Garcia, 2012).</a:t>
            </a:r>
          </a:p>
          <a:p>
            <a:pPr lvl="1" algn="l"/>
            <a:endParaRPr lang="ca-ES" sz="1200" noProof="0" dirty="0" smtClean="0"/>
          </a:p>
          <a:p>
            <a:pPr lvl="1" algn="l"/>
            <a:r>
              <a:rPr lang="ca-ES" sz="1200" noProof="0" dirty="0" smtClean="0"/>
              <a:t>Segons dades del </a:t>
            </a:r>
            <a:r>
              <a:rPr lang="ca-ES" sz="1200" noProof="0" dirty="0" err="1" smtClean="0"/>
              <a:t>PNsD</a:t>
            </a:r>
            <a:r>
              <a:rPr lang="ca-ES" sz="1200" noProof="0" dirty="0" smtClean="0"/>
              <a:t> 2015, la població de 15 a 64 anys, el 4,5% tenen un consum de risc d’alcohol (mesurat amb </a:t>
            </a:r>
            <a:r>
              <a:rPr lang="ca-ES" sz="1200" noProof="0" dirty="0" err="1" smtClean="0"/>
              <a:t>l’Audit</a:t>
            </a:r>
            <a:r>
              <a:rPr lang="ca-ES" sz="1200" noProof="0" dirty="0" smtClean="0"/>
              <a:t>)</a:t>
            </a:r>
          </a:p>
          <a:p>
            <a:pPr lvl="1" algn="l"/>
            <a:endParaRPr lang="ca-ES" sz="1200" noProof="0" dirty="0" smtClean="0"/>
          </a:p>
          <a:p>
            <a:pPr lvl="1" algn="l"/>
            <a:r>
              <a:rPr lang="ca-ES" sz="1200" noProof="0" dirty="0" smtClean="0"/>
              <a:t>En aquest estudi es va trobar un 8,7% de dependència</a:t>
            </a:r>
            <a:r>
              <a:rPr lang="ca-ES" sz="1200" baseline="0" noProof="0" dirty="0" smtClean="0"/>
              <a:t> alcohòlica.</a:t>
            </a:r>
            <a:endParaRPr lang="ca-ES" sz="1200" noProof="0" dirty="0" smtClean="0"/>
          </a:p>
          <a:p>
            <a:endParaRPr lang="ca-ES" dirty="0"/>
          </a:p>
        </p:txBody>
      </p:sp>
      <p:sp>
        <p:nvSpPr>
          <p:cNvPr id="4" name="Contenidor de número de diapositiva 3"/>
          <p:cNvSpPr>
            <a:spLocks noGrp="1"/>
          </p:cNvSpPr>
          <p:nvPr>
            <p:ph type="sldNum" sz="quarter" idx="10"/>
          </p:nvPr>
        </p:nvSpPr>
        <p:spPr/>
        <p:txBody>
          <a:bodyPr/>
          <a:lstStyle/>
          <a:p>
            <a:fld id="{021D6FDC-9E18-454E-818D-B63DED9E6D64}" type="slidenum">
              <a:rPr lang="es-ES" smtClean="0"/>
              <a:pPr/>
              <a:t>9</a:t>
            </a:fld>
            <a:endParaRPr lang="es-ES"/>
          </a:p>
        </p:txBody>
      </p:sp>
    </p:spTree>
    <p:extLst>
      <p:ext uri="{BB962C8B-B14F-4D97-AF65-F5344CB8AC3E}">
        <p14:creationId xmlns:p14="http://schemas.microsoft.com/office/powerpoint/2010/main" val="3704355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356035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749697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7677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jectes">
    <p:spTree>
      <p:nvGrpSpPr>
        <p:cNvPr id="1" name=""/>
        <p:cNvGrpSpPr/>
        <p:nvPr/>
      </p:nvGrpSpPr>
      <p:grpSpPr>
        <a:xfrm>
          <a:off x="0" y="0"/>
          <a:ext cx="0" cy="0"/>
          <a:chOff x="0" y="0"/>
          <a:chExt cx="0" cy="0"/>
        </a:xfrm>
      </p:grpSpPr>
      <p:sp>
        <p:nvSpPr>
          <p:cNvPr id="2" name="Contenidor de contingut 1"/>
          <p:cNvSpPr>
            <a:spLocks noGrp="1"/>
          </p:cNvSpPr>
          <p:nvPr>
            <p:ph/>
          </p:nvPr>
        </p:nvSpPr>
        <p:spPr>
          <a:xfrm>
            <a:off x="457200" y="274638"/>
            <a:ext cx="8229600" cy="5851525"/>
          </a:xfrm>
          <a:prstGeom prst="rect">
            <a:avLst/>
          </a:prstGeom>
        </p:spPr>
        <p:txBody>
          <a:bodyPr/>
          <a:lstStyle/>
          <a:p>
            <a:pPr lvl="0"/>
            <a:r>
              <a:rPr lang="ca-ES" dirty="0" smtClean="0"/>
              <a:t>Feu clic aquí per editar els estils de text</a:t>
            </a:r>
          </a:p>
          <a:p>
            <a:pPr lvl="1"/>
            <a:r>
              <a:rPr lang="ca-ES" dirty="0" smtClean="0"/>
              <a:t>Segon nivell</a:t>
            </a:r>
          </a:p>
          <a:p>
            <a:pPr lvl="2"/>
            <a:r>
              <a:rPr lang="ca-ES" dirty="0" smtClean="0"/>
              <a:t>Tercer nivell</a:t>
            </a:r>
          </a:p>
          <a:p>
            <a:pPr lvl="3"/>
            <a:r>
              <a:rPr lang="ca-ES" dirty="0" smtClean="0"/>
              <a:t>Quart nivell</a:t>
            </a:r>
          </a:p>
          <a:p>
            <a:pPr lvl="4"/>
            <a:r>
              <a:rPr lang="ca-ES" dirty="0" smtClean="0"/>
              <a:t>Cinquè nivell</a:t>
            </a:r>
            <a:endParaRPr lang="ca-ES" dirty="0"/>
          </a:p>
        </p:txBody>
      </p:sp>
    </p:spTree>
    <p:extLst>
      <p:ext uri="{BB962C8B-B14F-4D97-AF65-F5344CB8AC3E}">
        <p14:creationId xmlns:p14="http://schemas.microsoft.com/office/powerpoint/2010/main" val="2850017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a:xfrm>
            <a:off x="357188" y="618332"/>
            <a:ext cx="8570912" cy="506412"/>
          </a:xfrm>
          <a:prstGeom prst="rect">
            <a:avLst/>
          </a:prstGeom>
        </p:spPr>
        <p:txBody>
          <a:bodyPr/>
          <a:lstStyle>
            <a:lvl1pPr>
              <a:defRPr>
                <a:solidFill>
                  <a:schemeClr val="tx2"/>
                </a:solidFill>
              </a:defRPr>
            </a:lvl1pPr>
          </a:lstStyle>
          <a:p>
            <a:r>
              <a:rPr lang="ca-ES" dirty="0" smtClean="0"/>
              <a:t>Feu clic aquí per editar l'estil</a:t>
            </a:r>
            <a:endParaRPr lang="ca-ES" dirty="0"/>
          </a:p>
        </p:txBody>
      </p:sp>
      <p:sp>
        <p:nvSpPr>
          <p:cNvPr id="3" name="Contenidor de contingut 2"/>
          <p:cNvSpPr>
            <a:spLocks noGrp="1"/>
          </p:cNvSpPr>
          <p:nvPr>
            <p:ph idx="1"/>
          </p:nvPr>
        </p:nvSpPr>
        <p:spPr>
          <a:xfrm>
            <a:off x="356400" y="2059201"/>
            <a:ext cx="8464072" cy="3674056"/>
          </a:xfrm>
          <a:prstGeom prst="rect">
            <a:avLst/>
          </a:prstGeom>
        </p:spPr>
        <p:txBody>
          <a:bodyPr/>
          <a:lstStyle/>
          <a:p>
            <a:pPr lvl="0"/>
            <a:r>
              <a:rPr lang="ca-ES" dirty="0" smtClean="0"/>
              <a:t>Feu clic aquí per editar estils</a:t>
            </a:r>
          </a:p>
          <a:p>
            <a:pPr lvl="1"/>
            <a:r>
              <a:rPr lang="ca-ES" dirty="0" smtClean="0"/>
              <a:t>Segon nivell</a:t>
            </a:r>
          </a:p>
          <a:p>
            <a:pPr lvl="2"/>
            <a:r>
              <a:rPr lang="ca-ES" dirty="0" smtClean="0"/>
              <a:t>Tercer nivell</a:t>
            </a:r>
          </a:p>
          <a:p>
            <a:pPr lvl="3"/>
            <a:r>
              <a:rPr lang="ca-ES" dirty="0" smtClean="0"/>
              <a:t>Quart nivell</a:t>
            </a:r>
          </a:p>
          <a:p>
            <a:pPr lvl="4"/>
            <a:r>
              <a:rPr lang="ca-ES" dirty="0" smtClean="0"/>
              <a:t>Cinquè nivell</a:t>
            </a:r>
            <a:endParaRPr lang="ca-ES" dirty="0"/>
          </a:p>
        </p:txBody>
      </p:sp>
      <p:sp>
        <p:nvSpPr>
          <p:cNvPr id="5" name="Contenidor de text 4"/>
          <p:cNvSpPr>
            <a:spLocks noGrp="1"/>
          </p:cNvSpPr>
          <p:nvPr>
            <p:ph type="body" sz="quarter" idx="13"/>
          </p:nvPr>
        </p:nvSpPr>
        <p:spPr>
          <a:xfrm>
            <a:off x="356399" y="1268413"/>
            <a:ext cx="8571600" cy="428400"/>
          </a:xfrm>
          <a:prstGeom prst="rect">
            <a:avLst/>
          </a:prstGeom>
        </p:spPr>
        <p:txBody>
          <a:bodyPr>
            <a:normAutofit/>
          </a:bodyPr>
          <a:lstStyle>
            <a:lvl1pPr marL="0" indent="0">
              <a:buFontTx/>
              <a:buNone/>
              <a:defRPr sz="2200" b="1"/>
            </a:lvl1pPr>
          </a:lstStyle>
          <a:p>
            <a:pPr lvl="0"/>
            <a:r>
              <a:rPr lang="ca-ES" smtClean="0"/>
              <a:t>Feu clic aquí per editar estils</a:t>
            </a:r>
          </a:p>
        </p:txBody>
      </p:sp>
      <p:sp>
        <p:nvSpPr>
          <p:cNvPr id="6" name="Contenidor de número de diapositiva 5"/>
          <p:cNvSpPr>
            <a:spLocks noGrp="1"/>
          </p:cNvSpPr>
          <p:nvPr>
            <p:ph type="sldNum" sz="quarter" idx="14"/>
          </p:nvPr>
        </p:nvSpPr>
        <p:spPr>
          <a:xfrm>
            <a:off x="6443663" y="6492875"/>
            <a:ext cx="2133600" cy="365125"/>
          </a:xfrm>
          <a:prstGeom prst="rect">
            <a:avLst/>
          </a:prstGeom>
        </p:spPr>
        <p:txBody>
          <a:bodyPr/>
          <a:lstStyle>
            <a:lvl1pPr>
              <a:defRPr>
                <a:latin typeface="Arial" charset="0"/>
                <a:ea typeface="ＭＳ Ｐゴシック" charset="-128"/>
                <a:cs typeface="Arial" charset="0"/>
              </a:defRPr>
            </a:lvl1pPr>
          </a:lstStyle>
          <a:p>
            <a:pPr eaLnBrk="0" fontAlgn="base" hangingPunct="0">
              <a:spcBef>
                <a:spcPct val="0"/>
              </a:spcBef>
              <a:spcAft>
                <a:spcPct val="0"/>
              </a:spcAft>
              <a:defRPr/>
            </a:pPr>
            <a:fld id="{B8A3CFFC-66F4-44BB-9870-66D3C55E6220}" type="slidenum">
              <a:rPr lang="ca-ES" sz="2400">
                <a:solidFill>
                  <a:srgbClr val="000000"/>
                </a:solidFill>
              </a:rPr>
              <a:pPr eaLnBrk="0" fontAlgn="base" hangingPunct="0">
                <a:spcBef>
                  <a:spcPct val="0"/>
                </a:spcBef>
                <a:spcAft>
                  <a:spcPct val="0"/>
                </a:spcAft>
                <a:defRPr/>
              </a:pPr>
              <a:t>‹#›</a:t>
            </a:fld>
            <a:endParaRPr lang="ca-ES" sz="2400" dirty="0">
              <a:solidFill>
                <a:srgbClr val="000000"/>
              </a:solidFill>
            </a:endParaRPr>
          </a:p>
        </p:txBody>
      </p:sp>
    </p:spTree>
    <p:extLst>
      <p:ext uri="{BB962C8B-B14F-4D97-AF65-F5344CB8AC3E}">
        <p14:creationId xmlns:p14="http://schemas.microsoft.com/office/powerpoint/2010/main" val="325076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Diapositiva de títol i comiat">
    <p:spTree>
      <p:nvGrpSpPr>
        <p:cNvPr id="1" name=""/>
        <p:cNvGrpSpPr/>
        <p:nvPr/>
      </p:nvGrpSpPr>
      <p:grpSpPr>
        <a:xfrm>
          <a:off x="0" y="0"/>
          <a:ext cx="0" cy="0"/>
          <a:chOff x="0" y="0"/>
          <a:chExt cx="0" cy="0"/>
        </a:xfrm>
      </p:grpSpPr>
      <p:sp>
        <p:nvSpPr>
          <p:cNvPr id="2" name="Títol 1"/>
          <p:cNvSpPr>
            <a:spLocks noGrp="1"/>
          </p:cNvSpPr>
          <p:nvPr>
            <p:ph type="ctrTitle"/>
          </p:nvPr>
        </p:nvSpPr>
        <p:spPr>
          <a:xfrm>
            <a:off x="685800" y="3290400"/>
            <a:ext cx="7772400" cy="1252800"/>
          </a:xfrm>
          <a:prstGeom prst="rect">
            <a:avLst/>
          </a:prstGeom>
        </p:spPr>
        <p:txBody>
          <a:bodyPr>
            <a:normAutofit/>
          </a:bodyPr>
          <a:lstStyle>
            <a:lvl1pPr algn="ctr">
              <a:defRPr sz="3600"/>
            </a:lvl1pPr>
          </a:lstStyle>
          <a:p>
            <a:r>
              <a:rPr lang="ca-ES" dirty="0" smtClean="0"/>
              <a:t>Feu clic aquí per editar l'estil</a:t>
            </a:r>
            <a:endParaRPr lang="ca-ES" dirty="0"/>
          </a:p>
        </p:txBody>
      </p:sp>
      <p:sp>
        <p:nvSpPr>
          <p:cNvPr id="3" name="Subtítol 2"/>
          <p:cNvSpPr>
            <a:spLocks noGrp="1"/>
          </p:cNvSpPr>
          <p:nvPr>
            <p:ph type="subTitle" idx="1"/>
          </p:nvPr>
        </p:nvSpPr>
        <p:spPr>
          <a:xfrm>
            <a:off x="687600" y="4827600"/>
            <a:ext cx="7772400" cy="763200"/>
          </a:xfrm>
          <a:prstGeom prst="rect">
            <a:avLst/>
          </a:prstGeom>
        </p:spPr>
        <p:txBody>
          <a:bodyPr/>
          <a:lstStyle>
            <a:lvl1pPr marL="0" indent="0" algn="ctr">
              <a:buNone/>
              <a:defRPr sz="22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dirty="0" smtClean="0"/>
              <a:t>Feu clic aquí per editar l'estil de subtítols del patró</a:t>
            </a:r>
            <a:endParaRPr lang="ca-ES" dirty="0"/>
          </a:p>
        </p:txBody>
      </p:sp>
    </p:spTree>
    <p:extLst>
      <p:ext uri="{BB962C8B-B14F-4D97-AF65-F5344CB8AC3E}">
        <p14:creationId xmlns:p14="http://schemas.microsoft.com/office/powerpoint/2010/main" val="3392297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ítol i gràfic">
    <p:spTree>
      <p:nvGrpSpPr>
        <p:cNvPr id="1" name=""/>
        <p:cNvGrpSpPr/>
        <p:nvPr/>
      </p:nvGrpSpPr>
      <p:grpSpPr>
        <a:xfrm>
          <a:off x="0" y="0"/>
          <a:ext cx="0" cy="0"/>
          <a:chOff x="0" y="0"/>
          <a:chExt cx="0" cy="0"/>
        </a:xfrm>
      </p:grpSpPr>
      <p:sp>
        <p:nvSpPr>
          <p:cNvPr id="2" name="Títol 1"/>
          <p:cNvSpPr>
            <a:spLocks noGrp="1"/>
          </p:cNvSpPr>
          <p:nvPr>
            <p:ph type="title"/>
          </p:nvPr>
        </p:nvSpPr>
        <p:spPr>
          <a:xfrm>
            <a:off x="684213" y="620713"/>
            <a:ext cx="7772400" cy="1143000"/>
          </a:xfrm>
          <a:prstGeom prst="rect">
            <a:avLst/>
          </a:prstGeom>
        </p:spPr>
        <p:txBody>
          <a:bodyPr/>
          <a:lstStyle/>
          <a:p>
            <a:r>
              <a:rPr lang="ca-ES" smtClean="0"/>
              <a:t>Feu clic aquí per editar l'estil</a:t>
            </a:r>
            <a:endParaRPr lang="ca-ES"/>
          </a:p>
        </p:txBody>
      </p:sp>
      <p:sp>
        <p:nvSpPr>
          <p:cNvPr id="3" name="Contenidor de gràfic 2"/>
          <p:cNvSpPr>
            <a:spLocks noGrp="1"/>
          </p:cNvSpPr>
          <p:nvPr>
            <p:ph type="chart" idx="1"/>
          </p:nvPr>
        </p:nvSpPr>
        <p:spPr>
          <a:xfrm>
            <a:off x="684213" y="1989138"/>
            <a:ext cx="7772400" cy="4114800"/>
          </a:xfrm>
          <a:prstGeom prst="rect">
            <a:avLst/>
          </a:prstGeom>
        </p:spPr>
        <p:txBody>
          <a:bodyPr/>
          <a:lstStyle/>
          <a:p>
            <a:pPr lvl="0"/>
            <a:endParaRPr lang="ca-ES" noProof="0" smtClean="0"/>
          </a:p>
        </p:txBody>
      </p:sp>
      <p:sp>
        <p:nvSpPr>
          <p:cNvPr id="4" name="Contenidor de data 3"/>
          <p:cNvSpPr>
            <a:spLocks noGrp="1" noChangeArrowheads="1"/>
          </p:cNvSpPr>
          <p:nvPr>
            <p:ph type="dt" sz="half" idx="10"/>
          </p:nvPr>
        </p:nvSpPr>
        <p:spPr>
          <a:xfrm>
            <a:off x="457200" y="6245225"/>
            <a:ext cx="2133600" cy="476250"/>
          </a:xfrm>
          <a:prstGeom prst="rect">
            <a:avLst/>
          </a:prstGeom>
        </p:spPr>
        <p:txBody>
          <a:bodyPr/>
          <a:lstStyle>
            <a:lvl1pPr>
              <a:defRPr/>
            </a:lvl1pPr>
          </a:lstStyle>
          <a:p>
            <a:pPr eaLnBrk="0" fontAlgn="base" hangingPunct="0">
              <a:spcBef>
                <a:spcPct val="0"/>
              </a:spcBef>
              <a:spcAft>
                <a:spcPct val="0"/>
              </a:spcAft>
              <a:defRPr/>
            </a:pPr>
            <a:endParaRPr lang="es-ES_tradnl" sz="2400">
              <a:solidFill>
                <a:srgbClr val="000000"/>
              </a:solidFill>
            </a:endParaRPr>
          </a:p>
        </p:txBody>
      </p:sp>
      <p:sp>
        <p:nvSpPr>
          <p:cNvPr id="5" name="Contenidor de peu de pàgina 4"/>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eaLnBrk="0" fontAlgn="base" hangingPunct="0">
              <a:spcBef>
                <a:spcPct val="0"/>
              </a:spcBef>
              <a:spcAft>
                <a:spcPct val="0"/>
              </a:spcAft>
              <a:defRPr/>
            </a:pPr>
            <a:endParaRPr lang="es-ES_tradnl" sz="2400">
              <a:solidFill>
                <a:srgbClr val="000000"/>
              </a:solidFill>
            </a:endParaRPr>
          </a:p>
        </p:txBody>
      </p:sp>
      <p:sp>
        <p:nvSpPr>
          <p:cNvPr id="6" name="Contenidor de número de diapositiva 5"/>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eaLnBrk="0" fontAlgn="base" hangingPunct="0">
              <a:spcBef>
                <a:spcPct val="0"/>
              </a:spcBef>
              <a:spcAft>
                <a:spcPct val="0"/>
              </a:spcAft>
              <a:defRPr/>
            </a:pPr>
            <a:fld id="{BF4F2190-2D51-4A4A-88E4-89C33EBB0302}" type="slidenum">
              <a:rPr lang="es-ES_tradnl" sz="2400">
                <a:solidFill>
                  <a:srgbClr val="000000"/>
                </a:solidFill>
              </a:rPr>
              <a:pPr eaLnBrk="0" fontAlgn="base" hangingPunct="0">
                <a:spcBef>
                  <a:spcPct val="0"/>
                </a:spcBef>
                <a:spcAft>
                  <a:spcPct val="0"/>
                </a:spcAft>
                <a:defRPr/>
              </a:pPr>
              <a:t>‹#›</a:t>
            </a:fld>
            <a:endParaRPr lang="es-ES_tradnl" sz="2400">
              <a:solidFill>
                <a:srgbClr val="000000"/>
              </a:solidFill>
            </a:endParaRPr>
          </a:p>
        </p:txBody>
      </p:sp>
    </p:spTree>
    <p:extLst>
      <p:ext uri="{BB962C8B-B14F-4D97-AF65-F5344CB8AC3E}">
        <p14:creationId xmlns:p14="http://schemas.microsoft.com/office/powerpoint/2010/main" val="998321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AndTx" preserve="1">
  <p:cSld name="Título, gráfico y texto">
    <p:spTree>
      <p:nvGrpSpPr>
        <p:cNvPr id="1" name=""/>
        <p:cNvGrpSpPr/>
        <p:nvPr/>
      </p:nvGrpSpPr>
      <p:grpSpPr>
        <a:xfrm>
          <a:off x="0" y="0"/>
          <a:ext cx="0" cy="0"/>
          <a:chOff x="0" y="0"/>
          <a:chExt cx="0" cy="0"/>
        </a:xfrm>
      </p:grpSpPr>
      <p:sp>
        <p:nvSpPr>
          <p:cNvPr id="2" name="Título 1"/>
          <p:cNvSpPr>
            <a:spLocks noGrp="1"/>
          </p:cNvSpPr>
          <p:nvPr>
            <p:ph type="title"/>
          </p:nvPr>
        </p:nvSpPr>
        <p:spPr>
          <a:xfrm>
            <a:off x="682625" y="611188"/>
            <a:ext cx="7773988" cy="1008062"/>
          </a:xfrm>
          <a:prstGeom prst="rect">
            <a:avLst/>
          </a:prstGeom>
        </p:spPr>
        <p:txBody>
          <a:bodyPr/>
          <a:lstStyle/>
          <a:p>
            <a:r>
              <a:rPr lang="es-ES_tradnl" smtClean="0"/>
              <a:t>Clic para editar título</a:t>
            </a:r>
            <a:endParaRPr lang="es-ES_tradnl"/>
          </a:p>
        </p:txBody>
      </p:sp>
      <p:sp>
        <p:nvSpPr>
          <p:cNvPr id="3" name="Marcador de gráfico 2"/>
          <p:cNvSpPr>
            <a:spLocks noGrp="1"/>
          </p:cNvSpPr>
          <p:nvPr>
            <p:ph type="chart" sz="half" idx="1"/>
          </p:nvPr>
        </p:nvSpPr>
        <p:spPr>
          <a:xfrm>
            <a:off x="685800" y="2517775"/>
            <a:ext cx="3810000" cy="1541463"/>
          </a:xfrm>
          <a:prstGeom prst="rect">
            <a:avLst/>
          </a:prstGeom>
        </p:spPr>
        <p:txBody>
          <a:bodyPr/>
          <a:lstStyle/>
          <a:p>
            <a:pPr lvl="0"/>
            <a:endParaRPr lang="es-ES_tradnl" noProof="0" dirty="0" smtClean="0"/>
          </a:p>
        </p:txBody>
      </p:sp>
      <p:sp>
        <p:nvSpPr>
          <p:cNvPr id="4" name="Marcador de texto 3"/>
          <p:cNvSpPr>
            <a:spLocks noGrp="1"/>
          </p:cNvSpPr>
          <p:nvPr>
            <p:ph type="body" sz="half" idx="2"/>
          </p:nvPr>
        </p:nvSpPr>
        <p:spPr>
          <a:xfrm>
            <a:off x="4648200" y="2517775"/>
            <a:ext cx="3811588" cy="1541463"/>
          </a:xfrm>
          <a:prstGeom prst="rect">
            <a:avLst/>
          </a:prstGeo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Contenidor de data 4"/>
          <p:cNvSpPr>
            <a:spLocks noGrp="1" noChangeArrowheads="1"/>
          </p:cNvSpPr>
          <p:nvPr>
            <p:ph type="dt" sz="half" idx="10"/>
          </p:nvPr>
        </p:nvSpPr>
        <p:spPr>
          <a:xfrm>
            <a:off x="457200" y="6245225"/>
            <a:ext cx="2133600" cy="476250"/>
          </a:xfrm>
          <a:prstGeom prst="rect">
            <a:avLst/>
          </a:prstGeom>
        </p:spPr>
        <p:txBody>
          <a:bodyPr/>
          <a:lstStyle>
            <a:lvl1pPr>
              <a:defRPr/>
            </a:lvl1pPr>
          </a:lstStyle>
          <a:p>
            <a:pPr eaLnBrk="0" fontAlgn="base" hangingPunct="0">
              <a:spcBef>
                <a:spcPct val="0"/>
              </a:spcBef>
              <a:spcAft>
                <a:spcPct val="0"/>
              </a:spcAft>
              <a:defRPr/>
            </a:pPr>
            <a:endParaRPr lang="ca-ES" sz="2400">
              <a:solidFill>
                <a:srgbClr val="000000"/>
              </a:solidFill>
            </a:endParaRPr>
          </a:p>
        </p:txBody>
      </p:sp>
      <p:sp>
        <p:nvSpPr>
          <p:cNvPr id="6" name="Contenidor de peu de pàgina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eaLnBrk="0" fontAlgn="base" hangingPunct="0">
              <a:spcBef>
                <a:spcPct val="0"/>
              </a:spcBef>
              <a:spcAft>
                <a:spcPct val="0"/>
              </a:spcAft>
              <a:defRPr/>
            </a:pPr>
            <a:endParaRPr lang="ca-ES" sz="2400">
              <a:solidFill>
                <a:srgbClr val="000000"/>
              </a:solidFill>
            </a:endParaRPr>
          </a:p>
        </p:txBody>
      </p:sp>
      <p:sp>
        <p:nvSpPr>
          <p:cNvPr id="7" name="Contenidor de número de diapositiva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eaLnBrk="0" fontAlgn="base" hangingPunct="0">
              <a:spcBef>
                <a:spcPct val="0"/>
              </a:spcBef>
              <a:spcAft>
                <a:spcPct val="0"/>
              </a:spcAft>
              <a:defRPr/>
            </a:pPr>
            <a:fld id="{2AF08C23-FA8B-4DF8-BAD5-AD12810003C8}" type="slidenum">
              <a:rPr lang="ca-ES" sz="2400">
                <a:solidFill>
                  <a:srgbClr val="000000"/>
                </a:solidFill>
              </a:rPr>
              <a:pPr eaLnBrk="0" fontAlgn="base" hangingPunct="0">
                <a:spcBef>
                  <a:spcPct val="0"/>
                </a:spcBef>
                <a:spcAft>
                  <a:spcPct val="0"/>
                </a:spcAft>
                <a:defRPr/>
              </a:pPr>
              <a:t>‹#›</a:t>
            </a:fld>
            <a:endParaRPr lang="ca-ES" sz="2400" dirty="0">
              <a:solidFill>
                <a:srgbClr val="000000"/>
              </a:solidFill>
            </a:endParaRPr>
          </a:p>
        </p:txBody>
      </p:sp>
    </p:spTree>
    <p:extLst>
      <p:ext uri="{BB962C8B-B14F-4D97-AF65-F5344CB8AC3E}">
        <p14:creationId xmlns:p14="http://schemas.microsoft.com/office/powerpoint/2010/main" val="3985020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525838"/>
            <a:ext cx="7772400" cy="641350"/>
          </a:xfrm>
        </p:spPr>
        <p:txBody>
          <a:bodyPr anchor="ctr">
            <a:spAutoFit/>
          </a:bodyPr>
          <a:lstStyle>
            <a:lvl1pPr algn="ctr">
              <a:defRPr sz="3600"/>
            </a:lvl1pPr>
          </a:lstStyle>
          <a:p>
            <a:r>
              <a:rPr lang="ca-ES"/>
              <a:t>Clic para editar estilo título patrón</a:t>
            </a:r>
          </a:p>
        </p:txBody>
      </p:sp>
      <p:sp>
        <p:nvSpPr>
          <p:cNvPr id="3075" name="Rectangle 3"/>
          <p:cNvSpPr>
            <a:spLocks noGrp="1" noChangeArrowheads="1"/>
          </p:cNvSpPr>
          <p:nvPr>
            <p:ph type="subTitle" idx="1"/>
          </p:nvPr>
        </p:nvSpPr>
        <p:spPr>
          <a:xfrm>
            <a:off x="1371600" y="4875213"/>
            <a:ext cx="6400800" cy="762000"/>
          </a:xfrm>
        </p:spPr>
        <p:txBody>
          <a:bodyPr/>
          <a:lstStyle>
            <a:lvl1pPr marL="0" indent="0" algn="ctr">
              <a:buFont typeface="Wingdings" pitchFamily="54" charset="2"/>
              <a:buNone/>
              <a:defRPr sz="2200" b="1"/>
            </a:lvl1pPr>
          </a:lstStyle>
          <a:p>
            <a:r>
              <a:rPr lang="ca-ES"/>
              <a:t>Haga clic para modificar el estilo de subtítulo del patrón</a:t>
            </a:r>
          </a:p>
        </p:txBody>
      </p:sp>
      <p:sp>
        <p:nvSpPr>
          <p:cNvPr id="4" name="Rectangle 4"/>
          <p:cNvSpPr>
            <a:spLocks noGrp="1" noChangeArrowheads="1"/>
          </p:cNvSpPr>
          <p:nvPr>
            <p:ph type="dt" sz="half" idx="10"/>
          </p:nvPr>
        </p:nvSpPr>
        <p:spPr/>
        <p:txBody>
          <a:bodyPr/>
          <a:lstStyle>
            <a:lvl1pPr>
              <a:defRPr/>
            </a:lvl1pPr>
          </a:lstStyle>
          <a:p>
            <a:pPr>
              <a:defRPr/>
            </a:pPr>
            <a:endParaRPr lang="ca-E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ca-ES" dirty="0">
              <a:solidFill>
                <a:srgbClr val="000000"/>
              </a:solidFill>
            </a:endParaRPr>
          </a:p>
        </p:txBody>
      </p:sp>
      <p:sp>
        <p:nvSpPr>
          <p:cNvPr id="6" name="Rectangle 6"/>
          <p:cNvSpPr>
            <a:spLocks noGrp="1" noChangeArrowheads="1"/>
          </p:cNvSpPr>
          <p:nvPr>
            <p:ph type="sldNum" sz="quarter" idx="12"/>
          </p:nvPr>
        </p:nvSpPr>
        <p:spPr/>
        <p:txBody>
          <a:bodyPr/>
          <a:lstStyle>
            <a:lvl1pPr>
              <a:defRPr sz="1200" b="1"/>
            </a:lvl1pPr>
          </a:lstStyle>
          <a:p>
            <a:pPr>
              <a:defRPr/>
            </a:pPr>
            <a:fld id="{F7A2A785-4052-4298-B688-C9662D10AE97}" type="slidenum">
              <a:rPr lang="ca-ES">
                <a:solidFill>
                  <a:srgbClr val="000000"/>
                </a:solidFill>
              </a:rPr>
              <a:pPr>
                <a:defRPr/>
              </a:pPr>
              <a:t>‹#›</a:t>
            </a:fld>
            <a:endParaRPr lang="ca-ES" dirty="0">
              <a:solidFill>
                <a:srgbClr val="000000"/>
              </a:solidFill>
            </a:endParaRPr>
          </a:p>
        </p:txBody>
      </p:sp>
      <p:sp>
        <p:nvSpPr>
          <p:cNvPr id="7" name="Line 7"/>
          <p:cNvSpPr>
            <a:spLocks noChangeShapeType="1"/>
          </p:cNvSpPr>
          <p:nvPr userDrawn="1"/>
        </p:nvSpPr>
        <p:spPr bwMode="auto">
          <a:xfrm>
            <a:off x="762000" y="1214422"/>
            <a:ext cx="7696200" cy="0"/>
          </a:xfrm>
          <a:prstGeom prst="line">
            <a:avLst/>
          </a:prstGeom>
          <a:noFill/>
          <a:ln w="28575">
            <a:solidFill>
              <a:srgbClr val="C00000"/>
            </a:solidFill>
            <a:round/>
            <a:headEnd/>
            <a:tailEnd/>
          </a:ln>
          <a:effectLst/>
        </p:spPr>
        <p:txBody>
          <a:bodyPr wrap="none" anchor="ctr"/>
          <a:lstStyle/>
          <a:p>
            <a:pPr fontAlgn="base">
              <a:spcBef>
                <a:spcPct val="50000"/>
              </a:spcBef>
              <a:spcAft>
                <a:spcPct val="0"/>
              </a:spcAft>
              <a:defRPr/>
            </a:pPr>
            <a:endParaRPr lang="es-ES_tradnl" sz="2200" b="1" dirty="0">
              <a:solidFill>
                <a:srgbClr val="000000"/>
              </a:solidFill>
            </a:endParaRPr>
          </a:p>
        </p:txBody>
      </p:sp>
    </p:spTree>
    <p:extLst>
      <p:ext uri="{BB962C8B-B14F-4D97-AF65-F5344CB8AC3E}">
        <p14:creationId xmlns:p14="http://schemas.microsoft.com/office/powerpoint/2010/main" val="1860585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585C01-D393-4223-8875-B9E0EB4B872F}"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4109997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B36F55-B954-4101-9BF1-87CE78F9D824}"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972083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nchor="ctr"/>
          <a:lstStyle>
            <a:lvl1pPr algn="l">
              <a:defRPr sz="2800" b="1">
                <a:latin typeface="Trebuchet MS"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457200" y="1600200"/>
            <a:ext cx="8229600" cy="4525963"/>
          </a:xfrm>
          <a:prstGeom prst="rect">
            <a:avLst/>
          </a:prstGeom>
        </p:spPr>
        <p:txBody>
          <a:bodyPr/>
          <a:lstStyle>
            <a:lvl1pPr>
              <a:defRPr sz="2000"/>
            </a:lvl1pPr>
            <a:lvl2pPr>
              <a:defRPr sz="2000"/>
            </a:lvl2pPr>
            <a:lvl3pPr>
              <a:defRPr sz="1800"/>
            </a:lvl3pPr>
            <a:lvl4pPr>
              <a:defRPr sz="1600"/>
            </a:lvl4pPr>
            <a:lvl5pPr>
              <a:defRPr sz="14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extLst>
      <p:ext uri="{BB962C8B-B14F-4D97-AF65-F5344CB8AC3E}">
        <p14:creationId xmlns:p14="http://schemas.microsoft.com/office/powerpoint/2010/main" val="8690158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685800" y="2517775"/>
            <a:ext cx="3810000" cy="1541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2517775"/>
            <a:ext cx="3811588" cy="1541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C2CFB7-27BC-4F75-800E-C2C9FC8C54BC}"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480184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466080D-38E8-46C7-829E-6FB410C5BC7E}"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2894737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C87BFEE-634D-4513-8CB0-2CF43BA7B775}"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2224276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240AF18-D614-4EC3-B598-A3B9AC956F19}"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1691666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lstStyle>
            <a:lvl1pPr algn="l">
              <a:defRPr sz="2000" b="1"/>
            </a:lvl1pPr>
          </a:lstStyle>
          <a:p>
            <a:r>
              <a:rPr lang="es-ES_tradnl" smtClean="0"/>
              <a:t>Clic para editar título</a:t>
            </a:r>
            <a:endParaRPr lang="es-ES_tradnl"/>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C54DF3-2525-4B88-A572-0A1E84460A32}"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3495087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dirty="0" smtClean="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5C4FE2-8FE4-4772-ADD6-D9226A736535}"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690811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E56E0D-C8CD-42C4-8E5F-802105C196B5}"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3047738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6688" y="611188"/>
            <a:ext cx="1943100" cy="3448050"/>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682625" y="611188"/>
            <a:ext cx="5681663" cy="344805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77383D-D724-404A-8FF2-4FE0147E27D7}"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5243825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Título 1"/>
          <p:cNvSpPr>
            <a:spLocks noGrp="1"/>
          </p:cNvSpPr>
          <p:nvPr>
            <p:ph type="title"/>
          </p:nvPr>
        </p:nvSpPr>
        <p:spPr>
          <a:xfrm>
            <a:off x="682625" y="611188"/>
            <a:ext cx="7773988" cy="1008062"/>
          </a:xfrm>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685800" y="2517775"/>
            <a:ext cx="3810000" cy="1541463"/>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648200" y="2517775"/>
            <a:ext cx="3811588" cy="1541463"/>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DB1083-AD71-48BE-B804-1E86F8C331CC}"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363849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hartAndTx" preserve="1">
  <p:cSld name="Título, gráfico y texto">
    <p:spTree>
      <p:nvGrpSpPr>
        <p:cNvPr id="1" name=""/>
        <p:cNvGrpSpPr/>
        <p:nvPr/>
      </p:nvGrpSpPr>
      <p:grpSpPr>
        <a:xfrm>
          <a:off x="0" y="0"/>
          <a:ext cx="0" cy="0"/>
          <a:chOff x="0" y="0"/>
          <a:chExt cx="0" cy="0"/>
        </a:xfrm>
      </p:grpSpPr>
      <p:sp>
        <p:nvSpPr>
          <p:cNvPr id="2" name="Título 1"/>
          <p:cNvSpPr>
            <a:spLocks noGrp="1"/>
          </p:cNvSpPr>
          <p:nvPr>
            <p:ph type="title"/>
          </p:nvPr>
        </p:nvSpPr>
        <p:spPr>
          <a:xfrm>
            <a:off x="682625" y="611188"/>
            <a:ext cx="7773988" cy="1008062"/>
          </a:xfrm>
        </p:spPr>
        <p:txBody>
          <a:bodyPr/>
          <a:lstStyle/>
          <a:p>
            <a:r>
              <a:rPr lang="es-ES_tradnl" dirty="0" smtClean="0"/>
              <a:t>Clic para editar título</a:t>
            </a:r>
            <a:endParaRPr lang="es-ES_tradnl" dirty="0"/>
          </a:p>
        </p:txBody>
      </p:sp>
      <p:sp>
        <p:nvSpPr>
          <p:cNvPr id="3" name="Marcador de gráfico 2"/>
          <p:cNvSpPr>
            <a:spLocks noGrp="1"/>
          </p:cNvSpPr>
          <p:nvPr>
            <p:ph type="chart" sz="half" idx="1"/>
          </p:nvPr>
        </p:nvSpPr>
        <p:spPr>
          <a:xfrm>
            <a:off x="685800" y="2517775"/>
            <a:ext cx="3810000" cy="1541463"/>
          </a:xfrm>
        </p:spPr>
        <p:txBody>
          <a:bodyPr/>
          <a:lstStyle/>
          <a:p>
            <a:pPr lvl="0"/>
            <a:endParaRPr lang="es-ES_tradnl" noProof="0" dirty="0" smtClean="0"/>
          </a:p>
        </p:txBody>
      </p:sp>
      <p:sp>
        <p:nvSpPr>
          <p:cNvPr id="4" name="Marcador de texto 3"/>
          <p:cNvSpPr>
            <a:spLocks noGrp="1"/>
          </p:cNvSpPr>
          <p:nvPr>
            <p:ph type="body" sz="half" idx="2"/>
          </p:nvPr>
        </p:nvSpPr>
        <p:spPr>
          <a:xfrm>
            <a:off x="4648200" y="2517775"/>
            <a:ext cx="3811588" cy="1541463"/>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534FBB-2711-4EB5-92A3-4DA95F11AF18}"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2279489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1840868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Título 1"/>
          <p:cNvSpPr>
            <a:spLocks noGrp="1"/>
          </p:cNvSpPr>
          <p:nvPr>
            <p:ph type="title"/>
          </p:nvPr>
        </p:nvSpPr>
        <p:spPr>
          <a:xfrm>
            <a:off x="682625" y="611188"/>
            <a:ext cx="7773988" cy="1008062"/>
          </a:xfrm>
        </p:spPr>
        <p:txBody>
          <a:bodyPr/>
          <a:lstStyle/>
          <a:p>
            <a:r>
              <a:rPr lang="es-ES_tradnl" smtClean="0"/>
              <a:t>Clic para editar título</a:t>
            </a:r>
            <a:endParaRPr lang="es-ES_tradnl"/>
          </a:p>
        </p:txBody>
      </p:sp>
      <p:sp>
        <p:nvSpPr>
          <p:cNvPr id="3" name="Marcador de tabla 2"/>
          <p:cNvSpPr>
            <a:spLocks noGrp="1"/>
          </p:cNvSpPr>
          <p:nvPr>
            <p:ph type="tbl" idx="1"/>
          </p:nvPr>
        </p:nvSpPr>
        <p:spPr>
          <a:xfrm>
            <a:off x="685800" y="2517775"/>
            <a:ext cx="7773988" cy="1541463"/>
          </a:xfrm>
        </p:spPr>
        <p:txBody>
          <a:bodyPr/>
          <a:lstStyle/>
          <a:p>
            <a:pPr lvl="0"/>
            <a:endParaRPr lang="es-ES_tradnl"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ca-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37EC9B-227D-4CCC-8157-5D613EB8F761}"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2040973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Feu clic aquí per editar l'estil</a:t>
            </a:r>
            <a:endParaRPr lang="es-ES" dirty="0"/>
          </a:p>
        </p:txBody>
      </p:sp>
      <p:sp>
        <p:nvSpPr>
          <p:cNvPr id="3" name="Contenidor de contingut 2"/>
          <p:cNvSpPr>
            <a:spLocks noGrp="1"/>
          </p:cNvSpPr>
          <p:nvPr>
            <p:ph idx="1"/>
          </p:nvPr>
        </p:nvSpPr>
        <p:spPr/>
        <p:txBody>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Tree>
    <p:extLst>
      <p:ext uri="{BB962C8B-B14F-4D97-AF65-F5344CB8AC3E}">
        <p14:creationId xmlns:p14="http://schemas.microsoft.com/office/powerpoint/2010/main" val="48121318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Objectes">
    <p:spTree>
      <p:nvGrpSpPr>
        <p:cNvPr id="1" name=""/>
        <p:cNvGrpSpPr/>
        <p:nvPr/>
      </p:nvGrpSpPr>
      <p:grpSpPr>
        <a:xfrm>
          <a:off x="0" y="0"/>
          <a:ext cx="0" cy="0"/>
          <a:chOff x="0" y="0"/>
          <a:chExt cx="0" cy="0"/>
        </a:xfrm>
      </p:grpSpPr>
      <p:sp>
        <p:nvSpPr>
          <p:cNvPr id="2" name="Contenidor de contingut 1"/>
          <p:cNvSpPr>
            <a:spLocks noGrp="1"/>
          </p:cNvSpPr>
          <p:nvPr>
            <p:ph/>
          </p:nvPr>
        </p:nvSpPr>
        <p:spPr>
          <a:xfrm>
            <a:off x="684213" y="620713"/>
            <a:ext cx="7773987" cy="5475287"/>
          </a:xfrm>
        </p:spPr>
        <p:txBody>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lgn="ctr" eaLnBrk="1" fontAlgn="auto" hangingPunct="1">
              <a:spcBef>
                <a:spcPts val="0"/>
              </a:spcBef>
              <a:spcAft>
                <a:spcPts val="0"/>
              </a:spcAft>
              <a:defRPr/>
            </a:lvl1pPr>
          </a:lstStyle>
          <a:p>
            <a:pPr>
              <a:defRPr/>
            </a:pPr>
            <a:endParaRPr lang="es-ES_tradnl">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vl1pPr>
          </a:lstStyle>
          <a:p>
            <a:pPr>
              <a:defRPr/>
            </a:pPr>
            <a:endParaRPr lang="es-ES_tradnl">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eaLnBrk="1" hangingPunct="1">
              <a:defRPr/>
            </a:lvl1pPr>
          </a:lstStyle>
          <a:p>
            <a:pPr>
              <a:defRPr/>
            </a:pPr>
            <a:fld id="{3E900C34-D5B3-4168-AA2F-85CDCAFC9931}" type="slidenum">
              <a:rPr lang="es-ES_tradnl">
                <a:solidFill>
                  <a:srgbClr val="000000"/>
                </a:solidFill>
              </a:rPr>
              <a:pPr>
                <a:defRPr/>
              </a:pPr>
              <a:t>‹#›</a:t>
            </a:fld>
            <a:endParaRPr lang="es-ES_tradnl" dirty="0">
              <a:solidFill>
                <a:srgbClr val="000000"/>
              </a:solidFill>
            </a:endParaRPr>
          </a:p>
        </p:txBody>
      </p:sp>
    </p:spTree>
    <p:extLst>
      <p:ext uri="{BB962C8B-B14F-4D97-AF65-F5344CB8AC3E}">
        <p14:creationId xmlns:p14="http://schemas.microsoft.com/office/powerpoint/2010/main" val="2576677679"/>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ca-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ca-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F585C01-D393-4223-8875-B9E0EB4B872F}"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23827120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ca-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ca-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F585C01-D393-4223-8875-B9E0EB4B872F}" type="slidenum">
              <a:rPr lang="ca-ES">
                <a:solidFill>
                  <a:srgbClr val="000000"/>
                </a:solidFill>
              </a:rPr>
              <a:pPr>
                <a:defRPr/>
              </a:pPr>
              <a:t>‹#›</a:t>
            </a:fld>
            <a:endParaRPr lang="ca-ES" dirty="0">
              <a:solidFill>
                <a:srgbClr val="000000"/>
              </a:solidFill>
            </a:endParaRPr>
          </a:p>
        </p:txBody>
      </p:sp>
    </p:spTree>
    <p:extLst>
      <p:ext uri="{BB962C8B-B14F-4D97-AF65-F5344CB8AC3E}">
        <p14:creationId xmlns:p14="http://schemas.microsoft.com/office/powerpoint/2010/main" val="37427907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DBF94C5-70FA-459D-B3E5-447305452534}" type="datetimeFigureOut">
              <a:rPr lang="es-ES" smtClean="0"/>
              <a:pPr/>
              <a:t>20/10/2017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DBF94C5-70FA-459D-B3E5-447305452534}" type="datetimeFigureOut">
              <a:rPr lang="es-ES" smtClean="0"/>
              <a:pPr/>
              <a:t>20/10/2017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DBF94C5-70FA-459D-B3E5-447305452534}" type="datetimeFigureOut">
              <a:rPr lang="es-ES" smtClean="0"/>
              <a:pPr/>
              <a:t>20/10/2017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DBF94C5-70FA-459D-B3E5-447305452534}" type="datetimeFigureOut">
              <a:rPr lang="es-ES" smtClean="0"/>
              <a:pPr/>
              <a:t>20/10/2017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DBF94C5-70FA-459D-B3E5-447305452534}" type="datetimeFigureOut">
              <a:rPr lang="es-ES" smtClean="0"/>
              <a:pPr/>
              <a:t>20/10/2017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1467529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DBF94C5-70FA-459D-B3E5-447305452534}" type="datetimeFigureOut">
              <a:rPr lang="es-ES" smtClean="0"/>
              <a:pPr/>
              <a:t>20/10/2017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DBF94C5-70FA-459D-B3E5-447305452534}" type="datetimeFigureOut">
              <a:rPr lang="es-ES" smtClean="0"/>
              <a:pPr/>
              <a:t>20/10/2017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DBF94C5-70FA-459D-B3E5-447305452534}" type="datetimeFigureOut">
              <a:rPr lang="es-ES" smtClean="0"/>
              <a:pPr/>
              <a:t>20/10/2017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DBF94C5-70FA-459D-B3E5-447305452534}" type="datetimeFigureOut">
              <a:rPr lang="es-ES" smtClean="0"/>
              <a:pPr/>
              <a:t>20/10/2017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DBF94C5-70FA-459D-B3E5-447305452534}" type="datetimeFigureOut">
              <a:rPr lang="es-ES" smtClean="0"/>
              <a:pPr/>
              <a:t>20/10/2017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DBF94C5-70FA-459D-B3E5-447305452534}" type="datetimeFigureOut">
              <a:rPr lang="es-ES" smtClean="0"/>
              <a:pPr/>
              <a:t>20/10/2017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80900A3-520F-47AB-9E8A-55014BC4BA6B}"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902749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005266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79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764627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764129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2.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ChangeArrowheads="1"/>
          </p:cNvSpPr>
          <p:nvPr userDrawn="1"/>
        </p:nvSpPr>
        <p:spPr bwMode="auto">
          <a:xfrm>
            <a:off x="0" y="6597650"/>
            <a:ext cx="9144000" cy="287338"/>
          </a:xfrm>
          <a:prstGeom prst="rect">
            <a:avLst/>
          </a:prstGeom>
          <a:solidFill>
            <a:srgbClr val="8CC63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0" rIns="720000" bIns="72000" anchor="ctr"/>
          <a:lstStyle/>
          <a:p>
            <a:pPr algn="r" fontAlgn="base">
              <a:spcBef>
                <a:spcPct val="0"/>
              </a:spcBef>
              <a:spcAft>
                <a:spcPct val="0"/>
              </a:spcAft>
            </a:pPr>
            <a:r>
              <a:rPr lang="es-ES" sz="1400" smtClean="0">
                <a:solidFill>
                  <a:srgbClr val="FFFFFF"/>
                </a:solidFill>
                <a:latin typeface="Trebuchet MS" pitchFamily="34" charset="0"/>
                <a:cs typeface="Times New Roman" pitchFamily="18" charset="0"/>
              </a:rPr>
              <a:t>		 </a:t>
            </a:r>
            <a:endParaRPr lang="en-GB" sz="1200" smtClean="0">
              <a:solidFill>
                <a:srgbClr val="000000"/>
              </a:solidFill>
              <a:latin typeface="Trebuchet MS" pitchFamily="34" charset="0"/>
              <a:cs typeface="Times New Roman" pitchFamily="18" charset="0"/>
            </a:endParaRPr>
          </a:p>
        </p:txBody>
      </p:sp>
      <p:sp>
        <p:nvSpPr>
          <p:cNvPr id="1027" name="Rectangle 6"/>
          <p:cNvSpPr>
            <a:spLocks noChangeArrowheads="1"/>
          </p:cNvSpPr>
          <p:nvPr userDrawn="1"/>
        </p:nvSpPr>
        <p:spPr bwMode="auto">
          <a:xfrm>
            <a:off x="0" y="-26988"/>
            <a:ext cx="9144000" cy="381001"/>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0" rIns="720000" bIns="72000" anchor="ctr"/>
          <a:lstStyle/>
          <a:p>
            <a:pPr fontAlgn="base">
              <a:spcBef>
                <a:spcPct val="0"/>
              </a:spcBef>
              <a:spcAft>
                <a:spcPct val="0"/>
              </a:spcAft>
            </a:pPr>
            <a:endParaRPr lang="es-ES" sz="1000" dirty="0" smtClean="0">
              <a:solidFill>
                <a:srgbClr val="808080"/>
              </a:solidFill>
              <a:latin typeface="Trebuchet MS" pitchFamily="34" charset="0"/>
              <a:cs typeface="Times New Roman" pitchFamily="18" charset="0"/>
            </a:endParaRPr>
          </a:p>
          <a:p>
            <a:pPr fontAlgn="base">
              <a:spcBef>
                <a:spcPct val="0"/>
              </a:spcBef>
              <a:spcAft>
                <a:spcPct val="0"/>
              </a:spcAft>
            </a:pPr>
            <a:endParaRPr lang="es-ES" sz="1000" dirty="0" smtClean="0">
              <a:solidFill>
                <a:srgbClr val="808080"/>
              </a:solidFill>
              <a:latin typeface="Trebuchet MS" pitchFamily="34" charset="0"/>
              <a:cs typeface="Times New Roman" pitchFamily="18" charset="0"/>
            </a:endParaRPr>
          </a:p>
          <a:p>
            <a:pPr algn="r" fontAlgn="base">
              <a:spcBef>
                <a:spcPct val="0"/>
              </a:spcBef>
              <a:spcAft>
                <a:spcPct val="0"/>
              </a:spcAft>
            </a:pPr>
            <a:endParaRPr lang="en-GB" sz="1200" dirty="0" smtClean="0">
              <a:solidFill>
                <a:srgbClr val="000000"/>
              </a:solidFill>
              <a:latin typeface="Trebuchet MS" pitchFamily="34" charset="0"/>
              <a:cs typeface="Times New Roman" pitchFamily="18" charset="0"/>
            </a:endParaRPr>
          </a:p>
        </p:txBody>
      </p:sp>
      <p:pic>
        <p:nvPicPr>
          <p:cNvPr id="1028" name="Picture 52" descr="image002"/>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364163" y="6543675"/>
            <a:ext cx="272573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55829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34" charset="0"/>
          <a:ea typeface="ＭＳ Ｐゴシック" charset="-128"/>
        </a:defRPr>
      </a:lvl6pPr>
      <a:lvl7pPr marL="914400" algn="ctr" rtl="0" fontAlgn="base">
        <a:spcBef>
          <a:spcPct val="0"/>
        </a:spcBef>
        <a:spcAft>
          <a:spcPct val="0"/>
        </a:spcAft>
        <a:defRPr sz="4400">
          <a:solidFill>
            <a:schemeClr val="tx2"/>
          </a:solidFill>
          <a:latin typeface="Arial" pitchFamily="34" charset="0"/>
          <a:ea typeface="ＭＳ Ｐゴシック" charset="-128"/>
        </a:defRPr>
      </a:lvl7pPr>
      <a:lvl8pPr marL="1371600" algn="ctr" rtl="0" fontAlgn="base">
        <a:spcBef>
          <a:spcPct val="0"/>
        </a:spcBef>
        <a:spcAft>
          <a:spcPct val="0"/>
        </a:spcAft>
        <a:defRPr sz="4400">
          <a:solidFill>
            <a:schemeClr val="tx2"/>
          </a:solidFill>
          <a:latin typeface="Arial" pitchFamily="34" charset="0"/>
          <a:ea typeface="ＭＳ Ｐゴシック" charset="-128"/>
        </a:defRPr>
      </a:lvl8pPr>
      <a:lvl9pPr marL="1828800" algn="ctr" rtl="0" fontAlgn="base">
        <a:spcBef>
          <a:spcPct val="0"/>
        </a:spcBef>
        <a:spcAft>
          <a:spcPct val="0"/>
        </a:spcAft>
        <a:defRPr sz="4400">
          <a:solidFill>
            <a:schemeClr val="tx2"/>
          </a:solidFill>
          <a:latin typeface="Arial" pitchFamily="34" charset="0"/>
          <a:ea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2625" y="611188"/>
            <a:ext cx="7773988" cy="10080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a-ES" smtClean="0"/>
              <a:t>Feu clic aquí per editar l'estil de títol del patró</a:t>
            </a:r>
          </a:p>
        </p:txBody>
      </p:sp>
      <p:sp>
        <p:nvSpPr>
          <p:cNvPr id="1027" name="Rectangle 3"/>
          <p:cNvSpPr>
            <a:spLocks noGrp="1" noChangeArrowheads="1"/>
          </p:cNvSpPr>
          <p:nvPr>
            <p:ph type="body" idx="1"/>
          </p:nvPr>
        </p:nvSpPr>
        <p:spPr bwMode="auto">
          <a:xfrm>
            <a:off x="685800" y="2517775"/>
            <a:ext cx="7773988" cy="1541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ca-ES" smtClean="0"/>
              <a:t>Feu clic aquí per editar els estils de text del patró</a:t>
            </a:r>
          </a:p>
          <a:p>
            <a:pPr lvl="1"/>
            <a:r>
              <a:rPr lang="ca-ES" smtClean="0"/>
              <a:t>Segon nivell</a:t>
            </a:r>
          </a:p>
          <a:p>
            <a:pPr lvl="2"/>
            <a:r>
              <a:rPr lang="ca-ES" smtClean="0"/>
              <a:t>Tercer nivell</a:t>
            </a:r>
          </a:p>
          <a:p>
            <a:pPr lvl="3"/>
            <a:r>
              <a:rPr lang="ca-ES" smtClean="0"/>
              <a:t>Quart nivell</a:t>
            </a:r>
          </a:p>
          <a:p>
            <a:pPr lvl="4"/>
            <a:r>
              <a:rPr lang="ca-ES" smtClean="0"/>
              <a:t>Cinquè nivell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latin typeface="Arial" charset="0"/>
                <a:ea typeface="ＭＳ Ｐゴシック" pitchFamily="54" charset="-128"/>
              </a:defRPr>
            </a:lvl1pPr>
          </a:lstStyle>
          <a:p>
            <a:pPr fontAlgn="base">
              <a:spcAft>
                <a:spcPct val="0"/>
              </a:spcAft>
              <a:defRPr/>
            </a:pPr>
            <a:endParaRPr lang="ca-E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Arial" charset="0"/>
                <a:ea typeface="ＭＳ Ｐゴシック" pitchFamily="54" charset="-128"/>
              </a:defRPr>
            </a:lvl1pPr>
          </a:lstStyle>
          <a:p>
            <a:pPr fontAlgn="base">
              <a:spcAft>
                <a:spcPct val="0"/>
              </a:spcAft>
              <a:defRPr/>
            </a:pPr>
            <a:endParaRPr lang="ca-E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Arial" charset="0"/>
                <a:ea typeface="ＭＳ Ｐゴシック" pitchFamily="54" charset="-128"/>
              </a:defRPr>
            </a:lvl1pPr>
          </a:lstStyle>
          <a:p>
            <a:pPr fontAlgn="base">
              <a:spcAft>
                <a:spcPct val="0"/>
              </a:spcAft>
              <a:defRPr/>
            </a:pPr>
            <a:fld id="{FDCB14B8-0228-4F84-A621-0D884004B8BF}" type="slidenum">
              <a:rPr lang="ca-ES">
                <a:solidFill>
                  <a:srgbClr val="000000"/>
                </a:solidFill>
              </a:rPr>
              <a:pPr fontAlgn="base">
                <a:spcAft>
                  <a:spcPct val="0"/>
                </a:spcAft>
                <a:defRPr/>
              </a:pPr>
              <a:t>‹#›</a:t>
            </a:fld>
            <a:endParaRPr lang="ca-ES" dirty="0">
              <a:solidFill>
                <a:srgbClr val="000000"/>
              </a:solidFill>
            </a:endParaRPr>
          </a:p>
        </p:txBody>
      </p:sp>
      <p:sp>
        <p:nvSpPr>
          <p:cNvPr id="1031" name="Line 7"/>
          <p:cNvSpPr>
            <a:spLocks noChangeShapeType="1"/>
          </p:cNvSpPr>
          <p:nvPr/>
        </p:nvSpPr>
        <p:spPr bwMode="auto">
          <a:xfrm>
            <a:off x="762000" y="1214422"/>
            <a:ext cx="7696200" cy="0"/>
          </a:xfrm>
          <a:prstGeom prst="line">
            <a:avLst/>
          </a:prstGeom>
          <a:noFill/>
          <a:ln w="28575">
            <a:solidFill>
              <a:srgbClr val="C00000"/>
            </a:solidFill>
            <a:round/>
            <a:headEnd/>
            <a:tailEnd/>
          </a:ln>
          <a:effectLst/>
        </p:spPr>
        <p:txBody>
          <a:bodyPr wrap="none" anchor="ctr"/>
          <a:lstStyle/>
          <a:p>
            <a:pPr fontAlgn="base">
              <a:spcBef>
                <a:spcPct val="50000"/>
              </a:spcBef>
              <a:spcAft>
                <a:spcPct val="0"/>
              </a:spcAft>
              <a:defRPr/>
            </a:pPr>
            <a:endParaRPr lang="es-ES_tradnl" sz="2200" b="1" dirty="0">
              <a:solidFill>
                <a:srgbClr val="000000"/>
              </a:solidFill>
            </a:endParaRPr>
          </a:p>
        </p:txBody>
      </p:sp>
    </p:spTree>
    <p:extLst>
      <p:ext uri="{BB962C8B-B14F-4D97-AF65-F5344CB8AC3E}">
        <p14:creationId xmlns:p14="http://schemas.microsoft.com/office/powerpoint/2010/main" val="38216807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rtl="0" eaLnBrk="0" fontAlgn="base" hangingPunct="0">
        <a:spcBef>
          <a:spcPct val="0"/>
        </a:spcBef>
        <a:spcAft>
          <a:spcPct val="0"/>
        </a:spcAft>
        <a:defRPr sz="2400" b="1">
          <a:solidFill>
            <a:srgbClr val="C00000"/>
          </a:solidFill>
          <a:latin typeface="+mj-lt"/>
          <a:ea typeface="MS PGothic" pitchFamily="34" charset="-128"/>
          <a:cs typeface="ＭＳ Ｐゴシック" pitchFamily="54" charset="-128"/>
        </a:defRPr>
      </a:lvl1pPr>
      <a:lvl2pPr algn="l" rtl="0" eaLnBrk="0" fontAlgn="base" hangingPunct="0">
        <a:spcBef>
          <a:spcPct val="0"/>
        </a:spcBef>
        <a:spcAft>
          <a:spcPct val="0"/>
        </a:spcAft>
        <a:defRPr sz="2400" b="1">
          <a:solidFill>
            <a:srgbClr val="C00000"/>
          </a:solidFill>
          <a:latin typeface="Arial" pitchFamily="54" charset="0"/>
          <a:ea typeface="MS PGothic" pitchFamily="34" charset="-128"/>
          <a:cs typeface="ＭＳ Ｐゴシック" pitchFamily="54" charset="-128"/>
        </a:defRPr>
      </a:lvl2pPr>
      <a:lvl3pPr algn="l" rtl="0" eaLnBrk="0" fontAlgn="base" hangingPunct="0">
        <a:spcBef>
          <a:spcPct val="0"/>
        </a:spcBef>
        <a:spcAft>
          <a:spcPct val="0"/>
        </a:spcAft>
        <a:defRPr sz="2400" b="1">
          <a:solidFill>
            <a:srgbClr val="C00000"/>
          </a:solidFill>
          <a:latin typeface="Arial" pitchFamily="54" charset="0"/>
          <a:ea typeface="MS PGothic" pitchFamily="34" charset="-128"/>
          <a:cs typeface="ＭＳ Ｐゴシック" pitchFamily="54" charset="-128"/>
        </a:defRPr>
      </a:lvl3pPr>
      <a:lvl4pPr algn="l" rtl="0" eaLnBrk="0" fontAlgn="base" hangingPunct="0">
        <a:spcBef>
          <a:spcPct val="0"/>
        </a:spcBef>
        <a:spcAft>
          <a:spcPct val="0"/>
        </a:spcAft>
        <a:defRPr sz="2400" b="1">
          <a:solidFill>
            <a:srgbClr val="C00000"/>
          </a:solidFill>
          <a:latin typeface="Arial" pitchFamily="54" charset="0"/>
          <a:ea typeface="MS PGothic" pitchFamily="34" charset="-128"/>
          <a:cs typeface="ＭＳ Ｐゴシック" pitchFamily="54" charset="-128"/>
        </a:defRPr>
      </a:lvl4pPr>
      <a:lvl5pPr algn="l" rtl="0" eaLnBrk="0" fontAlgn="base" hangingPunct="0">
        <a:spcBef>
          <a:spcPct val="0"/>
        </a:spcBef>
        <a:spcAft>
          <a:spcPct val="0"/>
        </a:spcAft>
        <a:defRPr sz="2400" b="1">
          <a:solidFill>
            <a:srgbClr val="C00000"/>
          </a:solidFill>
          <a:latin typeface="Arial" pitchFamily="54" charset="0"/>
          <a:ea typeface="MS PGothic" pitchFamily="34" charset="-128"/>
          <a:cs typeface="ＭＳ Ｐゴシック" pitchFamily="54" charset="-128"/>
        </a:defRPr>
      </a:lvl5pPr>
      <a:lvl6pPr marL="457200" algn="l" rtl="0" fontAlgn="base">
        <a:spcBef>
          <a:spcPct val="0"/>
        </a:spcBef>
        <a:spcAft>
          <a:spcPct val="0"/>
        </a:spcAft>
        <a:defRPr sz="2400" b="1">
          <a:solidFill>
            <a:srgbClr val="C00000"/>
          </a:solidFill>
          <a:latin typeface="Arial" pitchFamily="54" charset="0"/>
        </a:defRPr>
      </a:lvl6pPr>
      <a:lvl7pPr marL="914400" algn="l" rtl="0" fontAlgn="base">
        <a:spcBef>
          <a:spcPct val="0"/>
        </a:spcBef>
        <a:spcAft>
          <a:spcPct val="0"/>
        </a:spcAft>
        <a:defRPr sz="2400" b="1">
          <a:solidFill>
            <a:srgbClr val="C00000"/>
          </a:solidFill>
          <a:latin typeface="Arial" pitchFamily="54" charset="0"/>
        </a:defRPr>
      </a:lvl7pPr>
      <a:lvl8pPr marL="1371600" algn="l" rtl="0" fontAlgn="base">
        <a:spcBef>
          <a:spcPct val="0"/>
        </a:spcBef>
        <a:spcAft>
          <a:spcPct val="0"/>
        </a:spcAft>
        <a:defRPr sz="2400" b="1">
          <a:solidFill>
            <a:srgbClr val="C00000"/>
          </a:solidFill>
          <a:latin typeface="Arial" pitchFamily="54" charset="0"/>
        </a:defRPr>
      </a:lvl8pPr>
      <a:lvl9pPr marL="1828800" algn="l" rtl="0" fontAlgn="base">
        <a:spcBef>
          <a:spcPct val="0"/>
        </a:spcBef>
        <a:spcAft>
          <a:spcPct val="0"/>
        </a:spcAft>
        <a:defRPr sz="2400" b="1">
          <a:solidFill>
            <a:srgbClr val="C00000"/>
          </a:solidFill>
          <a:latin typeface="Arial" pitchFamily="54" charset="0"/>
        </a:defRPr>
      </a:lvl9pPr>
    </p:titleStyle>
    <p:bodyStyle>
      <a:lvl1pPr marL="342900" indent="-342900" algn="l" rtl="0" eaLnBrk="0" fontAlgn="base" hangingPunct="0">
        <a:spcBef>
          <a:spcPct val="20000"/>
        </a:spcBef>
        <a:spcAft>
          <a:spcPct val="0"/>
        </a:spcAft>
        <a:buClr>
          <a:srgbClr val="C00000"/>
        </a:buClr>
        <a:buFont typeface="Wingdings" pitchFamily="2" charset="2"/>
        <a:buChar char="o"/>
        <a:defRPr>
          <a:solidFill>
            <a:schemeClr val="tx1"/>
          </a:solidFill>
          <a:latin typeface="+mn-lt"/>
          <a:ea typeface="MS PGothic" pitchFamily="34" charset="-128"/>
          <a:cs typeface="ＭＳ Ｐゴシック" pitchFamily="54" charset="-128"/>
        </a:defRPr>
      </a:lvl1pPr>
      <a:lvl2pPr marL="742950" indent="-28575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tx1"/>
        </a:buClr>
        <a:buFont typeface="Arial" charset="0"/>
        <a:buChar char="–"/>
        <a:defRPr sz="16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tx1"/>
        </a:buClr>
        <a:buFont typeface="Arial" charset="0"/>
        <a:buChar char="–"/>
        <a:defRPr sz="16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tx1"/>
        </a:buClr>
        <a:buFont typeface="Arial" charset="0"/>
        <a:buChar char="–"/>
        <a:defRPr sz="1600">
          <a:solidFill>
            <a:schemeClr val="tx1"/>
          </a:solidFill>
          <a:latin typeface="+mn-lt"/>
          <a:ea typeface="MS PGothic" pitchFamily="34" charset="-128"/>
        </a:defRPr>
      </a:lvl5pPr>
      <a:lvl6pPr marL="2514600" indent="-228600" algn="l" rtl="0" fontAlgn="base">
        <a:spcBef>
          <a:spcPct val="20000"/>
        </a:spcBef>
        <a:spcAft>
          <a:spcPct val="0"/>
        </a:spcAft>
        <a:buClr>
          <a:schemeClr val="tx1"/>
        </a:buClr>
        <a:buFont typeface="Arial" pitchFamily="54" charset="0"/>
        <a:buChar char="–"/>
        <a:defRPr sz="1600">
          <a:solidFill>
            <a:schemeClr val="tx1"/>
          </a:solidFill>
          <a:latin typeface="+mn-lt"/>
          <a:ea typeface="ＭＳ Ｐゴシック" pitchFamily="54" charset="-128"/>
        </a:defRPr>
      </a:lvl6pPr>
      <a:lvl7pPr marL="2971800" indent="-228600" algn="l" rtl="0" fontAlgn="base">
        <a:spcBef>
          <a:spcPct val="20000"/>
        </a:spcBef>
        <a:spcAft>
          <a:spcPct val="0"/>
        </a:spcAft>
        <a:buClr>
          <a:schemeClr val="tx1"/>
        </a:buClr>
        <a:buFont typeface="Arial" pitchFamily="54" charset="0"/>
        <a:buChar char="–"/>
        <a:defRPr sz="1600">
          <a:solidFill>
            <a:schemeClr val="tx1"/>
          </a:solidFill>
          <a:latin typeface="+mn-lt"/>
          <a:ea typeface="ＭＳ Ｐゴシック" pitchFamily="54" charset="-128"/>
        </a:defRPr>
      </a:lvl7pPr>
      <a:lvl8pPr marL="3429000" indent="-228600" algn="l" rtl="0" fontAlgn="base">
        <a:spcBef>
          <a:spcPct val="20000"/>
        </a:spcBef>
        <a:spcAft>
          <a:spcPct val="0"/>
        </a:spcAft>
        <a:buClr>
          <a:schemeClr val="tx1"/>
        </a:buClr>
        <a:buFont typeface="Arial" pitchFamily="54" charset="0"/>
        <a:buChar char="–"/>
        <a:defRPr sz="1600">
          <a:solidFill>
            <a:schemeClr val="tx1"/>
          </a:solidFill>
          <a:latin typeface="+mn-lt"/>
          <a:ea typeface="ＭＳ Ｐゴシック" pitchFamily="54" charset="-128"/>
        </a:defRPr>
      </a:lvl8pPr>
      <a:lvl9pPr marL="3886200" indent="-228600" algn="l" rtl="0" fontAlgn="base">
        <a:spcBef>
          <a:spcPct val="20000"/>
        </a:spcBef>
        <a:spcAft>
          <a:spcPct val="0"/>
        </a:spcAft>
        <a:buClr>
          <a:schemeClr val="tx1"/>
        </a:buClr>
        <a:buFont typeface="Arial" pitchFamily="54" charset="0"/>
        <a:buChar char="–"/>
        <a:defRPr sz="1600">
          <a:solidFill>
            <a:schemeClr val="tx1"/>
          </a:solidFill>
          <a:latin typeface="+mn-lt"/>
          <a:ea typeface="ＭＳ Ｐゴシック" pitchFamily="54" charset="-128"/>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BF94C5-70FA-459D-B3E5-447305452534}" type="datetimeFigureOut">
              <a:rPr lang="es-ES" smtClean="0"/>
              <a:pPr/>
              <a:t>20/10/2017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900A3-520F-47AB-9E8A-55014BC4BA6B}"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microsoft.com/office/2007/relationships/hdphoto" Target="../media/hdphoto1.wdp"/><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9.gif"/><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21.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21.png"/><Relationship Id="rId7" Type="http://schemas.openxmlformats.org/officeDocument/2006/relationships/image" Target="../media/image51.png"/><Relationship Id="rId12" Type="http://schemas.openxmlformats.org/officeDocument/2006/relationships/image" Target="../media/image54.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3.png"/><Relationship Id="rId5" Type="http://schemas.openxmlformats.org/officeDocument/2006/relationships/image" Target="../media/image49.png"/><Relationship Id="rId10" Type="http://schemas.openxmlformats.org/officeDocument/2006/relationships/image" Target="../media/image48.png"/><Relationship Id="rId4" Type="http://schemas.openxmlformats.org/officeDocument/2006/relationships/image" Target="../media/image20.png"/><Relationship Id="rId9" Type="http://schemas.openxmlformats.org/officeDocument/2006/relationships/image" Target="../media/image52.png"/></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21.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7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74.xml.rels><?xml version="1.0" encoding="UTF-8" standalone="yes"?>
<Relationships xmlns="http://schemas.openxmlformats.org/package/2006/relationships"><Relationship Id="rId3" Type="http://schemas.openxmlformats.org/officeDocument/2006/relationships/hyperlink" Target="http://beveumenys.cat/Noticies_Detall.aspx?nNoticiaId=541"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mailto:aulavirtual@camfic.org"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hyperlink" Target="http://beveumenys.cat/" TargetMode="Externa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hyperlink" Target="http://hemerotecadrogues.cat/docs/guia_butxaca_veus_que_beus.pdf" TargetMode="External"/><Relationship Id="rId4" Type="http://schemas.openxmlformats.org/officeDocument/2006/relationships/image" Target="../media/image59.png"/></Relationships>
</file>

<file path=ppt/slides/_rels/slide7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drogues.gencat.cat/" TargetMode="Externa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hyperlink" Target="http://drogues.gencat.cat/ca/professionals/prevencio/programes_i_recursos/ambit_serveis_de_salut/" TargetMode="External"/></Relationships>
</file>

<file path=ppt/slides/_rels/slide7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66.png"/><Relationship Id="rId5" Type="http://schemas.openxmlformats.org/officeDocument/2006/relationships/image" Target="../media/image65.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66.png"/><Relationship Id="rId5" Type="http://schemas.openxmlformats.org/officeDocument/2006/relationships/image" Target="../media/image67.emf"/><Relationship Id="rId4" Type="http://schemas.openxmlformats.org/officeDocument/2006/relationships/oleObject" Target="../embeddings/oleObject2.bin"/></Relationships>
</file>

<file path=ppt/slides/_rels/slide8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notesSlide" Target="../notesSlides/notesSlide76.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66.png"/><Relationship Id="rId5" Type="http://schemas.openxmlformats.org/officeDocument/2006/relationships/image" Target="../media/image68.emf"/><Relationship Id="rId4" Type="http://schemas.openxmlformats.org/officeDocument/2006/relationships/oleObject" Target="../embeddings/oleObject3.bin"/></Relationships>
</file>

<file path=ppt/slides/_rels/slide8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notesSlide" Target="../notesSlides/notesSlide77.xml"/><Relationship Id="rId7" Type="http://schemas.openxmlformats.org/officeDocument/2006/relationships/image" Target="../media/image71.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70.png"/><Relationship Id="rId4" Type="http://schemas.openxmlformats.org/officeDocument/2006/relationships/oleObject" Target="../embeddings/oleObject5.bin"/></Relationships>
</file>

<file path=ppt/slides/_rels/slide8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hyperlink" Target="https://www.google.com/url?q=https://en.wikipedia.org/wiki/File:HarmCausedByDrugsTable.svg&amp;sa=D&amp;sntz=1&amp;usg=AFQjCNHSVb5FkQDXjEHIqTUijJxlu7t70A"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hyperlink" Target="https://www.google.com/url?q=https://upload.wikimedia.org/wikipedia/commons/2/2c/HarmCausedByDrugsTable.svg&amp;sa=D&amp;sntz=1&amp;usg=AFQjCNFEJ83j1O7jSaHqziDjIGQjW81_AQ"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notesSlide" Target="../notesSlides/notesSlide84.xml"/><Relationship Id="rId1" Type="http://schemas.openxmlformats.org/officeDocument/2006/relationships/slideLayout" Target="../slideLayouts/slideLayout6.xml"/><Relationship Id="rId4" Type="http://schemas.openxmlformats.org/officeDocument/2006/relationships/image" Target="../media/image77.w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ctrTitle"/>
          </p:nvPr>
        </p:nvSpPr>
        <p:spPr/>
        <p:txBody>
          <a:bodyPr/>
          <a:lstStyle/>
          <a:p>
            <a:endParaRPr lang="ca-ES" dirty="0"/>
          </a:p>
        </p:txBody>
      </p:sp>
      <p:sp>
        <p:nvSpPr>
          <p:cNvPr id="3" name="Subtítol 2"/>
          <p:cNvSpPr>
            <a:spLocks noGrp="1"/>
          </p:cNvSpPr>
          <p:nvPr>
            <p:ph type="subTitle" idx="1"/>
          </p:nvPr>
        </p:nvSpPr>
        <p:spPr/>
        <p:txBody>
          <a:bodyPr/>
          <a:lstStyle/>
          <a:p>
            <a:endParaRPr lang="ca-ES" dirty="0"/>
          </a:p>
        </p:txBody>
      </p:sp>
      <p:pic>
        <p:nvPicPr>
          <p:cNvPr id="4" name="Picture 16" descr="coberta_power_poi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24209"/>
            <a:ext cx="9180512"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32"/>
          <p:cNvSpPr txBox="1">
            <a:spLocks noChangeArrowheads="1"/>
          </p:cNvSpPr>
          <p:nvPr/>
        </p:nvSpPr>
        <p:spPr bwMode="auto">
          <a:xfrm>
            <a:off x="3995936" y="1467941"/>
            <a:ext cx="43924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ca-ES" sz="2800" b="1" dirty="0">
                <a:solidFill>
                  <a:schemeClr val="bg1"/>
                </a:solidFill>
              </a:rPr>
              <a:t>Actualització en alcohol a l’atenció </a:t>
            </a:r>
            <a:r>
              <a:rPr lang="ca-ES" sz="2800" b="1" dirty="0" smtClean="0">
                <a:solidFill>
                  <a:schemeClr val="bg1"/>
                </a:solidFill>
              </a:rPr>
              <a:t>primària</a:t>
            </a:r>
            <a:endParaRPr lang="ca-ES" sz="2800" dirty="0">
              <a:solidFill>
                <a:schemeClr val="bg1"/>
              </a:solidFill>
            </a:endParaRPr>
          </a:p>
          <a:p>
            <a:pPr algn="ctr"/>
            <a:r>
              <a:rPr lang="ca-ES" sz="2800" b="1" dirty="0" smtClean="0">
                <a:solidFill>
                  <a:schemeClr val="bg1"/>
                </a:solidFill>
              </a:rPr>
              <a:t>Nous </a:t>
            </a:r>
            <a:r>
              <a:rPr lang="ca-ES" sz="2800" b="1" dirty="0">
                <a:solidFill>
                  <a:schemeClr val="bg1"/>
                </a:solidFill>
              </a:rPr>
              <a:t>paradigmes</a:t>
            </a:r>
            <a:endParaRPr lang="ca-ES" sz="2800" dirty="0">
              <a:solidFill>
                <a:schemeClr val="bg1"/>
              </a:solidFill>
            </a:endParaRPr>
          </a:p>
        </p:txBody>
      </p:sp>
      <p:pic>
        <p:nvPicPr>
          <p:cNvPr id="6" name="Picture 2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2889" y="5827713"/>
            <a:ext cx="7651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4432" y="6357938"/>
            <a:ext cx="2286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9"/>
          <p:cNvSpPr txBox="1">
            <a:spLocks noChangeArrowheads="1"/>
          </p:cNvSpPr>
          <p:nvPr/>
        </p:nvSpPr>
        <p:spPr bwMode="auto">
          <a:xfrm>
            <a:off x="3851920" y="4495800"/>
            <a:ext cx="472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ca-ES" sz="1600" b="1" i="1" dirty="0">
                <a:solidFill>
                  <a:schemeClr val="bg1"/>
                </a:solidFill>
                <a:latin typeface="Trebuchet MS" pitchFamily="34" charset="0"/>
                <a:cs typeface="Times New Roman" pitchFamily="18" charset="0"/>
              </a:rPr>
              <a:t>Subdirecció General de Drogodependències</a:t>
            </a:r>
          </a:p>
        </p:txBody>
      </p:sp>
      <p:pic>
        <p:nvPicPr>
          <p:cNvPr id="379905"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32248" y="6165304"/>
            <a:ext cx="2899592" cy="607939"/>
          </a:xfrm>
          <a:prstGeom prst="rect">
            <a:avLst/>
          </a:prstGeom>
          <a:noFill/>
          <a:ln w="9525">
            <a:noFill/>
            <a:miter lim="800000"/>
            <a:headEnd/>
            <a:tailEnd/>
          </a:ln>
        </p:spPr>
      </p:pic>
    </p:spTree>
    <p:extLst>
      <p:ext uri="{BB962C8B-B14F-4D97-AF65-F5344CB8AC3E}">
        <p14:creationId xmlns:p14="http://schemas.microsoft.com/office/powerpoint/2010/main" val="753357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Arribem tard</a:t>
            </a:r>
            <a:endParaRPr lang="ca-ES" dirty="0"/>
          </a:p>
        </p:txBody>
      </p:sp>
      <p:sp>
        <p:nvSpPr>
          <p:cNvPr id="3" name="Contenidor de contingut 2"/>
          <p:cNvSpPr>
            <a:spLocks noGrp="1"/>
          </p:cNvSpPr>
          <p:nvPr>
            <p:ph idx="1"/>
          </p:nvPr>
        </p:nvSpPr>
        <p:spPr>
          <a:xfrm>
            <a:off x="457200" y="1556793"/>
            <a:ext cx="8229600" cy="4104456"/>
          </a:xfrm>
        </p:spPr>
        <p:txBody>
          <a:bodyPr/>
          <a:lstStyle/>
          <a:p>
            <a:pPr>
              <a:lnSpc>
                <a:spcPct val="150000"/>
              </a:lnSpc>
            </a:pPr>
            <a:r>
              <a:rPr lang="ca-ES" dirty="0" smtClean="0"/>
              <a:t>El tractament s’inicia més de 10 anys després d’iniciat el trastorn                 </a:t>
            </a:r>
            <a:r>
              <a:rPr lang="ca-ES" sz="1600" dirty="0" smtClean="0"/>
              <a:t>(Gual, 2015).</a:t>
            </a:r>
          </a:p>
          <a:p>
            <a:pPr>
              <a:lnSpc>
                <a:spcPct val="150000"/>
              </a:lnSpc>
            </a:pPr>
            <a:r>
              <a:rPr lang="ca-ES" dirty="0" smtClean="0"/>
              <a:t>Habitualment el tractament especialitzat de l’alcoholisme no s’inicia fins que el pacient arriba a fases avançades de la malaltia, quan ja resulta més difícil la recuperació.</a:t>
            </a:r>
          </a:p>
          <a:p>
            <a:pPr>
              <a:lnSpc>
                <a:spcPct val="150000"/>
              </a:lnSpc>
            </a:pPr>
            <a:r>
              <a:rPr lang="ca-ES" dirty="0" smtClean="0"/>
              <a:t>El tractament en fases inicials de la malaltia podria evitar la càrrega sanitària i social, associada a la cronificació, pel fet de no haver rebut un tractament especialitzat eficaç</a:t>
            </a:r>
          </a:p>
          <a:p>
            <a:pPr marL="0" indent="0">
              <a:lnSpc>
                <a:spcPct val="150000"/>
              </a:lnSpc>
              <a:buNone/>
            </a:pPr>
            <a:endParaRPr lang="es-ES" dirty="0"/>
          </a:p>
          <a:p>
            <a:pPr marL="0" indent="0" algn="r">
              <a:lnSpc>
                <a:spcPct val="150000"/>
              </a:lnSpc>
              <a:buNone/>
            </a:pPr>
            <a:r>
              <a:rPr lang="es-ES" sz="1800" dirty="0" smtClean="0"/>
              <a:t>(</a:t>
            </a:r>
            <a:r>
              <a:rPr lang="es-ES" sz="1800" dirty="0" err="1" smtClean="0"/>
              <a:t>Rehm</a:t>
            </a:r>
            <a:r>
              <a:rPr lang="es-ES" sz="1800" dirty="0" smtClean="0"/>
              <a:t> y cols., 2015c).</a:t>
            </a:r>
            <a:endParaRPr lang="ca-ES" sz="1800" dirty="0"/>
          </a:p>
        </p:txBody>
      </p:sp>
    </p:spTree>
    <p:extLst>
      <p:ext uri="{BB962C8B-B14F-4D97-AF65-F5344CB8AC3E}">
        <p14:creationId xmlns:p14="http://schemas.microsoft.com/office/powerpoint/2010/main" val="1362099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prstGeom prst="rect">
            <a:avLst/>
          </a:prstGeom>
        </p:spPr>
        <p:txBody>
          <a:bodyPr/>
          <a:lstStyle/>
          <a:p>
            <a:r>
              <a:rPr lang="es-ES" sz="2800" dirty="0" err="1" smtClean="0">
                <a:solidFill>
                  <a:schemeClr val="tx1"/>
                </a:solidFill>
              </a:rPr>
              <a:t>Baixa</a:t>
            </a:r>
            <a:r>
              <a:rPr lang="es-ES" sz="2800" dirty="0" smtClean="0">
                <a:solidFill>
                  <a:schemeClr val="tx1"/>
                </a:solidFill>
              </a:rPr>
              <a:t> </a:t>
            </a:r>
            <a:r>
              <a:rPr lang="es-ES" sz="2800" dirty="0" err="1" smtClean="0">
                <a:solidFill>
                  <a:schemeClr val="tx1"/>
                </a:solidFill>
              </a:rPr>
              <a:t>qualitat</a:t>
            </a:r>
            <a:r>
              <a:rPr lang="es-ES" sz="2800" dirty="0" smtClean="0">
                <a:solidFill>
                  <a:schemeClr val="tx1"/>
                </a:solidFill>
              </a:rPr>
              <a:t> del registre a </a:t>
            </a:r>
            <a:r>
              <a:rPr lang="es-ES" sz="2800" dirty="0" err="1" smtClean="0">
                <a:solidFill>
                  <a:schemeClr val="tx1"/>
                </a:solidFill>
              </a:rPr>
              <a:t>l’HC</a:t>
            </a:r>
            <a:r>
              <a:rPr lang="es-ES" sz="2800" dirty="0" smtClean="0">
                <a:solidFill>
                  <a:schemeClr val="tx1"/>
                </a:solidFill>
              </a:rPr>
              <a:t> (</a:t>
            </a:r>
            <a:r>
              <a:rPr lang="es-ES" sz="2800" dirty="0" err="1" smtClean="0">
                <a:solidFill>
                  <a:schemeClr val="tx1"/>
                </a:solidFill>
              </a:rPr>
              <a:t>eCAP</a:t>
            </a:r>
            <a:r>
              <a:rPr lang="es-ES" sz="2800" dirty="0" smtClean="0">
                <a:solidFill>
                  <a:schemeClr val="tx1"/>
                </a:solidFill>
              </a:rPr>
              <a:t>)</a:t>
            </a:r>
            <a:endParaRPr lang="es-ES" sz="2800" dirty="0">
              <a:solidFill>
                <a:schemeClr val="tx1"/>
              </a:solidFill>
            </a:endParaRPr>
          </a:p>
        </p:txBody>
      </p:sp>
      <p:sp>
        <p:nvSpPr>
          <p:cNvPr id="4" name="Contenidor de contingut 2"/>
          <p:cNvSpPr txBox="1">
            <a:spLocks/>
          </p:cNvSpPr>
          <p:nvPr/>
        </p:nvSpPr>
        <p:spPr>
          <a:xfrm>
            <a:off x="609600" y="1752600"/>
            <a:ext cx="8229600" cy="4525963"/>
          </a:xfrm>
          <a:prstGeom prst="rect">
            <a:avLst/>
          </a:prstGeom>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65"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8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ca-ES" kern="0" dirty="0" smtClean="0"/>
              <a:t>Tant en la identificació del Bevedor de risc</a:t>
            </a:r>
          </a:p>
          <a:p>
            <a:endParaRPr lang="ca-ES" kern="0" dirty="0" smtClean="0"/>
          </a:p>
          <a:p>
            <a:endParaRPr lang="ca-ES" kern="0" dirty="0"/>
          </a:p>
          <a:p>
            <a:endParaRPr lang="ca-ES" kern="0" dirty="0" smtClean="0"/>
          </a:p>
          <a:p>
            <a:endParaRPr lang="ca-ES" kern="0" dirty="0"/>
          </a:p>
          <a:p>
            <a:endParaRPr lang="ca-ES" kern="0" dirty="0" smtClean="0"/>
          </a:p>
          <a:p>
            <a:r>
              <a:rPr lang="ca-ES" kern="0" dirty="0" smtClean="0"/>
              <a:t>Com en la quantitat consumida (grams/setmana)</a:t>
            </a:r>
            <a:endParaRPr lang="es-ES" kern="0" dirty="0" smtClean="0"/>
          </a:p>
          <a:p>
            <a:pPr marL="0" indent="0">
              <a:buFontTx/>
              <a:buNone/>
            </a:pPr>
            <a:endParaRPr lang="es-ES" kern="0" dirty="0" smtClean="0"/>
          </a:p>
          <a:p>
            <a:pPr marL="0" indent="0">
              <a:buFontTx/>
              <a:buNone/>
            </a:pPr>
            <a:endParaRPr lang="es-ES" kern="0" dirty="0" smtClean="0"/>
          </a:p>
        </p:txBody>
      </p:sp>
      <p:graphicFrame>
        <p:nvGraphicFramePr>
          <p:cNvPr id="6" name="4 Tabla"/>
          <p:cNvGraphicFramePr>
            <a:graphicFrameLocks noGrp="1"/>
          </p:cNvGraphicFramePr>
          <p:nvPr>
            <p:extLst>
              <p:ext uri="{D42A27DB-BD31-4B8C-83A1-F6EECF244321}">
                <p14:modId xmlns:p14="http://schemas.microsoft.com/office/powerpoint/2010/main" val="789289381"/>
              </p:ext>
            </p:extLst>
          </p:nvPr>
        </p:nvGraphicFramePr>
        <p:xfrm>
          <a:off x="1331640" y="2285132"/>
          <a:ext cx="6080721" cy="1431900"/>
        </p:xfrm>
        <a:graphic>
          <a:graphicData uri="http://schemas.openxmlformats.org/drawingml/2006/table">
            <a:tbl>
              <a:tblPr/>
              <a:tblGrid>
                <a:gridCol w="1224136">
                  <a:extLst>
                    <a:ext uri="{9D8B030D-6E8A-4147-A177-3AD203B41FA5}">
                      <a16:colId xmlns:a16="http://schemas.microsoft.com/office/drawing/2014/main" val="20000"/>
                    </a:ext>
                  </a:extLst>
                </a:gridCol>
                <a:gridCol w="1435607">
                  <a:extLst>
                    <a:ext uri="{9D8B030D-6E8A-4147-A177-3AD203B41FA5}">
                      <a16:colId xmlns:a16="http://schemas.microsoft.com/office/drawing/2014/main" val="20001"/>
                    </a:ext>
                  </a:extLst>
                </a:gridCol>
                <a:gridCol w="1773161">
                  <a:extLst>
                    <a:ext uri="{9D8B030D-6E8A-4147-A177-3AD203B41FA5}">
                      <a16:colId xmlns:a16="http://schemas.microsoft.com/office/drawing/2014/main" val="20002"/>
                    </a:ext>
                  </a:extLst>
                </a:gridCol>
                <a:gridCol w="1647817">
                  <a:extLst>
                    <a:ext uri="{9D8B030D-6E8A-4147-A177-3AD203B41FA5}">
                      <a16:colId xmlns:a16="http://schemas.microsoft.com/office/drawing/2014/main" val="20003"/>
                    </a:ext>
                  </a:extLst>
                </a:gridCol>
              </a:tblGrid>
              <a:tr h="357975">
                <a:tc gridSpan="4">
                  <a:txBody>
                    <a:bodyPr/>
                    <a:lstStyle/>
                    <a:p>
                      <a:pPr>
                        <a:lnSpc>
                          <a:spcPct val="115000"/>
                        </a:lnSpc>
                        <a:spcAft>
                          <a:spcPts val="1000"/>
                        </a:spcAft>
                      </a:pPr>
                      <a:r>
                        <a:rPr lang="en-US" sz="1400" b="1" dirty="0" err="1" smtClean="0">
                          <a:solidFill>
                            <a:schemeClr val="bg1"/>
                          </a:solidFill>
                          <a:latin typeface="+mn-lt"/>
                          <a:ea typeface="Calibri"/>
                          <a:cs typeface="Times New Roman"/>
                        </a:rPr>
                        <a:t>Consum</a:t>
                      </a:r>
                      <a:r>
                        <a:rPr lang="en-US" sz="1400" b="1" baseline="0" dirty="0" smtClean="0">
                          <a:solidFill>
                            <a:schemeClr val="bg1"/>
                          </a:solidFill>
                          <a:latin typeface="+mn-lt"/>
                          <a:ea typeface="Calibri"/>
                          <a:cs typeface="Times New Roman"/>
                        </a:rPr>
                        <a:t> de </a:t>
                      </a:r>
                      <a:r>
                        <a:rPr lang="en-US" sz="1400" b="1" baseline="0" dirty="0" err="1" smtClean="0">
                          <a:solidFill>
                            <a:schemeClr val="bg1"/>
                          </a:solidFill>
                          <a:latin typeface="+mn-lt"/>
                          <a:ea typeface="Calibri"/>
                          <a:cs typeface="Times New Roman"/>
                        </a:rPr>
                        <a:t>Risc</a:t>
                      </a:r>
                      <a:r>
                        <a:rPr lang="en-US" sz="1400" b="1" baseline="0" dirty="0" smtClean="0">
                          <a:solidFill>
                            <a:schemeClr val="bg1"/>
                          </a:solidFill>
                          <a:latin typeface="+mn-lt"/>
                          <a:ea typeface="Calibri"/>
                          <a:cs typeface="Times New Roman"/>
                        </a:rPr>
                        <a:t> (N=</a:t>
                      </a:r>
                      <a:r>
                        <a:rPr kumimoji="0" lang="es-ES" sz="1400" b="1" kern="1200" dirty="0" smtClean="0">
                          <a:solidFill>
                            <a:schemeClr val="bg1"/>
                          </a:solidFill>
                          <a:latin typeface="+mn-lt"/>
                          <a:ea typeface="+mn-ea"/>
                          <a:cs typeface="+mn-cs"/>
                        </a:rPr>
                        <a:t>1 909 358</a:t>
                      </a:r>
                      <a:r>
                        <a:rPr lang="en-US" sz="1400" b="1" baseline="0" dirty="0" smtClean="0">
                          <a:solidFill>
                            <a:schemeClr val="bg1"/>
                          </a:solidFill>
                          <a:latin typeface="+mn-lt"/>
                          <a:ea typeface="Calibri"/>
                          <a:cs typeface="Times New Roman"/>
                        </a:rPr>
                        <a:t>)</a:t>
                      </a:r>
                      <a:endParaRPr lang="es-ES" sz="1400" b="1" dirty="0">
                        <a:solidFill>
                          <a:schemeClr val="bg1"/>
                        </a:solidFill>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57975">
                <a:tc>
                  <a:txBody>
                    <a:bodyPr/>
                    <a:lstStyle/>
                    <a:p>
                      <a:pPr>
                        <a:lnSpc>
                          <a:spcPct val="115000"/>
                        </a:lnSpc>
                      </a:pPr>
                      <a:endParaRPr lang="es-ES" sz="1400" dirty="0">
                        <a:latin typeface="+mn-lt"/>
                        <a:ea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b="1" dirty="0">
                          <a:latin typeface="+mn-lt"/>
                          <a:ea typeface="Calibri"/>
                          <a:cs typeface="Times New Roman"/>
                        </a:rPr>
                        <a:t>No </a:t>
                      </a:r>
                      <a:r>
                        <a:rPr lang="es-ES" sz="1400" b="1" dirty="0" err="1" smtClean="0">
                          <a:latin typeface="+mn-lt"/>
                          <a:ea typeface="Calibri"/>
                          <a:cs typeface="Times New Roman"/>
                        </a:rPr>
                        <a:t>bevedor</a:t>
                      </a:r>
                      <a:r>
                        <a:rPr lang="es-ES" sz="1400" b="1" dirty="0" smtClean="0">
                          <a:latin typeface="+mn-lt"/>
                          <a:ea typeface="Calibri"/>
                          <a:cs typeface="Times New Roman"/>
                        </a:rPr>
                        <a:t>/a</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b="1" dirty="0" err="1">
                          <a:latin typeface="+mn-lt"/>
                          <a:ea typeface="Calibri"/>
                          <a:cs typeface="Times New Roman"/>
                        </a:rPr>
                        <a:t>Baix</a:t>
                      </a:r>
                      <a:r>
                        <a:rPr lang="es-ES" sz="1400" b="1" dirty="0">
                          <a:latin typeface="+mn-lt"/>
                          <a:ea typeface="Calibri"/>
                          <a:cs typeface="Times New Roman"/>
                        </a:rPr>
                        <a:t> </a:t>
                      </a:r>
                      <a:r>
                        <a:rPr lang="es-ES" sz="1400" b="1" dirty="0" err="1">
                          <a:latin typeface="+mn-lt"/>
                          <a:ea typeface="Calibri"/>
                          <a:cs typeface="Times New Roman"/>
                        </a:rPr>
                        <a:t>risc</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b="1" dirty="0" err="1" smtClean="0">
                          <a:latin typeface="+mn-lt"/>
                          <a:ea typeface="Calibri"/>
                          <a:cs typeface="Times New Roman"/>
                        </a:rPr>
                        <a:t>Bevedor</a:t>
                      </a:r>
                      <a:r>
                        <a:rPr lang="es-ES" sz="1400" b="1" dirty="0" smtClean="0">
                          <a:latin typeface="+mn-lt"/>
                          <a:ea typeface="Calibri"/>
                          <a:cs typeface="Times New Roman"/>
                        </a:rPr>
                        <a:t> </a:t>
                      </a:r>
                      <a:r>
                        <a:rPr lang="es-ES" sz="1400" b="1" dirty="0">
                          <a:latin typeface="+mn-lt"/>
                          <a:ea typeface="Calibri"/>
                          <a:cs typeface="Times New Roman"/>
                        </a:rPr>
                        <a:t>de </a:t>
                      </a:r>
                      <a:r>
                        <a:rPr lang="es-ES" sz="1400" b="1" dirty="0" err="1">
                          <a:latin typeface="+mn-lt"/>
                          <a:ea typeface="Calibri"/>
                          <a:cs typeface="Times New Roman"/>
                        </a:rPr>
                        <a:t>risc</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357975">
                <a:tc>
                  <a:txBody>
                    <a:bodyPr/>
                    <a:lstStyle/>
                    <a:p>
                      <a:pPr>
                        <a:lnSpc>
                          <a:spcPct val="115000"/>
                        </a:lnSpc>
                        <a:spcAft>
                          <a:spcPts val="1000"/>
                        </a:spcAft>
                      </a:pPr>
                      <a:r>
                        <a:rPr lang="es-ES" sz="1400" b="1" dirty="0" smtClean="0">
                          <a:latin typeface="+mn-lt"/>
                          <a:ea typeface="Calibri"/>
                          <a:cs typeface="Times New Roman"/>
                        </a:rPr>
                        <a:t>N</a:t>
                      </a:r>
                      <a:endParaRPr lang="es-ES" sz="1400" b="1"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1000"/>
                        </a:spcAft>
                      </a:pPr>
                      <a:r>
                        <a:rPr kumimoji="0" lang="es-ES" sz="1400" kern="1200" dirty="0" smtClean="0">
                          <a:solidFill>
                            <a:schemeClr val="tx1"/>
                          </a:solidFill>
                          <a:latin typeface="+mn-lt"/>
                          <a:ea typeface="+mn-ea"/>
                          <a:cs typeface="+mn-cs"/>
                        </a:rPr>
                        <a:t>1294471</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1000"/>
                        </a:spcAft>
                      </a:pPr>
                      <a:r>
                        <a:rPr kumimoji="0" lang="es-ES" sz="1400" kern="1200" dirty="0" smtClean="0">
                          <a:solidFill>
                            <a:schemeClr val="tx1"/>
                          </a:solidFill>
                          <a:latin typeface="+mn-lt"/>
                          <a:ea typeface="+mn-ea"/>
                          <a:cs typeface="+mn-cs"/>
                        </a:rPr>
                        <a:t>550362 </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1000"/>
                        </a:spcAft>
                      </a:pPr>
                      <a:r>
                        <a:rPr kumimoji="0" lang="es-ES" sz="1400" kern="1200" dirty="0" smtClean="0">
                          <a:solidFill>
                            <a:schemeClr val="tx1"/>
                          </a:solidFill>
                          <a:latin typeface="+mn-lt"/>
                          <a:ea typeface="+mn-ea"/>
                          <a:cs typeface="+mn-cs"/>
                        </a:rPr>
                        <a:t>64525 </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357975">
                <a:tc>
                  <a:txBody>
                    <a:bodyPr/>
                    <a:lstStyle/>
                    <a:p>
                      <a:pPr>
                        <a:lnSpc>
                          <a:spcPct val="115000"/>
                        </a:lnSpc>
                        <a:spcAft>
                          <a:spcPts val="1000"/>
                        </a:spcAft>
                      </a:pPr>
                      <a:r>
                        <a:rPr lang="es-ES" sz="1400" b="1" dirty="0" smtClean="0">
                          <a:latin typeface="+mn-lt"/>
                          <a:ea typeface="Calibri"/>
                          <a:cs typeface="Times New Roman"/>
                        </a:rPr>
                        <a:t>%</a:t>
                      </a:r>
                      <a:endParaRPr lang="es-ES" sz="1400" b="1"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b="1" dirty="0" smtClean="0">
                          <a:latin typeface="+mn-lt"/>
                          <a:ea typeface="Calibri"/>
                          <a:cs typeface="Times New Roman"/>
                        </a:rPr>
                        <a:t>67.8</a:t>
                      </a:r>
                      <a:endParaRPr lang="es-ES" sz="1400" b="1"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a:lnSpc>
                          <a:spcPct val="115000"/>
                        </a:lnSpc>
                        <a:spcAft>
                          <a:spcPts val="1000"/>
                        </a:spcAft>
                      </a:pPr>
                      <a:r>
                        <a:rPr lang="es-ES" sz="1400" dirty="0" smtClean="0">
                          <a:latin typeface="+mn-lt"/>
                          <a:ea typeface="Calibri"/>
                          <a:cs typeface="Times New Roman"/>
                        </a:rPr>
                        <a:t>28.8</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dirty="0" smtClean="0">
                          <a:latin typeface="+mn-lt"/>
                          <a:ea typeface="Calibri"/>
                          <a:cs typeface="Times New Roman"/>
                        </a:rPr>
                        <a:t>3.4</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3"/>
                  </a:ext>
                </a:extLst>
              </a:tr>
            </a:tbl>
          </a:graphicData>
        </a:graphic>
      </p:graphicFrame>
      <p:graphicFrame>
        <p:nvGraphicFramePr>
          <p:cNvPr id="7" name="3 Tabla"/>
          <p:cNvGraphicFramePr>
            <a:graphicFrameLocks noGrp="1"/>
          </p:cNvGraphicFramePr>
          <p:nvPr>
            <p:extLst>
              <p:ext uri="{D42A27DB-BD31-4B8C-83A1-F6EECF244321}">
                <p14:modId xmlns:p14="http://schemas.microsoft.com/office/powerpoint/2010/main" val="448572433"/>
              </p:ext>
            </p:extLst>
          </p:nvPr>
        </p:nvGraphicFramePr>
        <p:xfrm>
          <a:off x="1331640" y="4517380"/>
          <a:ext cx="6096001" cy="1431900"/>
        </p:xfrm>
        <a:graphic>
          <a:graphicData uri="http://schemas.openxmlformats.org/drawingml/2006/table">
            <a:tbl>
              <a:tblPr/>
              <a:tblGrid>
                <a:gridCol w="1199457">
                  <a:extLst>
                    <a:ext uri="{9D8B030D-6E8A-4147-A177-3AD203B41FA5}">
                      <a16:colId xmlns:a16="http://schemas.microsoft.com/office/drawing/2014/main" val="20000"/>
                    </a:ext>
                  </a:extLst>
                </a:gridCol>
                <a:gridCol w="1466969">
                  <a:extLst>
                    <a:ext uri="{9D8B030D-6E8A-4147-A177-3AD203B41FA5}">
                      <a16:colId xmlns:a16="http://schemas.microsoft.com/office/drawing/2014/main" val="20001"/>
                    </a:ext>
                  </a:extLst>
                </a:gridCol>
                <a:gridCol w="1777617">
                  <a:extLst>
                    <a:ext uri="{9D8B030D-6E8A-4147-A177-3AD203B41FA5}">
                      <a16:colId xmlns:a16="http://schemas.microsoft.com/office/drawing/2014/main" val="20002"/>
                    </a:ext>
                  </a:extLst>
                </a:gridCol>
                <a:gridCol w="1651958">
                  <a:extLst>
                    <a:ext uri="{9D8B030D-6E8A-4147-A177-3AD203B41FA5}">
                      <a16:colId xmlns:a16="http://schemas.microsoft.com/office/drawing/2014/main" val="20003"/>
                    </a:ext>
                  </a:extLst>
                </a:gridCol>
              </a:tblGrid>
              <a:tr h="357975">
                <a:tc gridSpan="4">
                  <a:txBody>
                    <a:bodyPr/>
                    <a:lstStyle/>
                    <a:p>
                      <a:pPr>
                        <a:lnSpc>
                          <a:spcPct val="115000"/>
                        </a:lnSpc>
                        <a:spcAft>
                          <a:spcPts val="1000"/>
                        </a:spcAft>
                      </a:pPr>
                      <a:r>
                        <a:rPr lang="en-US" sz="1400" b="1" dirty="0">
                          <a:solidFill>
                            <a:schemeClr val="bg1"/>
                          </a:solidFill>
                          <a:latin typeface="+mn-lt"/>
                          <a:ea typeface="Calibri"/>
                          <a:cs typeface="Times New Roman"/>
                        </a:rPr>
                        <a:t>Grams alcohol per </a:t>
                      </a:r>
                      <a:r>
                        <a:rPr lang="en-US" sz="1400" b="1" dirty="0" err="1">
                          <a:solidFill>
                            <a:schemeClr val="bg1"/>
                          </a:solidFill>
                          <a:latin typeface="+mn-lt"/>
                          <a:ea typeface="Calibri"/>
                          <a:cs typeface="Times New Roman"/>
                        </a:rPr>
                        <a:t>setmana</a:t>
                      </a:r>
                      <a:r>
                        <a:rPr lang="en-US" sz="1400" b="1" dirty="0">
                          <a:solidFill>
                            <a:schemeClr val="bg1"/>
                          </a:solidFill>
                          <a:latin typeface="+mn-lt"/>
                          <a:ea typeface="Calibri"/>
                          <a:cs typeface="Times New Roman"/>
                        </a:rPr>
                        <a:t> (</a:t>
                      </a:r>
                      <a:r>
                        <a:rPr lang="en-US" sz="1400" b="1" dirty="0" err="1">
                          <a:solidFill>
                            <a:schemeClr val="bg1"/>
                          </a:solidFill>
                          <a:latin typeface="+mn-lt"/>
                          <a:ea typeface="Calibri"/>
                          <a:cs typeface="Times New Roman"/>
                        </a:rPr>
                        <a:t>Mitjana</a:t>
                      </a:r>
                      <a:r>
                        <a:rPr lang="en-US" sz="1400" b="1" dirty="0">
                          <a:solidFill>
                            <a:schemeClr val="bg1"/>
                          </a:solidFill>
                          <a:latin typeface="+mn-lt"/>
                          <a:ea typeface="Calibri"/>
                          <a:cs typeface="Times New Roman"/>
                        </a:rPr>
                        <a:t> (min-max))</a:t>
                      </a:r>
                      <a:endParaRPr lang="es-ES" sz="1400" dirty="0">
                        <a:solidFill>
                          <a:schemeClr val="bg1"/>
                        </a:solidFill>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57975">
                <a:tc>
                  <a:txBody>
                    <a:bodyPr/>
                    <a:lstStyle/>
                    <a:p>
                      <a:pPr>
                        <a:lnSpc>
                          <a:spcPct val="115000"/>
                        </a:lnSpc>
                      </a:pPr>
                      <a:endParaRPr lang="es-ES" sz="1400">
                        <a:latin typeface="+mn-lt"/>
                        <a:ea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b="1" dirty="0">
                          <a:latin typeface="+mn-lt"/>
                          <a:ea typeface="Calibri"/>
                          <a:cs typeface="Times New Roman"/>
                        </a:rPr>
                        <a:t>No </a:t>
                      </a:r>
                      <a:r>
                        <a:rPr lang="es-ES" sz="1400" b="1" dirty="0" err="1" smtClean="0">
                          <a:latin typeface="+mn-lt"/>
                          <a:ea typeface="Calibri"/>
                          <a:cs typeface="Times New Roman"/>
                        </a:rPr>
                        <a:t>bevedor</a:t>
                      </a:r>
                      <a:r>
                        <a:rPr lang="es-ES" sz="1400" b="1" dirty="0" smtClean="0">
                          <a:latin typeface="+mn-lt"/>
                          <a:ea typeface="Calibri"/>
                          <a:cs typeface="Times New Roman"/>
                        </a:rPr>
                        <a:t>/a</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b="1" dirty="0" err="1">
                          <a:latin typeface="+mn-lt"/>
                          <a:ea typeface="Calibri"/>
                          <a:cs typeface="Times New Roman"/>
                        </a:rPr>
                        <a:t>Baix</a:t>
                      </a:r>
                      <a:r>
                        <a:rPr lang="es-ES" sz="1400" b="1" dirty="0">
                          <a:latin typeface="+mn-lt"/>
                          <a:ea typeface="Calibri"/>
                          <a:cs typeface="Times New Roman"/>
                        </a:rPr>
                        <a:t> </a:t>
                      </a:r>
                      <a:r>
                        <a:rPr lang="es-ES" sz="1400" b="1" dirty="0" err="1">
                          <a:latin typeface="+mn-lt"/>
                          <a:ea typeface="Calibri"/>
                          <a:cs typeface="Times New Roman"/>
                        </a:rPr>
                        <a:t>risc</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b="1" dirty="0" err="1" smtClean="0">
                          <a:latin typeface="+mn-lt"/>
                          <a:ea typeface="Calibri"/>
                          <a:cs typeface="Times New Roman"/>
                        </a:rPr>
                        <a:t>Bevedor</a:t>
                      </a:r>
                      <a:r>
                        <a:rPr lang="es-ES" sz="1400" b="1" dirty="0" smtClean="0">
                          <a:latin typeface="+mn-lt"/>
                          <a:ea typeface="Calibri"/>
                          <a:cs typeface="Times New Roman"/>
                        </a:rPr>
                        <a:t> </a:t>
                      </a:r>
                      <a:r>
                        <a:rPr lang="es-ES" sz="1400" b="1" dirty="0">
                          <a:latin typeface="+mn-lt"/>
                          <a:ea typeface="Calibri"/>
                          <a:cs typeface="Times New Roman"/>
                        </a:rPr>
                        <a:t>de </a:t>
                      </a:r>
                      <a:r>
                        <a:rPr lang="es-ES" sz="1400" b="1" dirty="0" err="1">
                          <a:latin typeface="+mn-lt"/>
                          <a:ea typeface="Calibri"/>
                          <a:cs typeface="Times New Roman"/>
                        </a:rPr>
                        <a:t>risc</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357975">
                <a:tc>
                  <a:txBody>
                    <a:bodyPr/>
                    <a:lstStyle/>
                    <a:p>
                      <a:pPr>
                        <a:lnSpc>
                          <a:spcPct val="115000"/>
                        </a:lnSpc>
                        <a:spcAft>
                          <a:spcPts val="1000"/>
                        </a:spcAft>
                      </a:pPr>
                      <a:r>
                        <a:rPr lang="es-ES" sz="1400" b="1" dirty="0" err="1">
                          <a:latin typeface="+mn-lt"/>
                          <a:ea typeface="Calibri"/>
                          <a:cs typeface="Times New Roman"/>
                        </a:rPr>
                        <a:t>Homes</a:t>
                      </a:r>
                      <a:r>
                        <a:rPr lang="es-ES" sz="1400" b="1" dirty="0">
                          <a:latin typeface="+mn-lt"/>
                          <a:ea typeface="Calibri"/>
                          <a:cs typeface="Times New Roman"/>
                        </a:rPr>
                        <a:t> </a:t>
                      </a:r>
                      <a:endParaRPr lang="es-ES" sz="1400" dirty="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1000"/>
                        </a:spcAft>
                      </a:pPr>
                      <a:r>
                        <a:rPr lang="es-ES" sz="1400" dirty="0">
                          <a:latin typeface="+mn-lt"/>
                          <a:ea typeface="Calibri"/>
                          <a:cs typeface="Times New Roman"/>
                        </a:rPr>
                        <a:t>0</a:t>
                      </a: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1000"/>
                        </a:spcAft>
                      </a:pPr>
                      <a:r>
                        <a:rPr lang="es-ES" sz="1400" dirty="0">
                          <a:latin typeface="+mn-lt"/>
                          <a:ea typeface="Calibri"/>
                          <a:cs typeface="Times New Roman"/>
                        </a:rPr>
                        <a:t>83.7 (0.1-270)</a:t>
                      </a: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15000"/>
                        </a:lnSpc>
                        <a:spcAft>
                          <a:spcPts val="1000"/>
                        </a:spcAft>
                      </a:pPr>
                      <a:r>
                        <a:rPr lang="es-ES" sz="1400" dirty="0">
                          <a:latin typeface="+mn-lt"/>
                          <a:ea typeface="Calibri"/>
                          <a:cs typeface="Times New Roman"/>
                        </a:rPr>
                        <a:t>495.2 (280-2800)</a:t>
                      </a: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357975">
                <a:tc>
                  <a:txBody>
                    <a:bodyPr/>
                    <a:lstStyle/>
                    <a:p>
                      <a:pPr>
                        <a:lnSpc>
                          <a:spcPct val="115000"/>
                        </a:lnSpc>
                        <a:spcAft>
                          <a:spcPts val="1000"/>
                        </a:spcAft>
                      </a:pPr>
                      <a:r>
                        <a:rPr lang="es-ES" sz="1400" b="1">
                          <a:latin typeface="+mn-lt"/>
                          <a:ea typeface="Calibri"/>
                          <a:cs typeface="Times New Roman"/>
                        </a:rPr>
                        <a:t>Dones </a:t>
                      </a:r>
                      <a:endParaRPr lang="es-ES" sz="1400">
                        <a:latin typeface="+mn-lt"/>
                        <a:ea typeface="Calibri"/>
                        <a:cs typeface="Times New Roman"/>
                      </a:endParaRP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a:latin typeface="+mn-lt"/>
                          <a:ea typeface="Calibri"/>
                          <a:cs typeface="Times New Roman"/>
                        </a:rPr>
                        <a:t>0</a:t>
                      </a: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a:latin typeface="+mn-lt"/>
                          <a:ea typeface="Calibri"/>
                          <a:cs typeface="Times New Roman"/>
                        </a:rPr>
                        <a:t>50.4 (0.2-166.3)</a:t>
                      </a: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15000"/>
                        </a:lnSpc>
                        <a:spcAft>
                          <a:spcPts val="1000"/>
                        </a:spcAft>
                      </a:pPr>
                      <a:r>
                        <a:rPr lang="es-ES" sz="1400" dirty="0">
                          <a:latin typeface="+mn-lt"/>
                          <a:ea typeface="Calibri"/>
                          <a:cs typeface="Times New Roman"/>
                        </a:rPr>
                        <a:t>326.6 (170-2800)</a:t>
                      </a:r>
                    </a:p>
                  </a:txBody>
                  <a:tcPr marL="88268" marR="88268" marT="44134" marB="441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3"/>
                  </a:ext>
                </a:extLst>
              </a:tr>
            </a:tbl>
          </a:graphicData>
        </a:graphic>
      </p:graphicFrame>
      <p:sp>
        <p:nvSpPr>
          <p:cNvPr id="3" name="Oval 2"/>
          <p:cNvSpPr/>
          <p:nvPr/>
        </p:nvSpPr>
        <p:spPr bwMode="auto">
          <a:xfrm>
            <a:off x="2555776" y="3284984"/>
            <a:ext cx="1440160" cy="576064"/>
          </a:xfrm>
          <a:prstGeom prst="ellipse">
            <a:avLst/>
          </a:prstGeom>
          <a:noFill/>
          <a:ln w="28575" cap="flat" cmpd="sng" algn="ctr">
            <a:solidFill>
              <a:srgbClr val="E98E0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noFill/>
              </a:ln>
              <a:solidFill>
                <a:schemeClr val="tx1"/>
              </a:solidFill>
              <a:effectLst/>
              <a:latin typeface="Arial" pitchFamily="34" charset="0"/>
              <a:ea typeface="ＭＳ Ｐゴシック"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23" y="25540"/>
            <a:ext cx="9144000"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2 Marcador de contenido"/>
          <p:cNvSpPr>
            <a:spLocks noGrp="1"/>
          </p:cNvSpPr>
          <p:nvPr>
            <p:ph idx="1"/>
          </p:nvPr>
        </p:nvSpPr>
        <p:spPr bwMode="auto">
          <a:xfrm>
            <a:off x="0" y="2332037"/>
            <a:ext cx="5940152" cy="4525963"/>
          </a:xfrm>
          <a:solidFill>
            <a:srgbClr val="D9D9D9">
              <a:alpha val="50196"/>
            </a:srgbClr>
          </a:solidFill>
          <a:ln w="38100">
            <a:solidFill>
              <a:schemeClr val="bg1">
                <a:lumMod val="50000"/>
              </a:schemeClr>
            </a:solidFill>
            <a:miter lim="800000"/>
            <a:headEnd/>
            <a:tailEnd/>
          </a:ln>
        </p:spPr>
        <p:txBody>
          <a:bodyPr vert="horz" wrap="square" lIns="91440" tIns="45720" rIns="91440" bIns="45720" numCol="1" anchor="t" anchorCtr="0" compatLnSpc="1">
            <a:prstTxWarp prst="textNoShape">
              <a:avLst/>
            </a:prstTxWarp>
            <a:normAutofit lnSpcReduction="10000"/>
          </a:bodyPr>
          <a:lstStyle/>
          <a:p>
            <a:pPr marL="0" indent="0">
              <a:spcBef>
                <a:spcPts val="600"/>
              </a:spcBef>
              <a:buNone/>
            </a:pPr>
            <a:r>
              <a:rPr lang="ca-ES" sz="3200" b="1" dirty="0" smtClean="0">
                <a:solidFill>
                  <a:srgbClr val="C00000"/>
                </a:solidFill>
              </a:rPr>
              <a:t>Aurora (1)</a:t>
            </a:r>
            <a:endParaRPr lang="ca-ES" sz="2800" b="1" dirty="0" smtClean="0">
              <a:solidFill>
                <a:srgbClr val="C00000"/>
              </a:solidFill>
            </a:endParaRPr>
          </a:p>
          <a:p>
            <a:pPr>
              <a:spcBef>
                <a:spcPts val="600"/>
              </a:spcBef>
            </a:pPr>
            <a:r>
              <a:rPr lang="ca-ES" sz="1800" b="1" dirty="0" smtClean="0"/>
              <a:t>Dona de 45 a. treballa d’administrativa</a:t>
            </a:r>
          </a:p>
          <a:p>
            <a:pPr>
              <a:spcBef>
                <a:spcPts val="600"/>
              </a:spcBef>
            </a:pPr>
            <a:r>
              <a:rPr lang="ca-ES" sz="1800" b="1" dirty="0" smtClean="0"/>
              <a:t>AP: Lumbàlgia crònica, Insomni, depressió</a:t>
            </a:r>
          </a:p>
          <a:p>
            <a:pPr>
              <a:spcBef>
                <a:spcPts val="600"/>
              </a:spcBef>
            </a:pPr>
            <a:r>
              <a:rPr lang="ca-ES" sz="1800" b="1" dirty="0" smtClean="0"/>
              <a:t>Hàbits tòxics: fumadora de cànnabis a les nits. Consum esporàdic de cocaïna fa uns 15 a.</a:t>
            </a:r>
          </a:p>
          <a:p>
            <a:pPr>
              <a:spcBef>
                <a:spcPts val="600"/>
              </a:spcBef>
            </a:pPr>
            <a:r>
              <a:rPr lang="ca-ES" sz="1800" b="1" dirty="0" smtClean="0"/>
              <a:t>Consum d’alcohol: una copa a la nit i els caps de setmana </a:t>
            </a:r>
          </a:p>
          <a:p>
            <a:pPr>
              <a:spcBef>
                <a:spcPts val="600"/>
              </a:spcBef>
            </a:pPr>
            <a:r>
              <a:rPr lang="ca-ES" sz="1800" b="1" dirty="0" smtClean="0"/>
              <a:t>Tractament habitual: </a:t>
            </a:r>
            <a:r>
              <a:rPr lang="ca-ES" sz="1800" b="1" dirty="0" err="1" smtClean="0"/>
              <a:t>Paroxetina</a:t>
            </a:r>
            <a:r>
              <a:rPr lang="ca-ES" sz="1800" b="1" dirty="0" smtClean="0"/>
              <a:t> 1c/24h, </a:t>
            </a:r>
            <a:r>
              <a:rPr lang="ca-ES" sz="1800" b="1" dirty="0" err="1" smtClean="0"/>
              <a:t>Lorazepam</a:t>
            </a:r>
            <a:r>
              <a:rPr lang="ca-ES" sz="1800" b="1" dirty="0" smtClean="0"/>
              <a:t> 1c/nit, Paracetamol a demanda.</a:t>
            </a:r>
          </a:p>
          <a:p>
            <a:pPr>
              <a:spcBef>
                <a:spcPts val="600"/>
              </a:spcBef>
            </a:pPr>
            <a:r>
              <a:rPr lang="ca-ES" sz="1800" b="1" dirty="0" smtClean="0"/>
              <a:t>Porta dies amb mal d’esquena, explica que també dorm malament i encara es lleva pitjor. Està preocupada. </a:t>
            </a:r>
          </a:p>
          <a:p>
            <a:pPr>
              <a:spcBef>
                <a:spcPts val="600"/>
              </a:spcBef>
            </a:pPr>
            <a:r>
              <a:rPr lang="ca-ES" sz="1800" b="1" dirty="0" smtClean="0"/>
              <a:t>Es modifica tractament per la lumbàlgia i es cita per control de la baixa.</a:t>
            </a:r>
          </a:p>
          <a:p>
            <a:endParaRPr lang="ca-ES" sz="1800" b="1" dirty="0" smtClean="0"/>
          </a:p>
        </p:txBody>
      </p:sp>
    </p:spTree>
    <p:extLst>
      <p:ext uri="{BB962C8B-B14F-4D97-AF65-F5344CB8AC3E}">
        <p14:creationId xmlns:p14="http://schemas.microsoft.com/office/powerpoint/2010/main" val="1162144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079103" y="3550944"/>
            <a:ext cx="8064897" cy="3262432"/>
          </a:xfrm>
          <a:prstGeom prst="rect">
            <a:avLst/>
          </a:prstGeom>
          <a:solidFill>
            <a:srgbClr val="FFFFFF">
              <a:alpha val="49020"/>
            </a:srgbClr>
          </a:solidFill>
          <a:ln w="57150">
            <a:solidFill>
              <a:srgbClr val="6CB0EE"/>
            </a:solidFill>
          </a:ln>
        </p:spPr>
        <p:txBody>
          <a:bodyPr wrap="square">
            <a:spAutoFit/>
          </a:bodyPr>
          <a:lstStyle/>
          <a:p>
            <a:pPr algn="just">
              <a:spcBef>
                <a:spcPts val="1200"/>
              </a:spcBef>
            </a:pPr>
            <a:r>
              <a:rPr lang="ca-ES" sz="3200" b="1" dirty="0" smtClean="0">
                <a:solidFill>
                  <a:srgbClr val="C00000"/>
                </a:solidFill>
              </a:rPr>
              <a:t>Daniel (1)</a:t>
            </a:r>
            <a:endParaRPr lang="ca-ES" altLang="es-ES" sz="3200" b="1" dirty="0" smtClean="0"/>
          </a:p>
          <a:p>
            <a:pPr algn="just">
              <a:spcBef>
                <a:spcPts val="1200"/>
              </a:spcBef>
            </a:pPr>
            <a:r>
              <a:rPr lang="ca-ES" altLang="es-ES" b="1" dirty="0" smtClean="0"/>
              <a:t>En </a:t>
            </a:r>
            <a:r>
              <a:rPr lang="ca-ES" altLang="es-ES" b="1" dirty="0"/>
              <a:t>Daniel és un home de 64 anys, casat amb 2 fills. Treballa en una fàbrica de plàstics des de fa 20 anys. Ahir a la tarda va anar a UCIAS per presentar mareig i molt mal de cap.</a:t>
            </a:r>
          </a:p>
          <a:p>
            <a:pPr algn="just">
              <a:spcBef>
                <a:spcPts val="1200"/>
              </a:spcBef>
            </a:pPr>
            <a:r>
              <a:rPr lang="ca-ES" altLang="es-ES" b="1" dirty="0"/>
              <a:t>Explica que l’exploració física era normal, però que tenia la TA alta, li varen donar un comprimit per baixar la TA i paracetamol, en millorar el van citar  amb el seu metge de família l’endemà.</a:t>
            </a:r>
          </a:p>
          <a:p>
            <a:pPr algn="just">
              <a:spcBef>
                <a:spcPts val="1200"/>
              </a:spcBef>
            </a:pPr>
            <a:r>
              <a:rPr lang="ca-ES" altLang="es-ES" b="1" dirty="0"/>
              <a:t>En Daniel ve molt poc a la consulta, i aprofita per portar l’informe de la revisió de l’empresa que li varen fer fa 4 mesos</a:t>
            </a:r>
            <a:r>
              <a:rPr lang="ca-ES" altLang="es-ES" b="1" dirty="0" smtClean="0"/>
              <a:t>.</a:t>
            </a:r>
            <a:endParaRPr lang="ca-ES" altLang="es-ES" b="1" dirty="0"/>
          </a:p>
        </p:txBody>
      </p:sp>
    </p:spTree>
    <p:extLst>
      <p:ext uri="{BB962C8B-B14F-4D97-AF65-F5344CB8AC3E}">
        <p14:creationId xmlns:p14="http://schemas.microsoft.com/office/powerpoint/2010/main" val="3157342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493"/>
            <a:ext cx="9180512" cy="6912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2 Marcador de contenido"/>
          <p:cNvSpPr>
            <a:spLocks noGrp="1"/>
          </p:cNvSpPr>
          <p:nvPr>
            <p:ph idx="1"/>
          </p:nvPr>
        </p:nvSpPr>
        <p:spPr bwMode="auto">
          <a:xfrm>
            <a:off x="0" y="3284984"/>
            <a:ext cx="5760640" cy="3573016"/>
          </a:xfrm>
          <a:solidFill>
            <a:srgbClr val="D9D9D9">
              <a:alpha val="50196"/>
            </a:srgbClr>
          </a:solidFill>
          <a:ln w="38100">
            <a:solidFill>
              <a:schemeClr val="bg1">
                <a:lumMod val="50000"/>
              </a:schemeClr>
            </a:solidFill>
            <a:miter lim="800000"/>
            <a:headEnd/>
            <a:tailEnd/>
          </a:ln>
        </p:spPr>
        <p:txBody>
          <a:bodyPr vert="horz" wrap="square" lIns="91440" tIns="45720" rIns="91440" bIns="45720" numCol="1" anchor="t" anchorCtr="0" compatLnSpc="1">
            <a:prstTxWarp prst="textNoShape">
              <a:avLst/>
            </a:prstTxWarp>
            <a:normAutofit/>
          </a:bodyPr>
          <a:lstStyle/>
          <a:p>
            <a:pPr marL="0" indent="0">
              <a:spcBef>
                <a:spcPts val="600"/>
              </a:spcBef>
              <a:buNone/>
            </a:pPr>
            <a:r>
              <a:rPr lang="ca-ES" sz="3200" b="1" dirty="0" smtClean="0">
                <a:solidFill>
                  <a:srgbClr val="C00000"/>
                </a:solidFill>
              </a:rPr>
              <a:t>Aurora (2) - escenari A</a:t>
            </a:r>
            <a:endParaRPr lang="ca-ES" sz="2800" b="1" dirty="0" smtClean="0">
              <a:solidFill>
                <a:srgbClr val="C00000"/>
              </a:solidFill>
            </a:endParaRPr>
          </a:p>
          <a:p>
            <a:pPr>
              <a:spcBef>
                <a:spcPts val="600"/>
              </a:spcBef>
            </a:pPr>
            <a:r>
              <a:rPr lang="ca-ES" sz="1800" b="1" dirty="0" smtClean="0"/>
              <a:t>Acudeix per seguiment de lumbàlgia.</a:t>
            </a:r>
          </a:p>
          <a:p>
            <a:pPr>
              <a:spcBef>
                <a:spcPts val="600"/>
              </a:spcBef>
            </a:pPr>
            <a:r>
              <a:rPr lang="ca-ES" sz="1800" b="1" dirty="0" smtClean="0"/>
              <a:t>Valorem de nou símptomes depressió: simptomatologia compatible amb depressió de més de dos anys d’evolució</a:t>
            </a:r>
          </a:p>
        </p:txBody>
      </p:sp>
    </p:spTree>
    <p:extLst>
      <p:ext uri="{BB962C8B-B14F-4D97-AF65-F5344CB8AC3E}">
        <p14:creationId xmlns:p14="http://schemas.microsoft.com/office/powerpoint/2010/main" val="1162144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71600" y="3632825"/>
            <a:ext cx="8064897" cy="2554545"/>
          </a:xfrm>
          <a:prstGeom prst="rect">
            <a:avLst/>
          </a:prstGeom>
          <a:solidFill>
            <a:srgbClr val="FFFFFF">
              <a:alpha val="49020"/>
            </a:srgbClr>
          </a:solidFill>
          <a:ln w="57150">
            <a:solidFill>
              <a:srgbClr val="6CB0EE"/>
            </a:solidFill>
          </a:ln>
        </p:spPr>
        <p:txBody>
          <a:bodyPr wrap="square">
            <a:spAutoFit/>
          </a:bodyPr>
          <a:lstStyle/>
          <a:p>
            <a:pPr algn="just">
              <a:spcBef>
                <a:spcPts val="1200"/>
              </a:spcBef>
            </a:pPr>
            <a:r>
              <a:rPr lang="ca-ES" sz="3200" b="1" dirty="0" smtClean="0">
                <a:solidFill>
                  <a:srgbClr val="C00000"/>
                </a:solidFill>
              </a:rPr>
              <a:t>Daniel (2) - escenari A</a:t>
            </a:r>
            <a:endParaRPr lang="ca-ES" altLang="es-ES" sz="3200" b="1" dirty="0" smtClean="0"/>
          </a:p>
          <a:p>
            <a:pPr algn="just">
              <a:spcBef>
                <a:spcPts val="1200"/>
              </a:spcBef>
            </a:pPr>
            <a:r>
              <a:rPr lang="ca-ES" altLang="es-ES" b="1" dirty="0" smtClean="0"/>
              <a:t>A l'informe consta que no fuma, té una TA: 165/99, examen físic sense alteracions, un ECG i espirometria sense canvis. A l'analítica destaca una GGT 115UI/L, ALT (GPT) de 68 UI/L, AST(GOT) de 58 UI/L, una</a:t>
            </a:r>
            <a:r>
              <a:rPr lang="ca-ES" altLang="es-ES" b="1" dirty="0"/>
              <a:t> </a:t>
            </a:r>
            <a:r>
              <a:rPr lang="ca-ES" altLang="es-ES" b="1" dirty="0" err="1"/>
              <a:t>hiperuricèmia</a:t>
            </a:r>
            <a:r>
              <a:rPr lang="ca-ES" altLang="es-ES" b="1" dirty="0"/>
              <a:t> de 8.0 mg/dl. A l’hemograma destaca un VCM de 109 </a:t>
            </a:r>
            <a:r>
              <a:rPr lang="ca-ES" altLang="es-ES" b="1" dirty="0" err="1"/>
              <a:t>fl</a:t>
            </a:r>
            <a:r>
              <a:rPr lang="ca-ES" altLang="es-ES" b="1" dirty="0"/>
              <a:t> sense anèmia</a:t>
            </a:r>
            <a:r>
              <a:rPr lang="ca-ES" altLang="es-ES" b="1" dirty="0" smtClean="0"/>
              <a:t>.</a:t>
            </a:r>
          </a:p>
          <a:p>
            <a:pPr algn="just">
              <a:spcBef>
                <a:spcPts val="1200"/>
              </a:spcBef>
            </a:pPr>
            <a:endParaRPr lang="ca-ES" altLang="es-ES" b="1" dirty="0"/>
          </a:p>
        </p:txBody>
      </p:sp>
    </p:spTree>
    <p:extLst>
      <p:ext uri="{BB962C8B-B14F-4D97-AF65-F5344CB8AC3E}">
        <p14:creationId xmlns:p14="http://schemas.microsoft.com/office/powerpoint/2010/main" val="3157342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solidFill>
                  <a:schemeClr val="tx1"/>
                </a:solidFill>
              </a:rPr>
              <a:t>Trastorns crònics a la població catalana</a:t>
            </a:r>
            <a:endParaRPr lang="ca-ES" dirty="0">
              <a:solidFill>
                <a:srgbClr val="FF0000"/>
              </a:solidFill>
            </a:endParaRPr>
          </a:p>
        </p:txBody>
      </p:sp>
      <p:pic>
        <p:nvPicPr>
          <p:cNvPr id="4" name="Picture 2"/>
          <p:cNvPicPr>
            <a:picLocks noGrp="1" noChangeAspect="1" noChangeArrowheads="1"/>
          </p:cNvPicPr>
          <p:nvPr>
            <p:ph idx="1"/>
          </p:nvPr>
        </p:nvPicPr>
        <p:blipFill>
          <a:blip r:embed="rId3" cstate="print"/>
          <a:srcRect/>
          <a:stretch>
            <a:fillRect/>
          </a:stretch>
        </p:blipFill>
        <p:spPr bwMode="auto">
          <a:xfrm>
            <a:off x="597891" y="1916832"/>
            <a:ext cx="8438605" cy="4144987"/>
          </a:xfrm>
          <a:noFill/>
          <a:ln>
            <a:miter lim="800000"/>
            <a:headEnd/>
            <a:tailEnd/>
          </a:ln>
        </p:spPr>
      </p:pic>
      <p:sp>
        <p:nvSpPr>
          <p:cNvPr id="6" name="5 Rectángulo redondeado"/>
          <p:cNvSpPr/>
          <p:nvPr/>
        </p:nvSpPr>
        <p:spPr bwMode="auto">
          <a:xfrm>
            <a:off x="2267744" y="2564904"/>
            <a:ext cx="1224136" cy="216024"/>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ca-ES" sz="1100" b="0" i="0" u="none" strike="noStrike" cap="none" normalizeH="0" baseline="0" dirty="0" smtClean="0">
                <a:ln>
                  <a:noFill/>
                </a:ln>
                <a:solidFill>
                  <a:schemeClr val="tx1"/>
                </a:solidFill>
                <a:effectLst/>
                <a:latin typeface="Arial" pitchFamily="34" charset="0"/>
                <a:ea typeface="ＭＳ Ｐゴシック" charset="-128"/>
              </a:rPr>
              <a:t>Pressió arterial</a:t>
            </a:r>
          </a:p>
        </p:txBody>
      </p:sp>
    </p:spTree>
    <p:extLst>
      <p:ext uri="{BB962C8B-B14F-4D97-AF65-F5344CB8AC3E}">
        <p14:creationId xmlns:p14="http://schemas.microsoft.com/office/powerpoint/2010/main" val="1344074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Abordatge alcohol e HTA</a:t>
            </a:r>
            <a:endParaRPr lang="ca-ES" dirty="0"/>
          </a:p>
        </p:txBody>
      </p:sp>
      <p:sp>
        <p:nvSpPr>
          <p:cNvPr id="3" name="Contenidor de contingut 2"/>
          <p:cNvSpPr>
            <a:spLocks noGrp="1"/>
          </p:cNvSpPr>
          <p:nvPr>
            <p:ph idx="1"/>
          </p:nvPr>
        </p:nvSpPr>
        <p:spPr>
          <a:xfrm>
            <a:off x="467544" y="1556792"/>
            <a:ext cx="8229600" cy="4525963"/>
          </a:xfrm>
        </p:spPr>
        <p:txBody>
          <a:bodyPr/>
          <a:lstStyle/>
          <a:p>
            <a:pPr algn="just"/>
            <a:r>
              <a:rPr lang="ca-ES" sz="1800" dirty="0"/>
              <a:t>S’ha demostrat la existència d’una coincidència significativa entre els </a:t>
            </a:r>
            <a:r>
              <a:rPr lang="ca-ES" sz="1800" u="sng" dirty="0"/>
              <a:t>trastorns per consum d’alcohol (TCA) i la HTA</a:t>
            </a:r>
            <a:r>
              <a:rPr lang="ca-ES" sz="1800" dirty="0"/>
              <a:t> en els pacients atesos en l’àmbit de </a:t>
            </a:r>
            <a:r>
              <a:rPr lang="ca-ES" sz="1800" dirty="0" smtClean="0"/>
              <a:t>AP</a:t>
            </a:r>
            <a:endParaRPr lang="ca-ES" sz="1800" dirty="0"/>
          </a:p>
          <a:p>
            <a:pPr algn="just"/>
            <a:r>
              <a:rPr lang="ca-ES" sz="1800" dirty="0"/>
              <a:t>El 20,6% dels homes i el 7,2% de les dones amb HTA entre 40-64 anys pateixen </a:t>
            </a:r>
            <a:r>
              <a:rPr lang="ca-ES" sz="1800" dirty="0" smtClean="0"/>
              <a:t>TCA</a:t>
            </a:r>
            <a:endParaRPr lang="ca-ES" sz="1800" dirty="0">
              <a:solidFill>
                <a:srgbClr val="FF0000"/>
              </a:solidFill>
            </a:endParaRPr>
          </a:p>
          <a:p>
            <a:pPr algn="just"/>
            <a:r>
              <a:rPr lang="ca-ES" sz="1800" dirty="0"/>
              <a:t>El 16,7% dels homes i el 5,8% de les dones amb HTA presenten dependència de l’alcohol.</a:t>
            </a:r>
          </a:p>
          <a:p>
            <a:endParaRPr lang="ca-ES" dirty="0" smtClean="0"/>
          </a:p>
          <a:p>
            <a:pPr marL="0" indent="0" algn="ctr">
              <a:buNone/>
              <a:defRPr/>
            </a:pPr>
            <a:endParaRPr lang="ca-ES" b="1" i="1" u="sng" dirty="0" smtClean="0"/>
          </a:p>
          <a:p>
            <a:pPr marL="0" indent="0" algn="ctr">
              <a:buNone/>
              <a:defRPr/>
            </a:pPr>
            <a:r>
              <a:rPr lang="ca-ES" b="1" i="1" u="sng" dirty="0" smtClean="0"/>
              <a:t>Limitar </a:t>
            </a:r>
            <a:r>
              <a:rPr lang="ca-ES" b="1" i="1" u="sng" dirty="0"/>
              <a:t>el consum de risc d'alcohol és una de les mesures </a:t>
            </a:r>
            <a:endParaRPr lang="ca-ES" b="1" i="1" u="sng" dirty="0" smtClean="0"/>
          </a:p>
          <a:p>
            <a:pPr marL="0" indent="0" algn="ctr">
              <a:buNone/>
              <a:defRPr/>
            </a:pPr>
            <a:r>
              <a:rPr lang="ca-ES" b="1" i="1" u="sng" dirty="0" smtClean="0"/>
              <a:t>que </a:t>
            </a:r>
            <a:r>
              <a:rPr lang="ca-ES" b="1" i="1" u="sng" dirty="0"/>
              <a:t>han mostrat ser eficaços per reduir la PA.</a:t>
            </a:r>
          </a:p>
          <a:p>
            <a:pPr marL="0" indent="0" algn="just">
              <a:buNone/>
              <a:defRPr/>
            </a:pPr>
            <a:endParaRPr lang="ca-ES" dirty="0" smtClean="0"/>
          </a:p>
          <a:p>
            <a:pPr marL="0" indent="0" algn="just">
              <a:buNone/>
              <a:defRPr/>
            </a:pPr>
            <a:r>
              <a:rPr lang="ca-ES" dirty="0" smtClean="0"/>
              <a:t>Aquesta </a:t>
            </a:r>
            <a:r>
              <a:rPr lang="ca-ES" dirty="0"/>
              <a:t>reducció de la PA, i dels riscos que comporta, s'associa a una disminució de l'ús de medicaments antihipertensius i dels riscos associats al consum perjudicial d'alcohol.</a:t>
            </a:r>
          </a:p>
          <a:p>
            <a:endParaRPr lang="ca-ES" dirty="0"/>
          </a:p>
        </p:txBody>
      </p:sp>
      <p:sp>
        <p:nvSpPr>
          <p:cNvPr id="4" name="Rectangle arrodonit 3"/>
          <p:cNvSpPr/>
          <p:nvPr/>
        </p:nvSpPr>
        <p:spPr bwMode="auto">
          <a:xfrm>
            <a:off x="467544" y="1268760"/>
            <a:ext cx="8352928" cy="2448272"/>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noFill/>
              </a:ln>
              <a:solidFill>
                <a:schemeClr val="tx1"/>
              </a:solidFill>
              <a:effectLst/>
              <a:latin typeface="Arial" pitchFamily="34" charset="0"/>
              <a:ea typeface="ＭＳ Ｐゴシック" charset="-128"/>
            </a:endParaRPr>
          </a:p>
        </p:txBody>
      </p:sp>
      <p:sp>
        <p:nvSpPr>
          <p:cNvPr id="5" name="Fletxa cap avall 4"/>
          <p:cNvSpPr/>
          <p:nvPr/>
        </p:nvSpPr>
        <p:spPr bwMode="auto">
          <a:xfrm>
            <a:off x="4211960" y="3717032"/>
            <a:ext cx="576064" cy="576064"/>
          </a:xfrm>
          <a:prstGeom prst="down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noFill/>
              </a:ln>
              <a:solidFill>
                <a:schemeClr val="tx1"/>
              </a:solidFill>
              <a:effectLst/>
              <a:latin typeface="Arial" pitchFamily="34" charset="0"/>
              <a:ea typeface="ＭＳ Ｐゴシック" charset="-128"/>
            </a:endParaRPr>
          </a:p>
        </p:txBody>
      </p:sp>
    </p:spTree>
    <p:extLst>
      <p:ext uri="{BB962C8B-B14F-4D97-AF65-F5344CB8AC3E}">
        <p14:creationId xmlns:p14="http://schemas.microsoft.com/office/powerpoint/2010/main" val="3680562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1143000"/>
          </a:xfrm>
          <a:prstGeom prst="rect">
            <a:avLst/>
          </a:prstGeom>
        </p:spPr>
        <p:txBody>
          <a:bodyPr>
            <a:normAutofit/>
          </a:bodyPr>
          <a:lstStyle/>
          <a:p>
            <a:r>
              <a:rPr lang="ca-ES" sz="2800" dirty="0" smtClean="0"/>
              <a:t>Abordatge de la comorbiditat psiquiàtrica més freqüent</a:t>
            </a:r>
            <a:endParaRPr lang="ca-ES" sz="2800" dirty="0"/>
          </a:p>
        </p:txBody>
      </p:sp>
      <p:sp>
        <p:nvSpPr>
          <p:cNvPr id="3" name="2 Marcador de contenido"/>
          <p:cNvSpPr>
            <a:spLocks noGrp="1"/>
          </p:cNvSpPr>
          <p:nvPr>
            <p:ph idx="1"/>
          </p:nvPr>
        </p:nvSpPr>
        <p:spPr>
          <a:xfrm>
            <a:off x="457200" y="1700808"/>
            <a:ext cx="8229600" cy="4525963"/>
          </a:xfrm>
          <a:prstGeom prst="rect">
            <a:avLst/>
          </a:prstGeom>
        </p:spPr>
        <p:txBody>
          <a:bodyPr>
            <a:normAutofit/>
          </a:bodyPr>
          <a:lstStyle/>
          <a:p>
            <a:pPr>
              <a:buNone/>
            </a:pPr>
            <a:r>
              <a:rPr lang="ca-ES" b="1" smtClean="0"/>
              <a:t>Ansietat</a:t>
            </a:r>
            <a:endParaRPr lang="ca-ES" sz="1600" b="1" smtClean="0"/>
          </a:p>
          <a:p>
            <a:r>
              <a:rPr lang="ca-ES" sz="1800" smtClean="0"/>
              <a:t>Fer diagnòstic diferencial entre ansietat, craving i símptomes d’abstinència</a:t>
            </a:r>
          </a:p>
          <a:p>
            <a:r>
              <a:rPr lang="ca-ES" sz="1800" smtClean="0"/>
              <a:t>Indicar ISRS o pregabalina si es precisa</a:t>
            </a:r>
          </a:p>
          <a:p>
            <a:pPr>
              <a:buNone/>
            </a:pPr>
            <a:r>
              <a:rPr lang="ca-ES" b="1" smtClean="0"/>
              <a:t>Insomni</a:t>
            </a:r>
            <a:endParaRPr lang="ca-ES" sz="1600" b="1" smtClean="0"/>
          </a:p>
          <a:p>
            <a:r>
              <a:rPr lang="ca-ES" sz="1800" smtClean="0"/>
              <a:t>Indicar a dosis baixes antidepressius sedatius (mirtazapina, mianserina, trazodona, etc) o antipsicòtics sedatius (quetiapina, olanzapina, etc)</a:t>
            </a:r>
          </a:p>
          <a:p>
            <a:pPr>
              <a:buNone/>
            </a:pPr>
            <a:r>
              <a:rPr lang="ca-ES" b="1"/>
              <a:t>Depressió</a:t>
            </a:r>
          </a:p>
          <a:p>
            <a:r>
              <a:rPr lang="ca-ES" sz="1800"/>
              <a:t>Les persones amb depressió i trastorns de l’estat d’ànim tenen </a:t>
            </a:r>
            <a:r>
              <a:rPr lang="ca-ES" sz="1800" b="1"/>
              <a:t>major risc de dependència a l’alcohol</a:t>
            </a:r>
            <a:r>
              <a:rPr lang="ca-ES" sz="1800"/>
              <a:t> i a la inversa, les persones dependents de l’alcohol tenen de dos a tres vegades més risc de patir trastorns </a:t>
            </a:r>
            <a:r>
              <a:rPr lang="ca-ES" sz="1800" smtClean="0"/>
              <a:t>depressius</a:t>
            </a:r>
          </a:p>
          <a:p>
            <a:r>
              <a:rPr lang="ca-ES" sz="1800" smtClean="0"/>
              <a:t>Indicar ISRS a dosis habituals</a:t>
            </a:r>
          </a:p>
          <a:p>
            <a:endParaRPr lang="ca-ES" sz="1800" smtClean="0"/>
          </a:p>
          <a:p>
            <a:pPr>
              <a:buNone/>
            </a:pPr>
            <a:endParaRPr lang="ca-ES" b="1">
              <a:solidFill>
                <a:srgbClr val="FF0000"/>
              </a:solidFill>
            </a:endParaRPr>
          </a:p>
        </p:txBody>
      </p:sp>
      <p:sp>
        <p:nvSpPr>
          <p:cNvPr id="4" name="3 CuadroTexto"/>
          <p:cNvSpPr txBox="1"/>
          <p:nvPr/>
        </p:nvSpPr>
        <p:spPr>
          <a:xfrm>
            <a:off x="179512" y="5445224"/>
            <a:ext cx="8784976" cy="892552"/>
          </a:xfrm>
          <a:prstGeom prst="rect">
            <a:avLst/>
          </a:prstGeom>
          <a:noFill/>
        </p:spPr>
        <p:txBody>
          <a:bodyPr wrap="square" rtlCol="0">
            <a:spAutoFit/>
          </a:bodyPr>
          <a:lstStyle/>
          <a:p>
            <a:r>
              <a:rPr lang="ca-ES" sz="2000" b="1" dirty="0" smtClean="0">
                <a:solidFill>
                  <a:srgbClr val="C00000"/>
                </a:solidFill>
              </a:rPr>
              <a:t>SEMPRE</a:t>
            </a:r>
            <a:r>
              <a:rPr lang="ca-ES" dirty="0" smtClean="0"/>
              <a:t>:</a:t>
            </a:r>
          </a:p>
          <a:p>
            <a:r>
              <a:rPr lang="ca-ES" sz="1600" dirty="0" smtClean="0"/>
              <a:t>Evitar l’ús de BZD i altres substàncies </a:t>
            </a:r>
            <a:r>
              <a:rPr lang="ca-ES" sz="1600" dirty="0" err="1" smtClean="0"/>
              <a:t>addictives</a:t>
            </a:r>
            <a:endParaRPr lang="ca-ES" sz="1600" dirty="0" smtClean="0"/>
          </a:p>
          <a:p>
            <a:r>
              <a:rPr lang="ca-ES" sz="1600" dirty="0" smtClean="0"/>
              <a:t>Monitorar consum d’alcohol. El quadre millora amb la reducció de consums o l’abstinència</a:t>
            </a:r>
            <a:endParaRPr lang="ca-E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ol 4"/>
          <p:cNvSpPr>
            <a:spLocks noGrp="1"/>
          </p:cNvSpPr>
          <p:nvPr>
            <p:ph type="subTitle" idx="1"/>
          </p:nvPr>
        </p:nvSpPr>
        <p:spPr/>
        <p:txBody>
          <a:bodyPr/>
          <a:lstStyle/>
          <a:p>
            <a:endParaRPr lang="ca-ES"/>
          </a:p>
        </p:txBody>
      </p:sp>
      <p:sp>
        <p:nvSpPr>
          <p:cNvPr id="4" name="Rectangle 2"/>
          <p:cNvSpPr>
            <a:spLocks noChangeArrowheads="1"/>
          </p:cNvSpPr>
          <p:nvPr/>
        </p:nvSpPr>
        <p:spPr bwMode="auto">
          <a:xfrm>
            <a:off x="0" y="-27384"/>
            <a:ext cx="9144000" cy="6597352"/>
          </a:xfrm>
          <a:prstGeom prst="rect">
            <a:avLst/>
          </a:prstGeom>
          <a:solidFill>
            <a:srgbClr val="8CC6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 sz="3200" smtClean="0">
              <a:solidFill>
                <a:srgbClr val="FFFFFF"/>
              </a:solidFill>
              <a:latin typeface="Trebuchet MS" pitchFamily="34" charset="0"/>
            </a:endParaRPr>
          </a:p>
          <a:p>
            <a:pPr algn="ctr" eaLnBrk="0" fontAlgn="base" hangingPunct="0">
              <a:spcBef>
                <a:spcPct val="0"/>
              </a:spcBef>
              <a:spcAft>
                <a:spcPct val="0"/>
              </a:spcAft>
            </a:pPr>
            <a:endParaRPr lang="es-ES" sz="2400" smtClean="0">
              <a:solidFill>
                <a:srgbClr val="000000"/>
              </a:solidFill>
              <a:latin typeface="Trebuchet MS" pitchFamily="34" charset="0"/>
            </a:endParaRPr>
          </a:p>
          <a:p>
            <a:pPr algn="ctr" eaLnBrk="0" fontAlgn="base" hangingPunct="0">
              <a:spcBef>
                <a:spcPct val="0"/>
              </a:spcBef>
              <a:spcAft>
                <a:spcPct val="0"/>
              </a:spcAft>
            </a:pPr>
            <a:endParaRPr lang="en-GB" sz="2400" smtClean="0">
              <a:solidFill>
                <a:srgbClr val="000000"/>
              </a:solidFill>
              <a:latin typeface="Trebuchet MS" pitchFamily="34" charset="0"/>
            </a:endParaRPr>
          </a:p>
        </p:txBody>
      </p:sp>
      <p:sp>
        <p:nvSpPr>
          <p:cNvPr id="6" name="Rectangle 3"/>
          <p:cNvSpPr>
            <a:spLocks noChangeArrowheads="1"/>
          </p:cNvSpPr>
          <p:nvPr/>
        </p:nvSpPr>
        <p:spPr bwMode="auto">
          <a:xfrm>
            <a:off x="2699792" y="2036440"/>
            <a:ext cx="6120680" cy="261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ct val="20000"/>
              </a:spcBef>
            </a:pPr>
            <a:r>
              <a:rPr lang="ca-ES" sz="3600" b="1" dirty="0" smtClean="0">
                <a:solidFill>
                  <a:schemeClr val="bg1"/>
                </a:solidFill>
                <a:latin typeface="Trebuchet MS" pitchFamily="34" charset="0"/>
                <a:cs typeface="Times New Roman" pitchFamily="18" charset="0"/>
              </a:rPr>
              <a:t>Nous paradigmes en alcohol:</a:t>
            </a:r>
          </a:p>
          <a:p>
            <a:pPr eaLnBrk="1" hangingPunct="1">
              <a:spcBef>
                <a:spcPct val="20000"/>
              </a:spcBef>
            </a:pPr>
            <a:endParaRPr lang="ca-ES" sz="1050" b="1" dirty="0" smtClean="0">
              <a:solidFill>
                <a:schemeClr val="bg1"/>
              </a:solidFill>
              <a:latin typeface="Trebuchet MS" pitchFamily="34" charset="0"/>
              <a:cs typeface="Times New Roman" pitchFamily="18" charset="0"/>
            </a:endParaRPr>
          </a:p>
          <a:p>
            <a:pPr eaLnBrk="1" hangingPunct="1">
              <a:spcBef>
                <a:spcPct val="20000"/>
              </a:spcBef>
            </a:pPr>
            <a:r>
              <a:rPr lang="ca-ES" sz="2400" b="1" dirty="0" smtClean="0">
                <a:solidFill>
                  <a:schemeClr val="bg1"/>
                </a:solidFill>
                <a:latin typeface="Trebuchet MS" pitchFamily="34" charset="0"/>
                <a:cs typeface="Times New Roman" pitchFamily="18" charset="0"/>
              </a:rPr>
              <a:t>  - Dependència de l’alcohol</a:t>
            </a:r>
          </a:p>
          <a:p>
            <a:pPr eaLnBrk="1" hangingPunct="1">
              <a:spcBef>
                <a:spcPct val="20000"/>
              </a:spcBef>
            </a:pPr>
            <a:r>
              <a:rPr lang="ca-ES" sz="2400" b="1" dirty="0">
                <a:solidFill>
                  <a:schemeClr val="bg1"/>
                </a:solidFill>
                <a:latin typeface="Trebuchet MS" pitchFamily="34" charset="0"/>
                <a:cs typeface="Times New Roman" pitchFamily="18" charset="0"/>
              </a:rPr>
              <a:t> </a:t>
            </a:r>
            <a:r>
              <a:rPr lang="ca-ES" sz="2400" b="1" dirty="0" smtClean="0">
                <a:solidFill>
                  <a:schemeClr val="bg1"/>
                </a:solidFill>
                <a:latin typeface="Trebuchet MS" pitchFamily="34" charset="0"/>
                <a:cs typeface="Times New Roman" pitchFamily="18" charset="0"/>
              </a:rPr>
              <a:t> - Trastorn per consum d’alcohol (TCA)</a:t>
            </a:r>
          </a:p>
          <a:p>
            <a:pPr eaLnBrk="1" hangingPunct="1">
              <a:spcBef>
                <a:spcPct val="20000"/>
              </a:spcBef>
            </a:pPr>
            <a:r>
              <a:rPr lang="ca-ES" sz="2400" b="1" dirty="0">
                <a:solidFill>
                  <a:schemeClr val="bg1"/>
                </a:solidFill>
                <a:latin typeface="Trebuchet MS" pitchFamily="34" charset="0"/>
                <a:cs typeface="Times New Roman" pitchFamily="18" charset="0"/>
              </a:rPr>
              <a:t> </a:t>
            </a:r>
            <a:r>
              <a:rPr lang="ca-ES" sz="2400" b="1" dirty="0" smtClean="0">
                <a:solidFill>
                  <a:schemeClr val="bg1"/>
                </a:solidFill>
                <a:latin typeface="Trebuchet MS" pitchFamily="34" charset="0"/>
                <a:cs typeface="Times New Roman" pitchFamily="18" charset="0"/>
              </a:rPr>
              <a:t> - Criteris DSM V</a:t>
            </a:r>
          </a:p>
          <a:p>
            <a:pPr eaLnBrk="1" hangingPunct="1">
              <a:spcBef>
                <a:spcPct val="20000"/>
              </a:spcBef>
            </a:pPr>
            <a:r>
              <a:rPr lang="ca-ES" sz="2400" b="1" dirty="0">
                <a:solidFill>
                  <a:schemeClr val="bg1"/>
                </a:solidFill>
                <a:latin typeface="Trebuchet MS" pitchFamily="34" charset="0"/>
                <a:cs typeface="Times New Roman" pitchFamily="18" charset="0"/>
              </a:rPr>
              <a:t> </a:t>
            </a:r>
            <a:r>
              <a:rPr lang="ca-ES" sz="2400" b="1" dirty="0" smtClean="0">
                <a:solidFill>
                  <a:schemeClr val="bg1"/>
                </a:solidFill>
                <a:latin typeface="Trebuchet MS" pitchFamily="34" charset="0"/>
                <a:cs typeface="Times New Roman" pitchFamily="18" charset="0"/>
              </a:rPr>
              <a:t> - Consum Excessiu Reiterat (CER)</a:t>
            </a:r>
          </a:p>
          <a:p>
            <a:pPr eaLnBrk="1" hangingPunct="1">
              <a:spcBef>
                <a:spcPct val="20000"/>
              </a:spcBef>
            </a:pPr>
            <a:r>
              <a:rPr lang="ca-ES" sz="2400" b="1" dirty="0">
                <a:solidFill>
                  <a:schemeClr val="bg1"/>
                </a:solidFill>
                <a:latin typeface="Trebuchet MS" pitchFamily="34" charset="0"/>
                <a:cs typeface="Times New Roman" pitchFamily="18" charset="0"/>
              </a:rPr>
              <a:t> </a:t>
            </a:r>
            <a:r>
              <a:rPr lang="ca-ES" sz="2400" b="1" dirty="0" smtClean="0">
                <a:solidFill>
                  <a:schemeClr val="bg1"/>
                </a:solidFill>
                <a:latin typeface="Trebuchet MS" pitchFamily="34" charset="0"/>
                <a:cs typeface="Times New Roman" pitchFamily="18" charset="0"/>
              </a:rPr>
              <a:t> - Atenció Centrada en la persona</a:t>
            </a:r>
          </a:p>
          <a:p>
            <a:pPr eaLnBrk="1" hangingPunct="1">
              <a:spcBef>
                <a:spcPct val="20000"/>
              </a:spcBef>
            </a:pPr>
            <a:r>
              <a:rPr lang="ca-ES" sz="2400" b="1" dirty="0" smtClean="0">
                <a:solidFill>
                  <a:schemeClr val="bg1"/>
                </a:solidFill>
                <a:latin typeface="Trebuchet MS" pitchFamily="34" charset="0"/>
                <a:cs typeface="Times New Roman" pitchFamily="18" charset="0"/>
              </a:rPr>
              <a:t>  - Presa decisions compartida</a:t>
            </a:r>
          </a:p>
          <a:p>
            <a:pPr eaLnBrk="1" hangingPunct="1">
              <a:spcBef>
                <a:spcPct val="20000"/>
              </a:spcBef>
            </a:pPr>
            <a:endParaRPr lang="ca-ES" sz="2800" b="1" dirty="0">
              <a:solidFill>
                <a:schemeClr val="bg1"/>
              </a:solidFill>
              <a:latin typeface="Trebuchet MS" pitchFamily="34" charset="0"/>
              <a:cs typeface="Times New Roman" pitchFamily="18" charset="0"/>
            </a:endParaRPr>
          </a:p>
        </p:txBody>
      </p:sp>
      <p:sp>
        <p:nvSpPr>
          <p:cNvPr id="8" name="QuadreDeText 7"/>
          <p:cNvSpPr txBox="1"/>
          <p:nvPr/>
        </p:nvSpPr>
        <p:spPr>
          <a:xfrm>
            <a:off x="1331640" y="1772816"/>
            <a:ext cx="1152525" cy="1107996"/>
          </a:xfrm>
          <a:prstGeom prst="rect">
            <a:avLst/>
          </a:prstGeom>
          <a:noFill/>
          <a:ln w="381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r>
              <a:rPr lang="es-ES_tradnl" sz="6600" dirty="0" smtClean="0">
                <a:solidFill>
                  <a:schemeClr val="bg1"/>
                </a:solidFill>
                <a:latin typeface="Trebuchet MS" pitchFamily="34" charset="0"/>
              </a:rPr>
              <a:t>2</a:t>
            </a:r>
            <a:endParaRPr lang="es-ES_tradnl" sz="6600" dirty="0">
              <a:solidFill>
                <a:schemeClr val="bg1"/>
              </a:solidFill>
              <a:latin typeface="Trebuchet MS" pitchFamily="34" charset="0"/>
            </a:endParaRPr>
          </a:p>
        </p:txBody>
      </p:sp>
    </p:spTree>
    <p:extLst>
      <p:ext uri="{BB962C8B-B14F-4D97-AF65-F5344CB8AC3E}">
        <p14:creationId xmlns:p14="http://schemas.microsoft.com/office/powerpoint/2010/main" val="632559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prstGeom prst="rect">
            <a:avLst/>
          </a:prstGeom>
        </p:spPr>
        <p:txBody>
          <a:bodyPr/>
          <a:lstStyle/>
          <a:p>
            <a:r>
              <a:rPr lang="ca-ES" dirty="0" smtClean="0"/>
              <a:t>Agenda</a:t>
            </a:r>
            <a:endParaRPr lang="ca-ES" dirty="0"/>
          </a:p>
        </p:txBody>
      </p:sp>
      <p:sp>
        <p:nvSpPr>
          <p:cNvPr id="7" name="Contenidor de contingut 6"/>
          <p:cNvSpPr>
            <a:spLocks noGrp="1"/>
          </p:cNvSpPr>
          <p:nvPr>
            <p:ph idx="1"/>
          </p:nvPr>
        </p:nvSpPr>
        <p:spPr>
          <a:xfrm>
            <a:off x="467544" y="1340768"/>
            <a:ext cx="8229600" cy="4896544"/>
          </a:xfrm>
          <a:prstGeom prst="rect">
            <a:avLst/>
          </a:prstGeom>
        </p:spPr>
        <p:txBody>
          <a:bodyPr/>
          <a:lstStyle/>
          <a:p>
            <a:pPr eaLnBrk="1" fontAlgn="t" hangingPunct="1">
              <a:lnSpc>
                <a:spcPct val="150000"/>
              </a:lnSpc>
              <a:buFont typeface="+mj-lt"/>
              <a:buAutoNum type="arabicPeriod"/>
            </a:pPr>
            <a:r>
              <a:rPr lang="ca-ES" sz="1800" b="1" dirty="0" smtClean="0"/>
              <a:t>El camí del Beveu Menys fins ara. </a:t>
            </a:r>
            <a:r>
              <a:rPr lang="ca-ES" sz="1800" b="1" u="sng" dirty="0" smtClean="0"/>
              <a:t>Èxits i dificultats</a:t>
            </a:r>
            <a:r>
              <a:rPr lang="ca-ES" sz="1800" b="1" dirty="0" smtClean="0"/>
              <a:t>. </a:t>
            </a:r>
          </a:p>
          <a:p>
            <a:pPr eaLnBrk="1" fontAlgn="t" hangingPunct="1">
              <a:lnSpc>
                <a:spcPct val="150000"/>
              </a:lnSpc>
              <a:buFont typeface="+mj-lt"/>
              <a:buAutoNum type="arabicPeriod"/>
            </a:pPr>
            <a:r>
              <a:rPr lang="ca-ES" sz="1800" b="1" dirty="0" smtClean="0"/>
              <a:t>Nous </a:t>
            </a:r>
            <a:r>
              <a:rPr lang="ca-ES" sz="1800" b="1" dirty="0"/>
              <a:t>paradigmes en alcohol. </a:t>
            </a:r>
            <a:r>
              <a:rPr lang="ca-ES" sz="1800" b="1" u="sng" dirty="0"/>
              <a:t>Superant l’estigma i els </a:t>
            </a:r>
            <a:r>
              <a:rPr lang="ca-ES" sz="1800" b="1" u="sng" dirty="0" smtClean="0"/>
              <a:t>prejudicis</a:t>
            </a:r>
            <a:r>
              <a:rPr lang="ca-ES" sz="1800" b="1" dirty="0" smtClean="0"/>
              <a:t>.</a:t>
            </a:r>
            <a:endParaRPr lang="ca-ES" sz="1800" dirty="0"/>
          </a:p>
          <a:p>
            <a:pPr eaLnBrk="1" fontAlgn="t" hangingPunct="1">
              <a:lnSpc>
                <a:spcPct val="150000"/>
              </a:lnSpc>
              <a:buFont typeface="+mj-lt"/>
              <a:buAutoNum type="arabicPeriod"/>
            </a:pPr>
            <a:r>
              <a:rPr lang="ca-ES" sz="1800" b="1" dirty="0" smtClean="0"/>
              <a:t>Què farem a la pràctica clínica?  </a:t>
            </a:r>
            <a:r>
              <a:rPr lang="ca-ES" sz="1800" b="1" u="sng" dirty="0" smtClean="0"/>
              <a:t>Tractament farmacològic</a:t>
            </a:r>
          </a:p>
          <a:p>
            <a:pPr eaLnBrk="1" fontAlgn="t" hangingPunct="1">
              <a:lnSpc>
                <a:spcPct val="150000"/>
              </a:lnSpc>
              <a:buFont typeface="+mj-lt"/>
              <a:buAutoNum type="arabicPeriod"/>
            </a:pPr>
            <a:r>
              <a:rPr lang="ca-ES" sz="1800" b="1" dirty="0" smtClean="0"/>
              <a:t>Com ho farem a la pràctica clínica?</a:t>
            </a:r>
            <a:r>
              <a:rPr lang="ca-ES" sz="1050" b="1" dirty="0" smtClean="0">
                <a:latin typeface="Trebuchet MS" pitchFamily="34" charset="0"/>
                <a:cs typeface="Times New Roman" pitchFamily="18" charset="0"/>
              </a:rPr>
              <a:t>     </a:t>
            </a:r>
            <a:r>
              <a:rPr lang="ca-ES" sz="1800" b="1" u="sng" dirty="0" smtClean="0">
                <a:latin typeface="Trebuchet MS" pitchFamily="34" charset="0"/>
                <a:cs typeface="Times New Roman" pitchFamily="18" charset="0"/>
              </a:rPr>
              <a:t>Avaluació</a:t>
            </a:r>
            <a:r>
              <a:rPr lang="ca-ES" sz="1800" u="sng" dirty="0" smtClean="0">
                <a:cs typeface="Times New Roman" pitchFamily="18" charset="0"/>
              </a:rPr>
              <a:t> </a:t>
            </a:r>
            <a:r>
              <a:rPr lang="ca-ES" sz="1800" b="1" u="sng" dirty="0" smtClean="0">
                <a:cs typeface="Times New Roman" pitchFamily="18" charset="0"/>
              </a:rPr>
              <a:t>e i</a:t>
            </a:r>
            <a:r>
              <a:rPr lang="ca-ES" sz="1800" b="1" u="sng" dirty="0" smtClean="0">
                <a:latin typeface="Trebuchet MS" pitchFamily="34" charset="0"/>
                <a:cs typeface="Times New Roman" pitchFamily="18" charset="0"/>
              </a:rPr>
              <a:t>ntervenció precoç</a:t>
            </a:r>
          </a:p>
          <a:p>
            <a:pPr eaLnBrk="1" fontAlgn="t" hangingPunct="1">
              <a:lnSpc>
                <a:spcPct val="150000"/>
              </a:lnSpc>
              <a:buFont typeface="+mj-lt"/>
              <a:buAutoNum type="arabicPeriod"/>
            </a:pPr>
            <a:r>
              <a:rPr lang="ca-ES" sz="1800" b="1" u="sng" dirty="0" smtClean="0"/>
              <a:t>Casos clínics</a:t>
            </a:r>
          </a:p>
          <a:p>
            <a:pPr eaLnBrk="1" fontAlgn="t" hangingPunct="1">
              <a:lnSpc>
                <a:spcPct val="150000"/>
              </a:lnSpc>
              <a:buFont typeface="+mj-lt"/>
              <a:buAutoNum type="arabicPeriod"/>
            </a:pPr>
            <a:r>
              <a:rPr lang="ca-ES" sz="1800" b="1" u="sng" dirty="0" smtClean="0"/>
              <a:t>Referent d’alcohol</a:t>
            </a:r>
          </a:p>
          <a:p>
            <a:pPr fontAlgn="t">
              <a:buAutoNum type="arabicPeriod" startAt="5"/>
            </a:pPr>
            <a:endParaRPr lang="ca-ES" sz="1800" b="1" dirty="0" smtClean="0"/>
          </a:p>
          <a:p>
            <a:pPr marL="0" indent="0" eaLnBrk="1" fontAlgn="t" hangingPunct="1">
              <a:buNone/>
            </a:pPr>
            <a:r>
              <a:rPr lang="ca-ES" sz="1800" b="1" dirty="0" smtClean="0"/>
              <a:t>Annex: informació complementària</a:t>
            </a:r>
            <a:endParaRPr lang="ca-ES" sz="1800" b="1" dirty="0"/>
          </a:p>
          <a:p>
            <a:endParaRPr lang="ca-ES" sz="1800" b="1" dirty="0"/>
          </a:p>
        </p:txBody>
      </p:sp>
    </p:spTree>
    <p:extLst>
      <p:ext uri="{BB962C8B-B14F-4D97-AF65-F5344CB8AC3E}">
        <p14:creationId xmlns:p14="http://schemas.microsoft.com/office/powerpoint/2010/main" val="438767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Dependència de l’alcohol</a:t>
            </a:r>
            <a:endParaRPr lang="ca-ES" dirty="0"/>
          </a:p>
        </p:txBody>
      </p:sp>
      <p:sp>
        <p:nvSpPr>
          <p:cNvPr id="4" name="Text Box 3"/>
          <p:cNvSpPr txBox="1">
            <a:spLocks noGrp="1" noChangeArrowheads="1"/>
          </p:cNvSpPr>
          <p:nvPr>
            <p:ph idx="1"/>
          </p:nvPr>
        </p:nvSpPr>
        <p:spPr bwMode="auto">
          <a:prstGeom prst="rect">
            <a:avLst/>
          </a:prstGeom>
          <a:noFill/>
          <a:ln w="9525">
            <a:noFill/>
            <a:miter lim="800000"/>
            <a:headEnd/>
            <a:tailEnd/>
          </a:ln>
        </p:spPr>
        <p:txBody>
          <a:bodyPr lIns="0" tIns="0" rIns="0" bIns="0"/>
          <a:lstStyle/>
          <a:p>
            <a:pPr defTabSz="762000" eaLnBrk="1" hangingPunct="1">
              <a:lnSpc>
                <a:spcPts val="1900"/>
              </a:lnSpc>
              <a:spcAft>
                <a:spcPts val="700"/>
              </a:spcAft>
              <a:tabLst>
                <a:tab pos="952500" algn="l"/>
              </a:tabLst>
            </a:pPr>
            <a:r>
              <a:rPr lang="ca-ES" altLang="es-ES" b="1" smtClean="0">
                <a:latin typeface="Arial" charset="0"/>
              </a:rPr>
              <a:t>Exploreu si en els darrers 12 mesos, o si de forma continuada, han estat presents tres o més dels criteris següents (CIM-10):</a:t>
            </a:r>
          </a:p>
          <a:p>
            <a:pPr defTabSz="762000" eaLnBrk="1" hangingPunct="1">
              <a:lnSpc>
                <a:spcPts val="1900"/>
              </a:lnSpc>
              <a:spcAft>
                <a:spcPts val="700"/>
              </a:spcAft>
              <a:tabLst>
                <a:tab pos="952500" algn="l"/>
              </a:tabLst>
            </a:pPr>
            <a:endParaRPr lang="ca-ES" altLang="es-ES" b="1" smtClean="0">
              <a:latin typeface="Arial" charset="0"/>
            </a:endParaRPr>
          </a:p>
          <a:p>
            <a:pPr defTabSz="762000" eaLnBrk="1" hangingPunct="1">
              <a:lnSpc>
                <a:spcPts val="1900"/>
              </a:lnSpc>
              <a:spcAft>
                <a:spcPts val="700"/>
              </a:spcAft>
              <a:buFont typeface="Wingdings" pitchFamily="2" charset="2"/>
              <a:buChar char="q"/>
              <a:tabLst>
                <a:tab pos="952500" algn="l"/>
              </a:tabLst>
            </a:pPr>
            <a:r>
              <a:rPr lang="ca-ES" altLang="es-ES" smtClean="0">
                <a:latin typeface="Arial" charset="0"/>
              </a:rPr>
              <a:t>  </a:t>
            </a:r>
            <a:r>
              <a:rPr lang="ca-ES" altLang="es-ES" sz="1800" smtClean="0">
                <a:latin typeface="Arial" charset="0"/>
              </a:rPr>
              <a:t>Desig intens o compulsió per consumir alcohol.</a:t>
            </a:r>
          </a:p>
          <a:p>
            <a:pPr defTabSz="762000" eaLnBrk="1" hangingPunct="1">
              <a:lnSpc>
                <a:spcPts val="1900"/>
              </a:lnSpc>
              <a:buFont typeface="Wingdings" pitchFamily="2" charset="2"/>
              <a:buChar char="q"/>
              <a:tabLst>
                <a:tab pos="952500" algn="l"/>
              </a:tabLst>
            </a:pPr>
            <a:r>
              <a:rPr lang="ca-ES" altLang="es-ES" sz="1800" smtClean="0">
                <a:latin typeface="Arial" charset="0"/>
              </a:rPr>
              <a:t>  Disminució de la capacitat de control: </a:t>
            </a:r>
          </a:p>
          <a:p>
            <a:pPr marL="571500" lvl="1" indent="190500" defTabSz="762000" eaLnBrk="1" hangingPunct="1">
              <a:lnSpc>
                <a:spcPts val="1900"/>
              </a:lnSpc>
              <a:buFont typeface="Wingdings" pitchFamily="2" charset="2"/>
              <a:buChar char="§"/>
              <a:tabLst>
                <a:tab pos="952500" algn="l"/>
              </a:tabLst>
            </a:pPr>
            <a:r>
              <a:rPr lang="ca-ES" altLang="es-ES" sz="1800" smtClean="0">
                <a:latin typeface="Arial" charset="0"/>
              </a:rPr>
              <a:t>dificultats per controlar l’inici del consum</a:t>
            </a:r>
          </a:p>
          <a:p>
            <a:pPr marL="571500" lvl="1" indent="190500" defTabSz="762000" eaLnBrk="1" hangingPunct="1">
              <a:lnSpc>
                <a:spcPts val="1900"/>
              </a:lnSpc>
              <a:spcAft>
                <a:spcPts val="700"/>
              </a:spcAft>
              <a:buFont typeface="Wingdings" pitchFamily="2" charset="2"/>
              <a:buChar char="§"/>
              <a:tabLst>
                <a:tab pos="952500" algn="l"/>
              </a:tabLst>
            </a:pPr>
            <a:r>
              <a:rPr lang="ca-ES" altLang="es-ES" sz="1800" smtClean="0">
                <a:latin typeface="Arial" charset="0"/>
              </a:rPr>
              <a:t>dificultat per posar fi a la ingesta i controlar-ne la quantitat</a:t>
            </a:r>
          </a:p>
          <a:p>
            <a:pPr defTabSz="762000" eaLnBrk="1" hangingPunct="1">
              <a:lnSpc>
                <a:spcPts val="1900"/>
              </a:lnSpc>
              <a:spcAft>
                <a:spcPts val="700"/>
              </a:spcAft>
              <a:buFont typeface="Wingdings" pitchFamily="2" charset="2"/>
              <a:buChar char="q"/>
              <a:tabLst>
                <a:tab pos="952500" algn="l"/>
              </a:tabLst>
            </a:pPr>
            <a:r>
              <a:rPr lang="ca-ES" altLang="es-ES" sz="1800" smtClean="0">
                <a:latin typeface="Arial" charset="0"/>
              </a:rPr>
              <a:t>  Simptomatologia d’abstinència.</a:t>
            </a:r>
          </a:p>
          <a:p>
            <a:pPr defTabSz="762000" eaLnBrk="1" hangingPunct="1">
              <a:lnSpc>
                <a:spcPts val="1900"/>
              </a:lnSpc>
              <a:spcAft>
                <a:spcPts val="700"/>
              </a:spcAft>
              <a:buFont typeface="Wingdings" pitchFamily="2" charset="2"/>
              <a:buChar char="q"/>
              <a:tabLst>
                <a:tab pos="952500" algn="l"/>
              </a:tabLst>
            </a:pPr>
            <a:r>
              <a:rPr lang="ca-ES" altLang="es-ES" sz="1800" smtClean="0">
                <a:latin typeface="Arial" charset="0"/>
              </a:rPr>
              <a:t>  Tolerància o neuroadaptació.</a:t>
            </a:r>
          </a:p>
          <a:p>
            <a:pPr defTabSz="762000" eaLnBrk="1" hangingPunct="1">
              <a:lnSpc>
                <a:spcPts val="1900"/>
              </a:lnSpc>
              <a:spcAft>
                <a:spcPts val="700"/>
              </a:spcAft>
              <a:buFont typeface="Wingdings" pitchFamily="2" charset="2"/>
              <a:buChar char="q"/>
              <a:tabLst>
                <a:tab pos="952500" algn="l"/>
              </a:tabLst>
            </a:pPr>
            <a:r>
              <a:rPr lang="ca-ES" altLang="es-ES" sz="1800" smtClean="0">
                <a:latin typeface="Arial" charset="0"/>
              </a:rPr>
              <a:t>  Abandonament progressiu d’activitats.</a:t>
            </a:r>
          </a:p>
          <a:p>
            <a:pPr defTabSz="762000" eaLnBrk="1" hangingPunct="1">
              <a:lnSpc>
                <a:spcPts val="1900"/>
              </a:lnSpc>
              <a:spcAft>
                <a:spcPts val="700"/>
              </a:spcAft>
              <a:buFont typeface="Wingdings" pitchFamily="2" charset="2"/>
              <a:buChar char="q"/>
              <a:tabLst>
                <a:tab pos="952500" algn="l"/>
              </a:tabLst>
            </a:pPr>
            <a:r>
              <a:rPr lang="ca-ES" altLang="es-ES" sz="1800" smtClean="0">
                <a:latin typeface="Arial" charset="0"/>
              </a:rPr>
              <a:t>  Persistència en el consum d’alcohol malgrat les conseqüències perjudicials.</a:t>
            </a:r>
            <a:endParaRPr lang="ca-ES" altLang="es-ES" sz="1800" b="1">
              <a:latin typeface="Arial" charset="0"/>
            </a:endParaRPr>
          </a:p>
        </p:txBody>
      </p:sp>
      <p:sp>
        <p:nvSpPr>
          <p:cNvPr id="3" name="Rectangle arrodonit 2"/>
          <p:cNvSpPr/>
          <p:nvPr/>
        </p:nvSpPr>
        <p:spPr bwMode="auto">
          <a:xfrm>
            <a:off x="323528" y="2348880"/>
            <a:ext cx="8280920" cy="3384376"/>
          </a:xfrm>
          <a:prstGeom prst="roundRect">
            <a:avLst/>
          </a:prstGeom>
          <a:noFill/>
          <a:ln w="22225" cap="flat" cmpd="thickThin"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1600" b="0" i="0" u="none" strike="noStrike" cap="none" normalizeH="0" baseline="0" smtClean="0">
              <a:ln>
                <a:noFill/>
              </a:ln>
              <a:noFill/>
              <a:effectLst/>
              <a:latin typeface="Arial" pitchFamily="34" charset="0"/>
              <a:ea typeface="ＭＳ Ｐゴシック" charset="-128"/>
            </a:endParaRPr>
          </a:p>
        </p:txBody>
      </p:sp>
    </p:spTree>
    <p:extLst>
      <p:ext uri="{BB962C8B-B14F-4D97-AF65-F5344CB8AC3E}">
        <p14:creationId xmlns:p14="http://schemas.microsoft.com/office/powerpoint/2010/main" val="3096597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Quins son els nous paradigmes? </a:t>
            </a:r>
            <a:endParaRPr lang="ca-ES" dirty="0"/>
          </a:p>
        </p:txBody>
      </p:sp>
      <p:sp>
        <p:nvSpPr>
          <p:cNvPr id="3" name="Contenidor de contingut 2"/>
          <p:cNvSpPr>
            <a:spLocks noGrp="1"/>
          </p:cNvSpPr>
          <p:nvPr>
            <p:ph idx="1"/>
          </p:nvPr>
        </p:nvSpPr>
        <p:spPr>
          <a:xfrm>
            <a:off x="457200" y="1600200"/>
            <a:ext cx="8363272" cy="4525963"/>
          </a:xfrm>
        </p:spPr>
        <p:txBody>
          <a:bodyPr/>
          <a:lstStyle/>
          <a:p>
            <a:r>
              <a:rPr lang="ca-ES" sz="2400" dirty="0" smtClean="0"/>
              <a:t>L’abordatge habitual és </a:t>
            </a:r>
            <a:r>
              <a:rPr lang="ca-ES" sz="2400" b="1" dirty="0" smtClean="0"/>
              <a:t>dicotòmic</a:t>
            </a:r>
            <a:r>
              <a:rPr lang="ca-ES" sz="2400" dirty="0" smtClean="0"/>
              <a:t> (addictes/ no addictes) i ara canviem la visió per passar al </a:t>
            </a:r>
            <a:r>
              <a:rPr lang="ca-ES" sz="2400" b="1" dirty="0" smtClean="0"/>
              <a:t>contínuum  </a:t>
            </a:r>
          </a:p>
          <a:p>
            <a:pPr marL="800100" lvl="2" indent="0">
              <a:buNone/>
            </a:pPr>
            <a:r>
              <a:rPr lang="ca-ES" sz="2200" b="1" dirty="0" smtClean="0"/>
              <a:t>Per adaptar-nos a la realitat social </a:t>
            </a:r>
            <a:endParaRPr lang="ca-ES" sz="2200" b="1" dirty="0"/>
          </a:p>
          <a:p>
            <a:pPr marL="800100" lvl="2" indent="0">
              <a:buNone/>
            </a:pPr>
            <a:r>
              <a:rPr lang="ca-ES" sz="2200" b="1" dirty="0" smtClean="0"/>
              <a:t>Per a reduir l’estigma</a:t>
            </a:r>
          </a:p>
          <a:p>
            <a:pPr marL="0" indent="0">
              <a:buNone/>
            </a:pPr>
            <a:endParaRPr lang="ca-ES" sz="2200" b="1" dirty="0"/>
          </a:p>
          <a:p>
            <a:pPr marL="0" indent="0">
              <a:buNone/>
            </a:pPr>
            <a:r>
              <a:rPr lang="ca-ES" sz="2400" b="1" dirty="0" smtClean="0"/>
              <a:t>Dependència alcohol—Trastorn per consum d’alcohol i Criteris DSMV— Consum Excessiu Reiterat</a:t>
            </a:r>
          </a:p>
          <a:p>
            <a:pPr marL="0" indent="0">
              <a:buNone/>
            </a:pPr>
            <a:endParaRPr lang="ca-ES" sz="2400" b="1" dirty="0" smtClean="0"/>
          </a:p>
        </p:txBody>
      </p:sp>
      <p:sp>
        <p:nvSpPr>
          <p:cNvPr id="4" name="Fletxa a la dreta ratllada 3"/>
          <p:cNvSpPr/>
          <p:nvPr/>
        </p:nvSpPr>
        <p:spPr bwMode="auto">
          <a:xfrm rot="5400000">
            <a:off x="3347864" y="4437113"/>
            <a:ext cx="576064" cy="720080"/>
          </a:xfrm>
          <a:prstGeom prst="stripedRightArrow">
            <a:avLst/>
          </a:prstGeom>
          <a:solidFill>
            <a:srgbClr val="70AC2E"/>
          </a:solidFill>
          <a:ln w="9525" cap="flat" cmpd="sng" algn="ctr">
            <a:solidFill>
              <a:srgbClr val="70AC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noFill/>
              </a:ln>
              <a:solidFill>
                <a:schemeClr val="tx1"/>
              </a:solidFill>
              <a:effectLst/>
              <a:latin typeface="Arial" pitchFamily="34" charset="0"/>
              <a:ea typeface="ＭＳ Ｐゴシック" charset="-128"/>
            </a:endParaRPr>
          </a:p>
        </p:txBody>
      </p:sp>
      <p:sp>
        <p:nvSpPr>
          <p:cNvPr id="5" name="Rectangle 4"/>
          <p:cNvSpPr/>
          <p:nvPr/>
        </p:nvSpPr>
        <p:spPr>
          <a:xfrm>
            <a:off x="504056" y="5085184"/>
            <a:ext cx="6372200" cy="904863"/>
          </a:xfrm>
          <a:prstGeom prst="rect">
            <a:avLst/>
          </a:prstGeom>
        </p:spPr>
        <p:txBody>
          <a:bodyPr wrap="square">
            <a:spAutoFit/>
          </a:bodyPr>
          <a:lstStyle/>
          <a:p>
            <a:pPr algn="ctr">
              <a:spcBef>
                <a:spcPct val="20000"/>
              </a:spcBef>
            </a:pPr>
            <a:r>
              <a:rPr lang="ca-ES" sz="2400" b="1" dirty="0">
                <a:latin typeface="Trebuchet MS" pitchFamily="34" charset="0"/>
                <a:cs typeface="Times New Roman" pitchFamily="18" charset="0"/>
              </a:rPr>
              <a:t>Atenció Centrada en la persona</a:t>
            </a:r>
          </a:p>
          <a:p>
            <a:pPr algn="ctr">
              <a:spcBef>
                <a:spcPct val="20000"/>
              </a:spcBef>
            </a:pPr>
            <a:r>
              <a:rPr lang="ca-ES" sz="2400" b="1" dirty="0" smtClean="0">
                <a:latin typeface="Trebuchet MS" pitchFamily="34" charset="0"/>
                <a:cs typeface="Times New Roman" pitchFamily="18" charset="0"/>
              </a:rPr>
              <a:t>Presa </a:t>
            </a:r>
            <a:r>
              <a:rPr lang="ca-ES" sz="2400" b="1" dirty="0">
                <a:latin typeface="Trebuchet MS" pitchFamily="34" charset="0"/>
                <a:cs typeface="Times New Roman" pitchFamily="18" charset="0"/>
              </a:rPr>
              <a:t>decisions compartida</a:t>
            </a:r>
          </a:p>
        </p:txBody>
      </p:sp>
    </p:spTree>
    <p:extLst>
      <p:ext uri="{BB962C8B-B14F-4D97-AF65-F5344CB8AC3E}">
        <p14:creationId xmlns:p14="http://schemas.microsoft.com/office/powerpoint/2010/main" val="1090079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dondear rectángulo de esquina diagonal"/>
          <p:cNvSpPr/>
          <p:nvPr/>
        </p:nvSpPr>
        <p:spPr bwMode="auto">
          <a:xfrm>
            <a:off x="251520" y="2996952"/>
            <a:ext cx="8568952" cy="1584176"/>
          </a:xfrm>
          <a:prstGeom prst="round2DiagRect">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bg1"/>
              </a:solidFill>
              <a:effectLst/>
              <a:latin typeface="Arial" pitchFamily="34" charset="0"/>
              <a:ea typeface="ＭＳ Ｐゴシック" charset="-128"/>
            </a:endParaRPr>
          </a:p>
        </p:txBody>
      </p:sp>
      <p:sp>
        <p:nvSpPr>
          <p:cNvPr id="2" name="Títol 1"/>
          <p:cNvSpPr>
            <a:spLocks noGrp="1"/>
          </p:cNvSpPr>
          <p:nvPr>
            <p:ph type="title"/>
          </p:nvPr>
        </p:nvSpPr>
        <p:spPr>
          <a:xfrm>
            <a:off x="374848" y="274638"/>
            <a:ext cx="8229600" cy="1143000"/>
          </a:xfrm>
        </p:spPr>
        <p:txBody>
          <a:bodyPr/>
          <a:lstStyle/>
          <a:p>
            <a:r>
              <a:rPr lang="ca-ES" dirty="0" smtClean="0"/>
              <a:t>Trastorn per Consum d’Alcohol (TCA)</a:t>
            </a:r>
            <a:endParaRPr lang="ca-ES" dirty="0"/>
          </a:p>
        </p:txBody>
      </p:sp>
      <p:sp>
        <p:nvSpPr>
          <p:cNvPr id="3" name="Contenidor de contingut 2"/>
          <p:cNvSpPr>
            <a:spLocks noGrp="1"/>
          </p:cNvSpPr>
          <p:nvPr>
            <p:ph idx="1"/>
          </p:nvPr>
        </p:nvSpPr>
        <p:spPr>
          <a:xfrm>
            <a:off x="395536" y="1600200"/>
            <a:ext cx="8229600" cy="4525963"/>
          </a:xfrm>
        </p:spPr>
        <p:txBody>
          <a:bodyPr/>
          <a:lstStyle/>
          <a:p>
            <a:pPr>
              <a:buNone/>
            </a:pPr>
            <a:r>
              <a:rPr lang="ca-ES" sz="2400" smtClean="0"/>
              <a:t>DSM-V: Trastorn per Consum d’Alcohol (TCA)</a:t>
            </a:r>
          </a:p>
          <a:p>
            <a:pPr marL="0" indent="0">
              <a:buNone/>
            </a:pPr>
            <a:r>
              <a:rPr lang="ca-ES"/>
              <a:t>	</a:t>
            </a:r>
            <a:r>
              <a:rPr lang="ca-ES" smtClean="0"/>
              <a:t>      </a:t>
            </a:r>
            <a:r>
              <a:rPr lang="ca-ES" sz="1800" smtClean="0"/>
              <a:t>Fusió dels criteris d’abús d’alcohol + els criteris de dependència</a:t>
            </a:r>
          </a:p>
          <a:p>
            <a:pPr marL="0" indent="0">
              <a:buNone/>
            </a:pPr>
            <a:endParaRPr lang="ca-ES" smtClean="0"/>
          </a:p>
          <a:p>
            <a:pPr marL="0" indent="0">
              <a:buNone/>
            </a:pPr>
            <a:endParaRPr lang="ca-ES" smtClean="0"/>
          </a:p>
          <a:p>
            <a:pPr marL="0" indent="0">
              <a:buNone/>
            </a:pPr>
            <a:r>
              <a:rPr lang="ca-ES" smtClean="0">
                <a:solidFill>
                  <a:schemeClr val="bg1"/>
                </a:solidFill>
              </a:rPr>
              <a:t>Baixa l’umbral pel diagnòstic de Trastorn per Consum d’Alcohol, amb la qual cosa afavoreix el tractament precoç  de la malaltia alcohòlica en pacients de menor gravetat (en fase inicial malaltia), ja que facilita el diagnòstic, tractament i remissió de l’alcoholisme</a:t>
            </a:r>
          </a:p>
          <a:p>
            <a:pPr marL="0" indent="0">
              <a:buNone/>
            </a:pPr>
            <a:endParaRPr lang="ca-ES">
              <a:solidFill>
                <a:schemeClr val="bg1"/>
              </a:solidFill>
            </a:endParaRPr>
          </a:p>
        </p:txBody>
      </p:sp>
    </p:spTree>
    <p:extLst>
      <p:ext uri="{BB962C8B-B14F-4D97-AF65-F5344CB8AC3E}">
        <p14:creationId xmlns:p14="http://schemas.microsoft.com/office/powerpoint/2010/main" val="2737369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bwMode="auto">
          <a:xfrm>
            <a:off x="179512" y="1340768"/>
            <a:ext cx="8784976" cy="5184576"/>
          </a:xfrm>
          <a:prstGeom prst="roundRect">
            <a:avLst/>
          </a:prstGeom>
          <a:solidFill>
            <a:schemeClr val="bg1">
              <a:lumMod val="85000"/>
            </a:schemeClr>
          </a:solidFill>
          <a:ln w="3810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Arial" pitchFamily="34" charset="0"/>
              <a:ea typeface="ＭＳ Ｐゴシック" charset="-128"/>
            </a:endParaRPr>
          </a:p>
        </p:txBody>
      </p:sp>
      <p:sp>
        <p:nvSpPr>
          <p:cNvPr id="3" name="Contenidor de contingut 2"/>
          <p:cNvSpPr>
            <a:spLocks noGrp="1"/>
          </p:cNvSpPr>
          <p:nvPr>
            <p:ph idx="1"/>
          </p:nvPr>
        </p:nvSpPr>
        <p:spPr>
          <a:xfrm>
            <a:off x="457200" y="332656"/>
            <a:ext cx="8229600" cy="6038131"/>
          </a:xfrm>
        </p:spPr>
        <p:txBody>
          <a:bodyPr/>
          <a:lstStyle/>
          <a:p>
            <a:pPr>
              <a:buNone/>
            </a:pPr>
            <a:r>
              <a:rPr lang="ca-ES" sz="2800" b="1" dirty="0" smtClean="0">
                <a:latin typeface="Trebuchet MS" pitchFamily="34" charset="0"/>
              </a:rPr>
              <a:t>Diagnòstic del TCA (DSM-V) </a:t>
            </a:r>
            <a:r>
              <a:rPr lang="ca-ES" sz="2400" b="1" dirty="0" smtClean="0">
                <a:latin typeface="Trebuchet MS" pitchFamily="34" charset="0"/>
              </a:rPr>
              <a:t>(Dependència alcohol)</a:t>
            </a:r>
            <a:endParaRPr lang="ca-ES" sz="2800" b="1" dirty="0" smtClean="0">
              <a:latin typeface="Trebuchet MS" pitchFamily="34" charset="0"/>
            </a:endParaRPr>
          </a:p>
          <a:p>
            <a:pPr>
              <a:buNone/>
            </a:pPr>
            <a:r>
              <a:rPr lang="ca-ES" sz="1600" dirty="0" smtClean="0"/>
              <a:t>Presentar almenys </a:t>
            </a:r>
            <a:r>
              <a:rPr lang="ca-ES" sz="1600" b="1" dirty="0" smtClean="0"/>
              <a:t>2 símptomes conductuals</a:t>
            </a:r>
            <a:r>
              <a:rPr lang="ca-ES" sz="1600" dirty="0" smtClean="0"/>
              <a:t>, en els </a:t>
            </a:r>
            <a:r>
              <a:rPr lang="ca-ES" sz="1600" b="1" dirty="0" smtClean="0"/>
              <a:t>darrers 12 mesos</a:t>
            </a:r>
            <a:r>
              <a:rPr lang="ca-ES" sz="1600" dirty="0" smtClean="0"/>
              <a:t>:</a:t>
            </a:r>
          </a:p>
          <a:p>
            <a:endParaRPr lang="ca-ES" sz="1400" dirty="0" smtClean="0"/>
          </a:p>
          <a:p>
            <a:r>
              <a:rPr lang="ca-ES" sz="1400" dirty="0" smtClean="0"/>
              <a:t>Consum d’alcohol amb freqüència en quantitats superiors o durant un temps més llarg del previst</a:t>
            </a:r>
          </a:p>
          <a:p>
            <a:r>
              <a:rPr lang="ca-ES" sz="1400" dirty="0" smtClean="0"/>
              <a:t>Desig persistent o esforços fracassats d’ abandonar o controlar el consum d’alcohol.</a:t>
            </a:r>
          </a:p>
          <a:p>
            <a:r>
              <a:rPr lang="ca-ES" sz="1400" dirty="0" smtClean="0"/>
              <a:t>S'inverteix molt temps en les activitats necessàries per aconseguir alcohol, consumir-ho o recuperar-se dels seus efectes.</a:t>
            </a:r>
          </a:p>
          <a:p>
            <a:r>
              <a:rPr lang="ca-ES" sz="1400" dirty="0" smtClean="0"/>
              <a:t>“Ànsia”, desig molt fort o necessitat de consumir alcohol.</a:t>
            </a:r>
          </a:p>
          <a:p>
            <a:r>
              <a:rPr lang="ca-ES" sz="1400" dirty="0" smtClean="0"/>
              <a:t>Consum recurrent d’ alcohol que porta a l'incompliment de deures fonamentals en la feina, la escola o la casa.</a:t>
            </a:r>
          </a:p>
          <a:p>
            <a:r>
              <a:rPr lang="ca-ES" sz="1400" dirty="0" smtClean="0"/>
              <a:t>Consum continuat d’alcohol malgrat tenir problemes socials o interpersonals persistents o recurrents, produïts pes efectes de l’alcohol.</a:t>
            </a:r>
          </a:p>
          <a:p>
            <a:r>
              <a:rPr lang="fr-FR" sz="1400" dirty="0" err="1" smtClean="0"/>
              <a:t>Abandonament</a:t>
            </a:r>
            <a:r>
              <a:rPr lang="fr-FR" sz="1400" dirty="0" smtClean="0"/>
              <a:t> o </a:t>
            </a:r>
            <a:r>
              <a:rPr lang="fr-FR" sz="1400" dirty="0" err="1" smtClean="0"/>
              <a:t>reducció</a:t>
            </a:r>
            <a:r>
              <a:rPr lang="fr-FR" sz="1400" dirty="0" smtClean="0"/>
              <a:t> d'</a:t>
            </a:r>
            <a:r>
              <a:rPr lang="fr-FR" sz="1400" dirty="0" err="1" smtClean="0"/>
              <a:t>activitats</a:t>
            </a:r>
            <a:r>
              <a:rPr lang="fr-FR" sz="1400" dirty="0" smtClean="0"/>
              <a:t> </a:t>
            </a:r>
            <a:r>
              <a:rPr lang="fr-FR" sz="1400" dirty="0" err="1" smtClean="0"/>
              <a:t>laborals</a:t>
            </a:r>
            <a:r>
              <a:rPr lang="fr-FR" sz="1400" dirty="0" smtClean="0"/>
              <a:t>, </a:t>
            </a:r>
            <a:r>
              <a:rPr lang="fr-FR" sz="1400" dirty="0" err="1" smtClean="0"/>
              <a:t>socials</a:t>
            </a:r>
            <a:r>
              <a:rPr lang="fr-FR" sz="1400" dirty="0" smtClean="0"/>
              <a:t> o </a:t>
            </a:r>
            <a:r>
              <a:rPr lang="fr-FR" sz="1400" dirty="0" err="1" smtClean="0"/>
              <a:t>familiars</a:t>
            </a:r>
            <a:r>
              <a:rPr lang="fr-FR" sz="1400" dirty="0" smtClean="0"/>
              <a:t> </a:t>
            </a:r>
            <a:r>
              <a:rPr lang="fr-FR" sz="1400" dirty="0" err="1" smtClean="0"/>
              <a:t>degut</a:t>
            </a:r>
            <a:r>
              <a:rPr lang="fr-FR" sz="1400" dirty="0" smtClean="0"/>
              <a:t> al </a:t>
            </a:r>
            <a:r>
              <a:rPr lang="fr-FR" sz="1400" dirty="0" err="1" smtClean="0"/>
              <a:t>consum</a:t>
            </a:r>
            <a:r>
              <a:rPr lang="fr-FR" sz="1400" dirty="0" smtClean="0"/>
              <a:t> d’</a:t>
            </a:r>
            <a:r>
              <a:rPr lang="fr-FR" sz="1400" dirty="0" err="1" smtClean="0"/>
              <a:t>alcohol</a:t>
            </a:r>
            <a:endParaRPr lang="ca-ES" sz="1400" dirty="0" smtClean="0"/>
          </a:p>
          <a:p>
            <a:r>
              <a:rPr lang="ca-ES" sz="1400" dirty="0" smtClean="0"/>
              <a:t>Consum recurrent d’ alcohol en situacions en les que provoca un risc físic.</a:t>
            </a:r>
          </a:p>
          <a:p>
            <a:r>
              <a:rPr lang="ca-ES" sz="1400" dirty="0" smtClean="0"/>
              <a:t>El pacient continua amb el consum d’ alcohol malgrat sàpiga que pateix un problema físic o psicològic persistent o recurrent probablement causat o exacerbat per l’ alcohol.</a:t>
            </a:r>
          </a:p>
          <a:p>
            <a:pPr marL="0" indent="0">
              <a:buNone/>
            </a:pPr>
            <a:endParaRPr lang="ca-ES" sz="1200" dirty="0" smtClean="0"/>
          </a:p>
          <a:p>
            <a:r>
              <a:rPr lang="ca-ES" sz="1400" b="1" dirty="0" smtClean="0"/>
              <a:t>Tolerància</a:t>
            </a:r>
            <a:r>
              <a:rPr lang="ca-ES" sz="1400" dirty="0" smtClean="0"/>
              <a:t>, definida per algun dels següents fets:</a:t>
            </a:r>
          </a:p>
          <a:p>
            <a:pPr lvl="1"/>
            <a:r>
              <a:rPr lang="ca-ES" sz="1200" dirty="0" smtClean="0"/>
              <a:t>Una necessitat de consumir quantitats cada vegada majors d’ alcohol per aconseguir la intoxicació o l’efecte desitjat.</a:t>
            </a:r>
          </a:p>
          <a:p>
            <a:pPr lvl="1"/>
            <a:r>
              <a:rPr lang="ca-ES" sz="1200" dirty="0" smtClean="0"/>
              <a:t>Un efecte notablement reduït </a:t>
            </a:r>
            <a:r>
              <a:rPr lang="ca-ES" sz="1200" dirty="0"/>
              <a:t> </a:t>
            </a:r>
            <a:r>
              <a:rPr lang="ca-ES" sz="1200" dirty="0" smtClean="0"/>
              <a:t>amb consum continuats de la mateixa quantitat d’ alcohol.</a:t>
            </a:r>
          </a:p>
          <a:p>
            <a:r>
              <a:rPr lang="ca-ES" sz="1400" b="1" dirty="0" smtClean="0"/>
              <a:t>Abstinència</a:t>
            </a:r>
            <a:r>
              <a:rPr lang="ca-ES" sz="1400" dirty="0" smtClean="0"/>
              <a:t>, manifestada per algun dels següents fets:</a:t>
            </a:r>
          </a:p>
          <a:p>
            <a:pPr lvl="1"/>
            <a:r>
              <a:rPr lang="ca-ES" sz="1200" dirty="0" smtClean="0"/>
              <a:t>Presència de síndrome d’ abstinència característic d’ alcohol.</a:t>
            </a:r>
          </a:p>
          <a:p>
            <a:pPr lvl="1"/>
            <a:r>
              <a:rPr lang="ca-ES" sz="1200" dirty="0" smtClean="0"/>
              <a:t>Es consumeix alcohol (o alguna substància molt similar, com benzodiazepines) per alleujar o evitar els símptomes d’ abstinència.</a:t>
            </a:r>
            <a:endParaRPr lang="ca-ES" sz="1200" dirty="0"/>
          </a:p>
        </p:txBody>
      </p:sp>
    </p:spTree>
    <p:extLst>
      <p:ext uri="{BB962C8B-B14F-4D97-AF65-F5344CB8AC3E}">
        <p14:creationId xmlns:p14="http://schemas.microsoft.com/office/powerpoint/2010/main" val="3181467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Título"/>
          <p:cNvSpPr>
            <a:spLocks noGrp="1"/>
          </p:cNvSpPr>
          <p:nvPr>
            <p:ph type="title"/>
          </p:nvPr>
        </p:nvSpPr>
        <p:spPr bwMode="auto">
          <a:xfrm>
            <a:off x="395536" y="333375"/>
            <a:ext cx="8229600" cy="1143000"/>
          </a:xfrm>
          <a:noFill/>
          <a:ln>
            <a:miter lim="800000"/>
            <a:headEnd/>
            <a:tailEnd/>
          </a:ln>
        </p:spPr>
        <p:txBody>
          <a:bodyPr vert="horz" wrap="square" lIns="91440" tIns="45720" rIns="91440" bIns="45720" numCol="1" anchorCtr="0" compatLnSpc="1">
            <a:prstTxWarp prst="textNoShape">
              <a:avLst/>
            </a:prstTxWarp>
            <a:normAutofit/>
          </a:bodyPr>
          <a:lstStyle/>
          <a:p>
            <a:r>
              <a:rPr lang="ca-ES" dirty="0" smtClean="0"/>
              <a:t>Criteris DSM V de TCA (Dependència a l’alcohol)</a:t>
            </a:r>
          </a:p>
        </p:txBody>
      </p:sp>
      <p:sp>
        <p:nvSpPr>
          <p:cNvPr id="70659" name="2 Marcador de contenido"/>
          <p:cNvSpPr>
            <a:spLocks noGrp="1"/>
          </p:cNvSpPr>
          <p:nvPr>
            <p:ph idx="1"/>
          </p:nvPr>
        </p:nvSpPr>
        <p:spPr bwMode="auto">
          <a:xfrm>
            <a:off x="457200" y="1711349"/>
            <a:ext cx="8229600" cy="4525963"/>
          </a:xfrm>
          <a:noFill/>
          <a:ln>
            <a:miter lim="800000"/>
            <a:headEnd/>
            <a:tailEnd/>
          </a:ln>
        </p:spPr>
        <p:txBody>
          <a:bodyPr vert="horz" wrap="square" lIns="91440" tIns="45720" rIns="91440" bIns="45720" numCol="1" anchor="t" anchorCtr="0" compatLnSpc="1">
            <a:prstTxWarp prst="textNoShape">
              <a:avLst/>
            </a:prstTxWarp>
          </a:bodyPr>
          <a:lstStyle/>
          <a:p>
            <a:r>
              <a:rPr lang="ca-ES" smtClean="0"/>
              <a:t>Existeix un especificador de </a:t>
            </a:r>
            <a:r>
              <a:rPr lang="ca-ES" b="1" smtClean="0"/>
              <a:t>gravetat actual</a:t>
            </a:r>
            <a:r>
              <a:rPr lang="ca-ES" smtClean="0"/>
              <a:t>: </a:t>
            </a:r>
          </a:p>
          <a:p>
            <a:endParaRPr lang="ca-ES" smtClean="0"/>
          </a:p>
          <a:p>
            <a:endParaRPr lang="ca-ES" smtClean="0"/>
          </a:p>
          <a:p>
            <a:endParaRPr lang="ca-ES" smtClean="0"/>
          </a:p>
          <a:p>
            <a:endParaRPr lang="ca-ES" smtClean="0"/>
          </a:p>
          <a:p>
            <a:endParaRPr lang="ca-ES" smtClean="0"/>
          </a:p>
          <a:p>
            <a:r>
              <a:rPr lang="ca-ES" smtClean="0"/>
              <a:t>Existeix un especificador</a:t>
            </a:r>
            <a:r>
              <a:rPr lang="ca-ES" b="1" smtClean="0"/>
              <a:t> de curs</a:t>
            </a:r>
            <a:r>
              <a:rPr lang="ca-ES" smtClean="0"/>
              <a:t>:</a:t>
            </a:r>
          </a:p>
        </p:txBody>
      </p:sp>
      <p:sp>
        <p:nvSpPr>
          <p:cNvPr id="2" name="Crida amb línia 1 1"/>
          <p:cNvSpPr/>
          <p:nvPr/>
        </p:nvSpPr>
        <p:spPr bwMode="auto">
          <a:xfrm>
            <a:off x="3131840" y="2204864"/>
            <a:ext cx="3960440" cy="1080120"/>
          </a:xfrm>
          <a:prstGeom prst="borderCallout1">
            <a:avLst>
              <a:gd name="adj1" fmla="val 18750"/>
              <a:gd name="adj2" fmla="val -8333"/>
              <a:gd name="adj3" fmla="val -2842"/>
              <a:gd name="adj4" fmla="val -45802"/>
            </a:avLst>
          </a:prstGeom>
          <a:solidFill>
            <a:srgbClr val="A1E18F">
              <a:alpha val="71000"/>
            </a:srgbClr>
          </a:solidFill>
          <a:ln w="25400" cap="flat" cmpd="thickThin"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Blip>
                <a:blip r:embed="rId3"/>
              </a:buBlip>
            </a:pPr>
            <a:r>
              <a:rPr lang="ca-ES" b="1" dirty="0"/>
              <a:t>Lleu</a:t>
            </a:r>
            <a:r>
              <a:rPr lang="ca-ES" dirty="0"/>
              <a:t> si compleix  2-3 </a:t>
            </a:r>
            <a:r>
              <a:rPr lang="ca-ES" dirty="0" smtClean="0"/>
              <a:t>criteris</a:t>
            </a:r>
          </a:p>
          <a:p>
            <a:pPr marL="285750" indent="-285750">
              <a:buBlip>
                <a:blip r:embed="rId3"/>
              </a:buBlip>
            </a:pPr>
            <a:r>
              <a:rPr lang="ca-ES" b="1" dirty="0" smtClean="0"/>
              <a:t>Moderat</a:t>
            </a:r>
            <a:r>
              <a:rPr lang="ca-ES" dirty="0" smtClean="0"/>
              <a:t> </a:t>
            </a:r>
            <a:r>
              <a:rPr lang="ca-ES" dirty="0"/>
              <a:t>si compleix 4-5 </a:t>
            </a:r>
            <a:r>
              <a:rPr lang="ca-ES" dirty="0" smtClean="0"/>
              <a:t>criteris</a:t>
            </a:r>
          </a:p>
          <a:p>
            <a:pPr marL="285750" indent="-285750">
              <a:buBlip>
                <a:blip r:embed="rId3"/>
              </a:buBlip>
            </a:pPr>
            <a:r>
              <a:rPr lang="ca-ES" b="1" dirty="0" smtClean="0"/>
              <a:t>Greu</a:t>
            </a:r>
            <a:r>
              <a:rPr lang="ca-ES" dirty="0" smtClean="0"/>
              <a:t> </a:t>
            </a:r>
            <a:r>
              <a:rPr lang="ca-ES" dirty="0"/>
              <a:t>si compleix més de </a:t>
            </a:r>
            <a:r>
              <a:rPr lang="ca-ES" dirty="0" smtClean="0"/>
              <a:t>5 criteris</a:t>
            </a:r>
            <a:endParaRPr lang="ca-ES" dirty="0"/>
          </a:p>
          <a:p>
            <a:pPr lvl="1"/>
            <a:endParaRPr lang="ca-ES" dirty="0"/>
          </a:p>
        </p:txBody>
      </p:sp>
      <p:sp>
        <p:nvSpPr>
          <p:cNvPr id="5" name="Crida amb línia 1 4"/>
          <p:cNvSpPr/>
          <p:nvPr/>
        </p:nvSpPr>
        <p:spPr bwMode="auto">
          <a:xfrm>
            <a:off x="3131840" y="4437112"/>
            <a:ext cx="3960440" cy="1224136"/>
          </a:xfrm>
          <a:prstGeom prst="borderCallout1">
            <a:avLst>
              <a:gd name="adj1" fmla="val 18750"/>
              <a:gd name="adj2" fmla="val -8333"/>
              <a:gd name="adj3" fmla="val -6137"/>
              <a:gd name="adj4" fmla="val -46821"/>
            </a:avLst>
          </a:prstGeom>
          <a:solidFill>
            <a:srgbClr val="A1E18F">
              <a:alpha val="76000"/>
            </a:srgbClr>
          </a:solidFill>
          <a:ln w="25400" cap="flat" cmpd="thickThin"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Blip>
                <a:blip r:embed="rId3"/>
              </a:buBlip>
            </a:pPr>
            <a:r>
              <a:rPr lang="ca-ES" b="1" dirty="0" smtClean="0"/>
              <a:t>Remissió </a:t>
            </a:r>
            <a:r>
              <a:rPr lang="ca-ES" b="1" dirty="0"/>
              <a:t>inicial</a:t>
            </a:r>
            <a:r>
              <a:rPr lang="ca-ES" dirty="0"/>
              <a:t>: 3 mesos sense cap dels símptomes. </a:t>
            </a:r>
            <a:endParaRPr lang="es-ES" dirty="0" smtClean="0"/>
          </a:p>
          <a:p>
            <a:pPr marL="285750" indent="-285750">
              <a:buBlip>
                <a:blip r:embed="rId3"/>
              </a:buBlip>
            </a:pPr>
            <a:r>
              <a:rPr lang="ca-ES" b="1" dirty="0" smtClean="0"/>
              <a:t>Remissió </a:t>
            </a:r>
            <a:r>
              <a:rPr lang="ca-ES" b="1" dirty="0"/>
              <a:t>continuada</a:t>
            </a:r>
            <a:r>
              <a:rPr lang="ca-ES" dirty="0"/>
              <a:t>: quan porta un any sense símptomes</a:t>
            </a:r>
          </a:p>
          <a:p>
            <a:pPr lvl="1">
              <a:buFontTx/>
              <a:buNone/>
            </a:pPr>
            <a:endParaRPr lang="es-ES" dirty="0"/>
          </a:p>
        </p:txBody>
      </p:sp>
    </p:spTree>
    <p:extLst>
      <p:ext uri="{BB962C8B-B14F-4D97-AF65-F5344CB8AC3E}">
        <p14:creationId xmlns:p14="http://schemas.microsoft.com/office/powerpoint/2010/main" val="39236714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8173" y="404664"/>
            <a:ext cx="8783637" cy="6778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ca-ES" altLang="es-ES" sz="2800" b="1" dirty="0">
                <a:latin typeface="Trebuchet MS" pitchFamily="34" charset="0"/>
              </a:rPr>
              <a:t>Canvis en el DSM-V  pels trastorns per us d’alcohol </a:t>
            </a:r>
          </a:p>
        </p:txBody>
      </p:sp>
      <p:sp>
        <p:nvSpPr>
          <p:cNvPr id="6" name="Rectangle 2"/>
          <p:cNvSpPr>
            <a:spLocks noChangeArrowheads="1"/>
          </p:cNvSpPr>
          <p:nvPr/>
        </p:nvSpPr>
        <p:spPr bwMode="auto">
          <a:xfrm>
            <a:off x="387350" y="1279525"/>
            <a:ext cx="79121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ca-ES" altLang="es-ES" sz="2400" b="1" dirty="0" smtClean="0"/>
              <a:t>DSM-V</a:t>
            </a:r>
            <a:r>
              <a:rPr lang="ca-ES" altLang="es-ES" dirty="0" smtClean="0"/>
              <a:t> : </a:t>
            </a:r>
            <a:r>
              <a:rPr lang="ca-ES" altLang="es-ES" b="1" dirty="0" smtClean="0"/>
              <a:t>Abús i Dependència  de l’Alcohol </a:t>
            </a:r>
            <a:r>
              <a:rPr lang="ca-ES" altLang="es-ES" dirty="0" smtClean="0"/>
              <a:t>es substitueixen per  </a:t>
            </a:r>
            <a:r>
              <a:rPr lang="ca-ES" altLang="es-ES" b="1" i="1" dirty="0" smtClean="0"/>
              <a:t>Trastorn per Consum d’Alcohol</a:t>
            </a:r>
            <a:r>
              <a:rPr lang="ca-ES" altLang="es-ES" dirty="0" smtClean="0"/>
              <a:t>, i s’especifica en  lleu, moderat i greu </a:t>
            </a:r>
            <a:endParaRPr lang="ca-ES" altLang="es-ES" dirty="0"/>
          </a:p>
        </p:txBody>
      </p:sp>
      <p:sp>
        <p:nvSpPr>
          <p:cNvPr id="12" name="TextBox 10"/>
          <p:cNvSpPr txBox="1">
            <a:spLocks noChangeArrowheads="1"/>
          </p:cNvSpPr>
          <p:nvPr/>
        </p:nvSpPr>
        <p:spPr bwMode="auto">
          <a:xfrm>
            <a:off x="5883275" y="4054475"/>
            <a:ext cx="1101725" cy="646331"/>
          </a:xfrm>
          <a:prstGeom prst="rect">
            <a:avLst/>
          </a:prstGeom>
          <a:noFill/>
          <a:ln w="28575">
            <a:noFill/>
            <a:miter lim="800000"/>
            <a:headEnd/>
            <a:tailEnd/>
          </a:ln>
        </p:spPr>
        <p:txBody>
          <a:bodyPr>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ca-ES" altLang="es-ES" b="1" smtClean="0"/>
              <a:t>Moderat 4-5</a:t>
            </a:r>
            <a:endParaRPr lang="ca-ES" altLang="es-ES" b="1"/>
          </a:p>
        </p:txBody>
      </p:sp>
      <p:sp>
        <p:nvSpPr>
          <p:cNvPr id="13" name="TextBox 11"/>
          <p:cNvSpPr txBox="1">
            <a:spLocks noChangeArrowheads="1"/>
          </p:cNvSpPr>
          <p:nvPr/>
        </p:nvSpPr>
        <p:spPr bwMode="auto">
          <a:xfrm>
            <a:off x="7308850" y="4041775"/>
            <a:ext cx="1016000" cy="646331"/>
          </a:xfrm>
          <a:prstGeom prst="rect">
            <a:avLst/>
          </a:prstGeom>
          <a:noFill/>
          <a:ln w="28575">
            <a:noFill/>
            <a:miter lim="800000"/>
            <a:headEnd/>
            <a:tailEnd/>
          </a:ln>
        </p:spPr>
        <p:txBody>
          <a:bodyPr>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ca-ES" altLang="es-ES" b="1" smtClean="0"/>
              <a:t>Greu    6-11</a:t>
            </a:r>
            <a:endParaRPr lang="ca-ES" altLang="es-ES" b="1"/>
          </a:p>
        </p:txBody>
      </p:sp>
      <p:sp>
        <p:nvSpPr>
          <p:cNvPr id="14" name="TextBox 12"/>
          <p:cNvSpPr txBox="1">
            <a:spLocks noChangeArrowheads="1"/>
          </p:cNvSpPr>
          <p:nvPr/>
        </p:nvSpPr>
        <p:spPr bwMode="auto">
          <a:xfrm>
            <a:off x="4851400" y="4044950"/>
            <a:ext cx="711200" cy="646331"/>
          </a:xfrm>
          <a:prstGeom prst="rect">
            <a:avLst/>
          </a:prstGeom>
          <a:noFill/>
          <a:ln w="28575">
            <a:noFill/>
            <a:miter lim="800000"/>
            <a:headEnd/>
            <a:tailEnd/>
          </a:ln>
        </p:spPr>
        <p:txBody>
          <a:bodyPr>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ca-ES" altLang="es-ES" b="1" smtClean="0"/>
              <a:t>Lleu </a:t>
            </a:r>
          </a:p>
          <a:p>
            <a:pPr algn="ctr" eaLnBrk="1" hangingPunct="1">
              <a:spcBef>
                <a:spcPct val="0"/>
              </a:spcBef>
              <a:buClrTx/>
              <a:buFontTx/>
              <a:buNone/>
            </a:pPr>
            <a:r>
              <a:rPr lang="ca-ES" altLang="es-ES" b="1" smtClean="0"/>
              <a:t>2-3</a:t>
            </a:r>
            <a:endParaRPr lang="ca-ES" altLang="es-ES" b="1"/>
          </a:p>
        </p:txBody>
      </p:sp>
      <p:sp>
        <p:nvSpPr>
          <p:cNvPr id="16" name="Down Arrow 4"/>
          <p:cNvSpPr/>
          <p:nvPr/>
        </p:nvSpPr>
        <p:spPr>
          <a:xfrm>
            <a:off x="5092700" y="3644900"/>
            <a:ext cx="114300" cy="358775"/>
          </a:xfrm>
          <a:prstGeom prst="downArrow">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17" name="Down Arrow 15"/>
          <p:cNvSpPr/>
          <p:nvPr/>
        </p:nvSpPr>
        <p:spPr>
          <a:xfrm>
            <a:off x="5181600" y="4741863"/>
            <a:ext cx="114300" cy="357187"/>
          </a:xfrm>
          <a:prstGeom prst="downArrow">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18" name="Down Arrow 16"/>
          <p:cNvSpPr/>
          <p:nvPr/>
        </p:nvSpPr>
        <p:spPr>
          <a:xfrm>
            <a:off x="7759700" y="4730750"/>
            <a:ext cx="114300" cy="358775"/>
          </a:xfrm>
          <a:prstGeom prst="downArrow">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19" name="Down Arrow 17"/>
          <p:cNvSpPr/>
          <p:nvPr/>
        </p:nvSpPr>
        <p:spPr>
          <a:xfrm>
            <a:off x="6376988" y="4730750"/>
            <a:ext cx="114300" cy="358775"/>
          </a:xfrm>
          <a:prstGeom prst="downArrow">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20" name="Down Arrow 18"/>
          <p:cNvSpPr/>
          <p:nvPr/>
        </p:nvSpPr>
        <p:spPr>
          <a:xfrm>
            <a:off x="7704138" y="3617913"/>
            <a:ext cx="112712" cy="358775"/>
          </a:xfrm>
          <a:prstGeom prst="downArrow">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21" name="Down Arrow 19"/>
          <p:cNvSpPr/>
          <p:nvPr/>
        </p:nvSpPr>
        <p:spPr>
          <a:xfrm>
            <a:off x="6319838" y="3611563"/>
            <a:ext cx="114300" cy="358775"/>
          </a:xfrm>
          <a:prstGeom prst="downArrow">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grpSp>
        <p:nvGrpSpPr>
          <p:cNvPr id="22" name="Agrupa 21"/>
          <p:cNvGrpSpPr/>
          <p:nvPr/>
        </p:nvGrpSpPr>
        <p:grpSpPr>
          <a:xfrm>
            <a:off x="1256142" y="2852936"/>
            <a:ext cx="2307746" cy="1405452"/>
            <a:chOff x="377533" y="2564904"/>
            <a:chExt cx="3690413" cy="2232248"/>
          </a:xfrm>
        </p:grpSpPr>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533" y="2728689"/>
              <a:ext cx="3618403" cy="206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3"/>
            <p:cNvSpPr txBox="1">
              <a:spLocks noChangeArrowheads="1"/>
            </p:cNvSpPr>
            <p:nvPr/>
          </p:nvSpPr>
          <p:spPr bwMode="auto">
            <a:xfrm>
              <a:off x="467544" y="2564904"/>
              <a:ext cx="3600402" cy="342185"/>
            </a:xfrm>
            <a:prstGeom prst="rect">
              <a:avLst/>
            </a:prstGeom>
            <a:noFill/>
            <a:ln w="9525">
              <a:noFill/>
              <a:miter lim="800000"/>
              <a:headEnd/>
              <a:tailEnd/>
            </a:ln>
          </p:spPr>
          <p:txBody>
            <a:bodyPr wrap="square" lIns="0" tIns="0" rIns="0" bIns="0">
              <a:spAutoFit/>
            </a:bodyPr>
            <a:lstStyle/>
            <a:p>
              <a:pPr marL="180975" indent="-180975" eaLnBrk="1" hangingPunct="1">
                <a:spcAft>
                  <a:spcPts val="300"/>
                </a:spcAft>
                <a:buClr>
                  <a:schemeClr val="accent1"/>
                </a:buClr>
                <a:buFont typeface="Arial" pitchFamily="34" charset="0"/>
                <a:buNone/>
              </a:pPr>
              <a:endParaRPr lang="ca-ES" sz="1400">
                <a:latin typeface="Arial" pitchFamily="34" charset="0"/>
                <a:ea typeface="ＭＳ Ｐゴシック" pitchFamily="34" charset="-128"/>
                <a:cs typeface="Arial" pitchFamily="34" charset="0"/>
              </a:endParaRPr>
            </a:p>
          </p:txBody>
        </p:sp>
      </p:grpSp>
      <p:sp>
        <p:nvSpPr>
          <p:cNvPr id="2" name="Rectangle 1"/>
          <p:cNvSpPr/>
          <p:nvPr/>
        </p:nvSpPr>
        <p:spPr>
          <a:xfrm>
            <a:off x="1475656" y="3153742"/>
            <a:ext cx="1708150" cy="923330"/>
          </a:xfrm>
          <a:prstGeom prst="rect">
            <a:avLst/>
          </a:prstGeom>
        </p:spPr>
        <p:txBody>
          <a:bodyPr wrap="square">
            <a:spAutoFit/>
          </a:bodyPr>
          <a:lstStyle/>
          <a:p>
            <a:pPr>
              <a:spcBef>
                <a:spcPct val="0"/>
              </a:spcBef>
            </a:pPr>
            <a:r>
              <a:rPr lang="ca-ES" altLang="es-ES" b="1" dirty="0" smtClean="0"/>
              <a:t> DSM-IV</a:t>
            </a:r>
          </a:p>
          <a:p>
            <a:pPr>
              <a:spcBef>
                <a:spcPct val="0"/>
              </a:spcBef>
            </a:pPr>
            <a:r>
              <a:rPr lang="ca-ES" altLang="es-ES" dirty="0" smtClean="0"/>
              <a:t>Abús d’alcohol</a:t>
            </a:r>
          </a:p>
          <a:p>
            <a:pPr>
              <a:spcBef>
                <a:spcPct val="0"/>
              </a:spcBef>
            </a:pPr>
            <a:r>
              <a:rPr lang="ca-ES" altLang="es-ES" b="1" dirty="0" smtClean="0">
                <a:solidFill>
                  <a:srgbClr val="FF0000"/>
                </a:solidFill>
              </a:rPr>
              <a:t>1 de 4 criteris</a:t>
            </a:r>
            <a:endParaRPr lang="ca-ES" altLang="es-ES" b="1" dirty="0">
              <a:solidFill>
                <a:srgbClr val="FF0000"/>
              </a:solidFill>
            </a:endParaRPr>
          </a:p>
        </p:txBody>
      </p:sp>
      <p:grpSp>
        <p:nvGrpSpPr>
          <p:cNvPr id="4" name="Agrupa 3"/>
          <p:cNvGrpSpPr/>
          <p:nvPr/>
        </p:nvGrpSpPr>
        <p:grpSpPr>
          <a:xfrm>
            <a:off x="1104376" y="4340364"/>
            <a:ext cx="3107584" cy="1351617"/>
            <a:chOff x="672328" y="4340364"/>
            <a:chExt cx="3107584" cy="1351617"/>
          </a:xfrm>
        </p:grpSpPr>
        <p:grpSp>
          <p:nvGrpSpPr>
            <p:cNvPr id="25" name="Agrupa 24"/>
            <p:cNvGrpSpPr/>
            <p:nvPr/>
          </p:nvGrpSpPr>
          <p:grpSpPr>
            <a:xfrm>
              <a:off x="672328" y="4340364"/>
              <a:ext cx="2747544" cy="1351617"/>
              <a:chOff x="377533" y="2564904"/>
              <a:chExt cx="3690413" cy="2232248"/>
            </a:xfrm>
          </p:grpSpPr>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533" y="2728689"/>
                <a:ext cx="3618403" cy="206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3"/>
              <p:cNvSpPr txBox="1">
                <a:spLocks noChangeArrowheads="1"/>
              </p:cNvSpPr>
              <p:nvPr/>
            </p:nvSpPr>
            <p:spPr bwMode="auto">
              <a:xfrm>
                <a:off x="467544" y="2564904"/>
                <a:ext cx="3600402" cy="355814"/>
              </a:xfrm>
              <a:prstGeom prst="rect">
                <a:avLst/>
              </a:prstGeom>
              <a:noFill/>
              <a:ln w="9525">
                <a:noFill/>
                <a:miter lim="800000"/>
                <a:headEnd/>
                <a:tailEnd/>
              </a:ln>
            </p:spPr>
            <p:txBody>
              <a:bodyPr wrap="square" lIns="0" tIns="0" rIns="0" bIns="0">
                <a:spAutoFit/>
              </a:bodyPr>
              <a:lstStyle/>
              <a:p>
                <a:pPr marL="180975" indent="-180975" eaLnBrk="1" hangingPunct="1">
                  <a:spcAft>
                    <a:spcPts val="300"/>
                  </a:spcAft>
                  <a:buClr>
                    <a:schemeClr val="accent1"/>
                  </a:buClr>
                  <a:buFont typeface="Arial" pitchFamily="34" charset="0"/>
                  <a:buNone/>
                </a:pPr>
                <a:endParaRPr lang="ca-ES" sz="1400">
                  <a:latin typeface="Arial" pitchFamily="34" charset="0"/>
                  <a:ea typeface="ＭＳ Ｐゴシック" pitchFamily="34" charset="-128"/>
                  <a:cs typeface="Arial" pitchFamily="34" charset="0"/>
                </a:endParaRPr>
              </a:p>
            </p:txBody>
          </p:sp>
        </p:grpSp>
        <p:sp>
          <p:nvSpPr>
            <p:cNvPr id="3" name="Rectangle 2"/>
            <p:cNvSpPr/>
            <p:nvPr/>
          </p:nvSpPr>
          <p:spPr>
            <a:xfrm>
              <a:off x="800606" y="4625975"/>
              <a:ext cx="2979306" cy="923330"/>
            </a:xfrm>
            <a:prstGeom prst="rect">
              <a:avLst/>
            </a:prstGeom>
          </p:spPr>
          <p:txBody>
            <a:bodyPr wrap="square">
              <a:spAutoFit/>
            </a:bodyPr>
            <a:lstStyle/>
            <a:p>
              <a:pPr>
                <a:spcBef>
                  <a:spcPct val="0"/>
                </a:spcBef>
              </a:pPr>
              <a:r>
                <a:rPr lang="ca-ES" altLang="es-ES" b="1" dirty="0" smtClean="0"/>
                <a:t> DSM-IV</a:t>
              </a:r>
            </a:p>
            <a:p>
              <a:pPr>
                <a:spcBef>
                  <a:spcPct val="0"/>
                </a:spcBef>
              </a:pPr>
              <a:r>
                <a:rPr lang="ca-ES" altLang="es-ES" dirty="0" smtClean="0"/>
                <a:t>Dependència de</a:t>
              </a:r>
            </a:p>
            <a:p>
              <a:pPr>
                <a:spcBef>
                  <a:spcPct val="0"/>
                </a:spcBef>
              </a:pPr>
              <a:r>
                <a:rPr lang="ca-ES" altLang="es-ES" dirty="0" smtClean="0"/>
                <a:t>l’alcohol </a:t>
              </a:r>
              <a:r>
                <a:rPr lang="ca-ES" altLang="es-ES" b="1" dirty="0" smtClean="0">
                  <a:solidFill>
                    <a:srgbClr val="FF0000"/>
                  </a:solidFill>
                </a:rPr>
                <a:t>3 de 7 criteris</a:t>
              </a:r>
              <a:endParaRPr lang="ca-ES" b="1" dirty="0">
                <a:solidFill>
                  <a:srgbClr val="FF0000"/>
                </a:solidFill>
              </a:endParaRPr>
            </a:p>
          </p:txBody>
        </p:sp>
      </p:grpSp>
      <p:grpSp>
        <p:nvGrpSpPr>
          <p:cNvPr id="30" name="Agrupa 29"/>
          <p:cNvGrpSpPr/>
          <p:nvPr/>
        </p:nvGrpSpPr>
        <p:grpSpPr>
          <a:xfrm>
            <a:off x="4373860" y="5157192"/>
            <a:ext cx="1638300" cy="1098305"/>
            <a:chOff x="3725788" y="5404852"/>
            <a:chExt cx="1638300" cy="1098305"/>
          </a:xfrm>
        </p:grpSpPr>
        <p:pic>
          <p:nvPicPr>
            <p:cNvPr id="28"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5404852"/>
              <a:ext cx="1469380" cy="1098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28"/>
            <p:cNvSpPr/>
            <p:nvPr/>
          </p:nvSpPr>
          <p:spPr>
            <a:xfrm>
              <a:off x="3725788" y="5445224"/>
              <a:ext cx="1638300" cy="923330"/>
            </a:xfrm>
            <a:prstGeom prst="rect">
              <a:avLst/>
            </a:prstGeom>
          </p:spPr>
          <p:txBody>
            <a:bodyPr wrap="square">
              <a:spAutoFit/>
            </a:bodyPr>
            <a:lstStyle/>
            <a:p>
              <a:pPr algn="ctr">
                <a:spcBef>
                  <a:spcPct val="0"/>
                </a:spcBef>
              </a:pPr>
              <a:r>
                <a:rPr lang="ca-ES" altLang="es-ES" b="1" smtClean="0"/>
                <a:t> ICD-10</a:t>
              </a:r>
            </a:p>
            <a:p>
              <a:pPr algn="ctr">
                <a:spcBef>
                  <a:spcPct val="0"/>
                </a:spcBef>
              </a:pPr>
              <a:r>
                <a:rPr lang="ca-ES" altLang="es-ES" smtClean="0"/>
                <a:t>Consum</a:t>
              </a:r>
            </a:p>
            <a:p>
              <a:pPr algn="ctr">
                <a:spcBef>
                  <a:spcPct val="0"/>
                </a:spcBef>
              </a:pPr>
              <a:r>
                <a:rPr lang="ca-ES" altLang="es-ES" smtClean="0"/>
                <a:t>perjudicial</a:t>
              </a:r>
              <a:endParaRPr lang="ca-ES"/>
            </a:p>
          </p:txBody>
        </p:sp>
      </p:grpSp>
      <p:grpSp>
        <p:nvGrpSpPr>
          <p:cNvPr id="31" name="Agrupa 30"/>
          <p:cNvGrpSpPr/>
          <p:nvPr/>
        </p:nvGrpSpPr>
        <p:grpSpPr>
          <a:xfrm>
            <a:off x="6012160" y="5157192"/>
            <a:ext cx="2088232" cy="1098305"/>
            <a:chOff x="3725788" y="5404852"/>
            <a:chExt cx="1638300" cy="1098305"/>
          </a:xfrm>
        </p:grpSpPr>
        <p:pic>
          <p:nvPicPr>
            <p:cNvPr id="32"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5404852"/>
              <a:ext cx="1469380" cy="1098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a:xfrm>
              <a:off x="3725788" y="5445224"/>
              <a:ext cx="1638300" cy="923330"/>
            </a:xfrm>
            <a:prstGeom prst="rect">
              <a:avLst/>
            </a:prstGeom>
          </p:spPr>
          <p:txBody>
            <a:bodyPr wrap="square">
              <a:spAutoFit/>
            </a:bodyPr>
            <a:lstStyle/>
            <a:p>
              <a:pPr algn="ctr">
                <a:spcBef>
                  <a:spcPct val="0"/>
                </a:spcBef>
              </a:pPr>
              <a:r>
                <a:rPr lang="ca-ES" altLang="es-ES" b="1" smtClean="0"/>
                <a:t> ICD-10</a:t>
              </a:r>
            </a:p>
            <a:p>
              <a:pPr algn="ctr">
                <a:spcBef>
                  <a:spcPct val="0"/>
                </a:spcBef>
              </a:pPr>
              <a:r>
                <a:rPr lang="ca-ES" altLang="es-ES" smtClean="0"/>
                <a:t>Dependència de l’alcohol</a:t>
              </a:r>
              <a:endParaRPr lang="ca-ES"/>
            </a:p>
          </p:txBody>
        </p:sp>
      </p:grpSp>
      <p:grpSp>
        <p:nvGrpSpPr>
          <p:cNvPr id="34" name="Agrupa 33"/>
          <p:cNvGrpSpPr/>
          <p:nvPr/>
        </p:nvGrpSpPr>
        <p:grpSpPr>
          <a:xfrm>
            <a:off x="4148138" y="2391270"/>
            <a:ext cx="4384302" cy="1215951"/>
            <a:chOff x="3725788" y="5404852"/>
            <a:chExt cx="1638300" cy="1098305"/>
          </a:xfrm>
        </p:grpSpPr>
        <p:pic>
          <p:nvPicPr>
            <p:cNvPr id="35"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5404852"/>
              <a:ext cx="1469380" cy="1098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35"/>
            <p:cNvSpPr/>
            <p:nvPr/>
          </p:nvSpPr>
          <p:spPr>
            <a:xfrm>
              <a:off x="3725788" y="5445224"/>
              <a:ext cx="1638300" cy="333598"/>
            </a:xfrm>
            <a:prstGeom prst="rect">
              <a:avLst/>
            </a:prstGeom>
          </p:spPr>
          <p:txBody>
            <a:bodyPr wrap="square">
              <a:spAutoFit/>
            </a:bodyPr>
            <a:lstStyle/>
            <a:p>
              <a:pPr algn="ctr">
                <a:spcBef>
                  <a:spcPct val="0"/>
                </a:spcBef>
              </a:pPr>
              <a:r>
                <a:rPr lang="ca-ES" altLang="es-ES" b="1" smtClean="0"/>
                <a:t> </a:t>
              </a:r>
              <a:endParaRPr lang="ca-ES" altLang="es-ES" b="1"/>
            </a:p>
          </p:txBody>
        </p:sp>
      </p:grpSp>
      <p:sp>
        <p:nvSpPr>
          <p:cNvPr id="37" name="Rectangle 36"/>
          <p:cNvSpPr/>
          <p:nvPr/>
        </p:nvSpPr>
        <p:spPr>
          <a:xfrm>
            <a:off x="4148138" y="2505670"/>
            <a:ext cx="4572000" cy="954107"/>
          </a:xfrm>
          <a:prstGeom prst="rect">
            <a:avLst/>
          </a:prstGeom>
        </p:spPr>
        <p:txBody>
          <a:bodyPr>
            <a:spAutoFit/>
          </a:bodyPr>
          <a:lstStyle/>
          <a:p>
            <a:pPr algn="ctr">
              <a:spcBef>
                <a:spcPct val="0"/>
              </a:spcBef>
            </a:pPr>
            <a:r>
              <a:rPr lang="ca-ES" altLang="es-ES" b="1" dirty="0" smtClean="0"/>
              <a:t>DSM-V</a:t>
            </a:r>
          </a:p>
          <a:p>
            <a:pPr algn="ctr">
              <a:spcBef>
                <a:spcPct val="0"/>
              </a:spcBef>
            </a:pPr>
            <a:r>
              <a:rPr lang="ca-ES" altLang="es-ES" b="1" dirty="0" smtClean="0"/>
              <a:t>Trastorn per consum d’alcohol</a:t>
            </a:r>
          </a:p>
          <a:p>
            <a:pPr algn="ctr">
              <a:spcBef>
                <a:spcPct val="0"/>
              </a:spcBef>
            </a:pPr>
            <a:r>
              <a:rPr lang="ca-ES" altLang="es-ES" sz="2000" b="1" dirty="0" smtClean="0">
                <a:solidFill>
                  <a:srgbClr val="FF0000"/>
                </a:solidFill>
              </a:rPr>
              <a:t>2 de 11 criteris</a:t>
            </a:r>
            <a:endParaRPr lang="ca-ES" altLang="es-ES" sz="2000" b="1" dirty="0">
              <a:solidFill>
                <a:srgbClr val="FF0000"/>
              </a:solidFill>
            </a:endParaRPr>
          </a:p>
        </p:txBody>
      </p:sp>
      <p:sp>
        <p:nvSpPr>
          <p:cNvPr id="7" name="Clau de tancament 6"/>
          <p:cNvSpPr/>
          <p:nvPr/>
        </p:nvSpPr>
        <p:spPr bwMode="auto">
          <a:xfrm>
            <a:off x="3838358" y="2348880"/>
            <a:ext cx="243002" cy="3819531"/>
          </a:xfrm>
          <a:prstGeom prst="rightBrace">
            <a:avLst/>
          </a:prstGeom>
          <a:no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noFill/>
              </a:ln>
              <a:solidFill>
                <a:schemeClr val="tx1"/>
              </a:solidFill>
              <a:effectLst/>
              <a:latin typeface="Arial" pitchFamily="34" charset="0"/>
              <a:ea typeface="ＭＳ Ｐゴシック"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3173486" y="6165304"/>
            <a:ext cx="5214938" cy="307756"/>
          </a:xfrm>
          <a:prstGeom prst="rect">
            <a:avLst/>
          </a:prstGeom>
          <a:noFill/>
          <a:ln w="9525">
            <a:noFill/>
            <a:miter lim="800000"/>
            <a:headEnd/>
            <a:tailEnd/>
          </a:ln>
        </p:spPr>
        <p:txBody>
          <a:bodyPr lIns="91418" tIns="45710" rIns="91418" bIns="45710">
            <a:spAutoFit/>
          </a:bodyPr>
          <a:lstStyle/>
          <a:p>
            <a:pPr algn="r"/>
            <a:r>
              <a:rPr lang="en-CA" sz="1400" dirty="0">
                <a:latin typeface="Calibri" pitchFamily="34" charset="0"/>
              </a:rPr>
              <a:t>Source: Rehm et al 2013</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484784"/>
            <a:ext cx="7770431" cy="483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ol 1"/>
          <p:cNvSpPr>
            <a:spLocks noGrp="1"/>
          </p:cNvSpPr>
          <p:nvPr>
            <p:ph type="title"/>
          </p:nvPr>
        </p:nvSpPr>
        <p:spPr>
          <a:xfrm>
            <a:off x="408152" y="312872"/>
            <a:ext cx="8229600" cy="1143000"/>
          </a:xfrm>
        </p:spPr>
        <p:txBody>
          <a:bodyPr/>
          <a:lstStyle/>
          <a:p>
            <a:r>
              <a:rPr lang="ca-ES" sz="2400" smtClean="0"/>
              <a:t>Nombre de criteris </a:t>
            </a:r>
            <a:r>
              <a:rPr lang="ca-ES" sz="2400" smtClean="0">
                <a:solidFill>
                  <a:schemeClr val="tx1"/>
                </a:solidFill>
              </a:rPr>
              <a:t>DSM - IV </a:t>
            </a:r>
            <a:r>
              <a:rPr lang="ca-ES" sz="2400" smtClean="0"/>
              <a:t>per a la dependència de l'alcohol segons grams d'alcohol per dia (dades NESARC )</a:t>
            </a:r>
            <a:endParaRPr lang="ca-ES" sz="2400"/>
          </a:p>
        </p:txBody>
      </p:sp>
    </p:spTree>
    <p:extLst>
      <p:ext uri="{BB962C8B-B14F-4D97-AF65-F5344CB8AC3E}">
        <p14:creationId xmlns:p14="http://schemas.microsoft.com/office/powerpoint/2010/main" val="11335517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32656"/>
            <a:ext cx="8229600" cy="1143000"/>
          </a:xfrm>
          <a:prstGeom prst="rect">
            <a:avLst/>
          </a:prstGeom>
        </p:spPr>
        <p:txBody>
          <a:bodyPr>
            <a:normAutofit/>
          </a:bodyPr>
          <a:lstStyle/>
          <a:p>
            <a:r>
              <a:rPr lang="ca-ES" b="1" smtClean="0">
                <a:solidFill>
                  <a:schemeClr val="tx1"/>
                </a:solidFill>
                <a:ea typeface="+mn-ea"/>
                <a:cs typeface="Calibri" pitchFamily="34" charset="0"/>
              </a:rPr>
              <a:t>Per qué utilitzar el Consum Excessiu Reiterat (CER)?</a:t>
            </a:r>
            <a:endParaRPr lang="ca-ES" b="1">
              <a:solidFill>
                <a:schemeClr val="tx1"/>
              </a:solidFill>
              <a:ea typeface="+mn-ea"/>
              <a:cs typeface="Calibri" pitchFamily="34" charset="0"/>
            </a:endParaRPr>
          </a:p>
        </p:txBody>
      </p:sp>
      <p:sp>
        <p:nvSpPr>
          <p:cNvPr id="3" name="Marcador de contenido 2"/>
          <p:cNvSpPr>
            <a:spLocks noGrp="1"/>
          </p:cNvSpPr>
          <p:nvPr>
            <p:ph idx="1"/>
          </p:nvPr>
        </p:nvSpPr>
        <p:spPr>
          <a:prstGeom prst="rect">
            <a:avLst/>
          </a:prstGeom>
        </p:spPr>
        <p:txBody>
          <a:bodyPr>
            <a:normAutofit/>
          </a:bodyPr>
          <a:lstStyle/>
          <a:p>
            <a:pPr>
              <a:lnSpc>
                <a:spcPct val="150000"/>
              </a:lnSpc>
              <a:buSzPct val="100000"/>
              <a:buFont typeface="Wingdings" pitchFamily="2" charset="2"/>
              <a:buChar char="§"/>
              <a:tabLst>
                <a:tab pos="361907" algn="l"/>
              </a:tabLst>
              <a:defRPr/>
            </a:pPr>
            <a:r>
              <a:rPr lang="ca-ES" dirty="0" smtClean="0">
                <a:cs typeface="Calibri" pitchFamily="34" charset="0"/>
              </a:rPr>
              <a:t>Les definicions d’addicció han canviat en el temps i l’espai, són subjectes a biaixos culturals, i tenen mancances rellevants</a:t>
            </a:r>
          </a:p>
          <a:p>
            <a:pPr>
              <a:lnSpc>
                <a:spcPct val="150000"/>
              </a:lnSpc>
              <a:buSzPct val="100000"/>
              <a:buFont typeface="Wingdings" pitchFamily="2" charset="2"/>
              <a:buChar char="§"/>
              <a:tabLst>
                <a:tab pos="361907" algn="l"/>
              </a:tabLst>
              <a:defRPr/>
            </a:pPr>
            <a:r>
              <a:rPr lang="ca-ES" dirty="0" smtClean="0">
                <a:cs typeface="Calibri" pitchFamily="34" charset="0"/>
              </a:rPr>
              <a:t>La visió dicotòmica (addictes </a:t>
            </a:r>
            <a:r>
              <a:rPr lang="ca-ES" dirty="0" err="1" smtClean="0">
                <a:cs typeface="Calibri" pitchFamily="34" charset="0"/>
              </a:rPr>
              <a:t>vs</a:t>
            </a:r>
            <a:r>
              <a:rPr lang="ca-ES" dirty="0" smtClean="0">
                <a:cs typeface="Calibri" pitchFamily="34" charset="0"/>
              </a:rPr>
              <a:t> no addictes) no es correspon amb la realitat social i clínica, i és altament estigmatitzant</a:t>
            </a:r>
          </a:p>
          <a:p>
            <a:pPr>
              <a:lnSpc>
                <a:spcPct val="150000"/>
              </a:lnSpc>
              <a:buSzPct val="100000"/>
              <a:buFont typeface="Wingdings" pitchFamily="2" charset="2"/>
              <a:buChar char="§"/>
              <a:tabLst>
                <a:tab pos="361907" algn="l"/>
              </a:tabLst>
              <a:defRPr/>
            </a:pPr>
            <a:r>
              <a:rPr lang="ca-ES" dirty="0" smtClean="0">
                <a:cs typeface="Calibri" pitchFamily="34" charset="0"/>
              </a:rPr>
              <a:t>Hi ha una molt alta correlació entre el consum excessiu reiterat i el nombre de criteris de dependència que es compleixen</a:t>
            </a:r>
            <a:endParaRPr lang="ca-ES" dirty="0">
              <a:cs typeface="Calibri" pitchFamily="34" charset="0"/>
            </a:endParaRPr>
          </a:p>
        </p:txBody>
      </p:sp>
    </p:spTree>
    <p:extLst>
      <p:ext uri="{BB962C8B-B14F-4D97-AF65-F5344CB8AC3E}">
        <p14:creationId xmlns:p14="http://schemas.microsoft.com/office/powerpoint/2010/main" val="2379633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57200" y="188640"/>
            <a:ext cx="8229600" cy="1143000"/>
          </a:xfrm>
        </p:spPr>
        <p:txBody>
          <a:bodyPr/>
          <a:lstStyle/>
          <a:p>
            <a:r>
              <a:rPr lang="ca-ES" dirty="0" smtClean="0"/>
              <a:t>Per què utilitzar el CER?</a:t>
            </a:r>
            <a:endParaRPr lang="ca-ES" dirty="0"/>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368151"/>
            <a:ext cx="1720197" cy="522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QuadreDeText 3"/>
          <p:cNvSpPr txBox="1"/>
          <p:nvPr/>
        </p:nvSpPr>
        <p:spPr>
          <a:xfrm>
            <a:off x="107504" y="3429000"/>
            <a:ext cx="1608133" cy="923330"/>
          </a:xfrm>
          <a:prstGeom prst="rect">
            <a:avLst/>
          </a:prstGeom>
          <a:noFill/>
        </p:spPr>
        <p:txBody>
          <a:bodyPr wrap="none" rtlCol="0">
            <a:spAutoFit/>
          </a:bodyPr>
          <a:lstStyle/>
          <a:p>
            <a:r>
              <a:rPr lang="ca-ES" sz="3600" b="1" smtClean="0">
                <a:solidFill>
                  <a:schemeClr val="tx1">
                    <a:lumMod val="65000"/>
                    <a:lumOff val="35000"/>
                  </a:schemeClr>
                </a:solidFill>
              </a:rPr>
              <a:t>CER</a:t>
            </a:r>
            <a:r>
              <a:rPr lang="ca-ES" b="1" smtClean="0">
                <a:solidFill>
                  <a:schemeClr val="tx1">
                    <a:lumMod val="65000"/>
                    <a:lumOff val="35000"/>
                  </a:schemeClr>
                </a:solidFill>
              </a:rPr>
              <a:t> és </a:t>
            </a:r>
          </a:p>
          <a:p>
            <a:r>
              <a:rPr lang="ca-ES" b="1" smtClean="0">
                <a:solidFill>
                  <a:schemeClr val="tx1">
                    <a:lumMod val="65000"/>
                    <a:lumOff val="35000"/>
                  </a:schemeClr>
                </a:solidFill>
              </a:rPr>
              <a:t>responsable </a:t>
            </a:r>
            <a:endParaRPr lang="ca-ES" b="1">
              <a:solidFill>
                <a:schemeClr val="tx1">
                  <a:lumMod val="65000"/>
                  <a:lumOff val="35000"/>
                </a:schemeClr>
              </a:solidFill>
            </a:endParaRPr>
          </a:p>
        </p:txBody>
      </p:sp>
      <p:sp>
        <p:nvSpPr>
          <p:cNvPr id="5" name="QuadreDeText 4"/>
          <p:cNvSpPr txBox="1"/>
          <p:nvPr/>
        </p:nvSpPr>
        <p:spPr>
          <a:xfrm>
            <a:off x="1979712" y="1628800"/>
            <a:ext cx="4968552" cy="1200329"/>
          </a:xfrm>
          <a:prstGeom prst="rect">
            <a:avLst/>
          </a:prstGeom>
          <a:noFill/>
        </p:spPr>
        <p:txBody>
          <a:bodyPr wrap="square" rtlCol="0">
            <a:spAutoFit/>
          </a:bodyPr>
          <a:lstStyle/>
          <a:p>
            <a:pPr marL="0" lvl="1"/>
            <a:r>
              <a:rPr lang="ca-ES" b="1" dirty="0" smtClean="0">
                <a:solidFill>
                  <a:schemeClr val="tx1">
                    <a:lumMod val="65000"/>
                    <a:lumOff val="35000"/>
                  </a:schemeClr>
                </a:solidFill>
              </a:rPr>
              <a:t>dels canvis cerebrals i les alteracions fisiològiques en les Trastorns per Consum de Substàncies (TCS)</a:t>
            </a:r>
          </a:p>
          <a:p>
            <a:endParaRPr lang="ca-ES" b="1" dirty="0">
              <a:solidFill>
                <a:schemeClr val="tx1">
                  <a:lumMod val="65000"/>
                  <a:lumOff val="35000"/>
                </a:schemeClr>
              </a:solidFill>
            </a:endParaRPr>
          </a:p>
        </p:txBody>
      </p:sp>
      <p:sp>
        <p:nvSpPr>
          <p:cNvPr id="6" name="Rectangle 5"/>
          <p:cNvSpPr/>
          <p:nvPr/>
        </p:nvSpPr>
        <p:spPr>
          <a:xfrm>
            <a:off x="1979712" y="2967335"/>
            <a:ext cx="4824536" cy="923330"/>
          </a:xfrm>
          <a:prstGeom prst="rect">
            <a:avLst/>
          </a:prstGeom>
        </p:spPr>
        <p:txBody>
          <a:bodyPr wrap="square">
            <a:spAutoFit/>
          </a:bodyPr>
          <a:lstStyle/>
          <a:p>
            <a:pPr lvl="1">
              <a:tabLst>
                <a:tab pos="361950" algn="l"/>
              </a:tabLst>
              <a:defRPr/>
            </a:pPr>
            <a:r>
              <a:rPr lang="ca-ES" b="1" dirty="0" smtClean="0">
                <a:solidFill>
                  <a:schemeClr val="tx1">
                    <a:lumMod val="65000"/>
                    <a:lumOff val="35000"/>
                  </a:schemeClr>
                </a:solidFill>
              </a:rPr>
              <a:t>dels fenòmens d’intoxicació, tolerància i abstinència, considerats centrals en la definició dels TCS</a:t>
            </a:r>
            <a:endParaRPr lang="ca-ES" b="1" dirty="0">
              <a:solidFill>
                <a:schemeClr val="tx1">
                  <a:lumMod val="65000"/>
                  <a:lumOff val="35000"/>
                </a:schemeClr>
              </a:solidFill>
            </a:endParaRPr>
          </a:p>
        </p:txBody>
      </p:sp>
      <p:sp>
        <p:nvSpPr>
          <p:cNvPr id="7" name="Rectangle 6"/>
          <p:cNvSpPr/>
          <p:nvPr/>
        </p:nvSpPr>
        <p:spPr>
          <a:xfrm>
            <a:off x="1907704" y="4221088"/>
            <a:ext cx="4572000" cy="646331"/>
          </a:xfrm>
          <a:prstGeom prst="rect">
            <a:avLst/>
          </a:prstGeom>
        </p:spPr>
        <p:txBody>
          <a:bodyPr>
            <a:spAutoFit/>
          </a:bodyPr>
          <a:lstStyle/>
          <a:p>
            <a:pPr lvl="1">
              <a:tabLst>
                <a:tab pos="361950" algn="l"/>
              </a:tabLst>
              <a:defRPr/>
            </a:pPr>
            <a:r>
              <a:rPr lang="ca-ES" b="1" smtClean="0">
                <a:solidFill>
                  <a:schemeClr val="tx1">
                    <a:lumMod val="65000"/>
                    <a:lumOff val="35000"/>
                  </a:schemeClr>
                </a:solidFill>
              </a:rPr>
              <a:t>de la major part de les conseqüències socials dels TCS</a:t>
            </a:r>
            <a:endParaRPr lang="ca-ES" b="1">
              <a:solidFill>
                <a:schemeClr val="tx1">
                  <a:lumMod val="65000"/>
                  <a:lumOff val="35000"/>
                </a:schemeClr>
              </a:solidFill>
            </a:endParaRPr>
          </a:p>
        </p:txBody>
      </p:sp>
      <p:sp>
        <p:nvSpPr>
          <p:cNvPr id="8" name="Rectangle 7"/>
          <p:cNvSpPr/>
          <p:nvPr/>
        </p:nvSpPr>
        <p:spPr>
          <a:xfrm>
            <a:off x="1547664" y="5445224"/>
            <a:ext cx="4932040" cy="646331"/>
          </a:xfrm>
          <a:prstGeom prst="rect">
            <a:avLst/>
          </a:prstGeom>
        </p:spPr>
        <p:txBody>
          <a:bodyPr wrap="square">
            <a:spAutoFit/>
          </a:bodyPr>
          <a:lstStyle/>
          <a:p>
            <a:pPr lvl="1">
              <a:tabLst>
                <a:tab pos="361950" algn="l"/>
              </a:tabLst>
              <a:defRPr/>
            </a:pPr>
            <a:r>
              <a:rPr lang="ca-ES" b="1" smtClean="0">
                <a:solidFill>
                  <a:schemeClr val="tx1">
                    <a:lumMod val="65000"/>
                    <a:lumOff val="35000"/>
                  </a:schemeClr>
                </a:solidFill>
              </a:rPr>
              <a:t>de la major part de la morbi-mortalitat associada als TCS</a:t>
            </a:r>
            <a:endParaRPr lang="ca-ES" b="1">
              <a:solidFill>
                <a:schemeClr val="tx1">
                  <a:lumMod val="65000"/>
                  <a:lumOff val="35000"/>
                </a:schemeClr>
              </a:solidFill>
            </a:endParaRPr>
          </a:p>
        </p:txBody>
      </p:sp>
      <p:pic>
        <p:nvPicPr>
          <p:cNvPr id="13316"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307683" y="1988840"/>
            <a:ext cx="456005" cy="465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62985">
            <a:off x="1904989" y="3124787"/>
            <a:ext cx="173448" cy="57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9" name="Picture 7"/>
          <p:cNvPicPr>
            <a:picLocks noChangeAspect="1" noChangeArrowheads="1"/>
          </p:cNvPicPr>
          <p:nvPr/>
        </p:nvPicPr>
        <p:blipFill>
          <a:blip r:embed="rId6"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92363" y="5517232"/>
            <a:ext cx="543333"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1" name="Picture 9"/>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672" y="4362038"/>
            <a:ext cx="565330" cy="435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Agrupa 15"/>
          <p:cNvGrpSpPr/>
          <p:nvPr/>
        </p:nvGrpSpPr>
        <p:grpSpPr>
          <a:xfrm>
            <a:off x="6948264" y="1903471"/>
            <a:ext cx="1933845" cy="1477328"/>
            <a:chOff x="7030643" y="1231592"/>
            <a:chExt cx="1933845" cy="1477328"/>
          </a:xfrm>
        </p:grpSpPr>
        <p:pic>
          <p:nvPicPr>
            <p:cNvPr id="13322"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0643" y="1349199"/>
              <a:ext cx="473050" cy="47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QuadreDeText 11"/>
            <p:cNvSpPr txBox="1"/>
            <p:nvPr/>
          </p:nvSpPr>
          <p:spPr>
            <a:xfrm>
              <a:off x="7511578" y="1231592"/>
              <a:ext cx="1452910" cy="1477328"/>
            </a:xfrm>
            <a:prstGeom prst="rect">
              <a:avLst/>
            </a:prstGeom>
            <a:noFill/>
          </p:spPr>
          <p:txBody>
            <a:bodyPr wrap="square" rtlCol="0">
              <a:spAutoFit/>
            </a:bodyPr>
            <a:lstStyle/>
            <a:p>
              <a:r>
                <a:rPr lang="ca-ES" smtClean="0"/>
                <a:t>Encaixa millor amb les dades empíriques</a:t>
              </a:r>
            </a:p>
            <a:p>
              <a:endParaRPr lang="ca-ES"/>
            </a:p>
          </p:txBody>
        </p:sp>
      </p:grpSp>
      <p:grpSp>
        <p:nvGrpSpPr>
          <p:cNvPr id="15" name="Agrupa 14"/>
          <p:cNvGrpSpPr/>
          <p:nvPr/>
        </p:nvGrpSpPr>
        <p:grpSpPr>
          <a:xfrm>
            <a:off x="6876256" y="3177335"/>
            <a:ext cx="2028974" cy="827729"/>
            <a:chOff x="6948264" y="2466547"/>
            <a:chExt cx="2028974" cy="827729"/>
          </a:xfrm>
        </p:grpSpPr>
        <p:sp>
          <p:nvSpPr>
            <p:cNvPr id="11" name="Rectangle 10"/>
            <p:cNvSpPr/>
            <p:nvPr/>
          </p:nvSpPr>
          <p:spPr>
            <a:xfrm>
              <a:off x="6948264" y="2924944"/>
              <a:ext cx="2028974" cy="369332"/>
            </a:xfrm>
            <a:prstGeom prst="rect">
              <a:avLst/>
            </a:prstGeom>
          </p:spPr>
          <p:txBody>
            <a:bodyPr wrap="square">
              <a:spAutoFit/>
            </a:bodyPr>
            <a:lstStyle/>
            <a:p>
              <a:pPr>
                <a:tabLst>
                  <a:tab pos="361950" algn="l"/>
                </a:tabLst>
                <a:defRPr/>
              </a:pPr>
              <a:r>
                <a:rPr lang="ca-ES" smtClean="0"/>
                <a:t>Redueix l’estigma</a:t>
              </a:r>
            </a:p>
          </p:txBody>
        </p:sp>
        <p:pic>
          <p:nvPicPr>
            <p:cNvPr id="22"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0643" y="2466547"/>
              <a:ext cx="473050" cy="47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 name="Agrupa 13"/>
          <p:cNvGrpSpPr/>
          <p:nvPr/>
        </p:nvGrpSpPr>
        <p:grpSpPr>
          <a:xfrm>
            <a:off x="6691238" y="4149080"/>
            <a:ext cx="2444575" cy="1200329"/>
            <a:chOff x="7037174" y="3429293"/>
            <a:chExt cx="2444575" cy="1200329"/>
          </a:xfrm>
        </p:grpSpPr>
        <p:pic>
          <p:nvPicPr>
            <p:cNvPr id="23"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7174" y="3551894"/>
              <a:ext cx="473050" cy="47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7519277" y="3429293"/>
              <a:ext cx="1962472" cy="1200329"/>
            </a:xfrm>
            <a:prstGeom prst="rect">
              <a:avLst/>
            </a:prstGeom>
          </p:spPr>
          <p:txBody>
            <a:bodyPr wrap="square">
              <a:spAutoFit/>
            </a:bodyPr>
            <a:lstStyle/>
            <a:p>
              <a:pPr>
                <a:tabLst>
                  <a:tab pos="361950" algn="l"/>
                </a:tabLst>
                <a:defRPr/>
              </a:pPr>
              <a:r>
                <a:rPr lang="ca-ES" smtClean="0"/>
                <a:t>Evita que ens oblidem dels pacients de més alt risc</a:t>
              </a:r>
              <a:endParaRPr lang="ca-ES"/>
            </a:p>
          </p:txBody>
        </p:sp>
      </p:grpSp>
      <p:sp>
        <p:nvSpPr>
          <p:cNvPr id="17" name="Rectangle 16"/>
          <p:cNvSpPr/>
          <p:nvPr/>
        </p:nvSpPr>
        <p:spPr>
          <a:xfrm>
            <a:off x="6948264" y="1267019"/>
            <a:ext cx="1159292" cy="646331"/>
          </a:xfrm>
          <a:prstGeom prst="rect">
            <a:avLst/>
          </a:prstGeom>
        </p:spPr>
        <p:txBody>
          <a:bodyPr wrap="none">
            <a:spAutoFit/>
          </a:bodyPr>
          <a:lstStyle/>
          <a:p>
            <a:r>
              <a:rPr lang="ca-ES" sz="3600" b="1">
                <a:solidFill>
                  <a:schemeClr val="tx1">
                    <a:lumMod val="65000"/>
                    <a:lumOff val="35000"/>
                  </a:schemeClr>
                </a:solidFill>
              </a:rPr>
              <a:t>CER</a:t>
            </a:r>
          </a:p>
        </p:txBody>
      </p:sp>
    </p:spTree>
    <p:extLst>
      <p:ext uri="{BB962C8B-B14F-4D97-AF65-F5344CB8AC3E}">
        <p14:creationId xmlns:p14="http://schemas.microsoft.com/office/powerpoint/2010/main" val="24983782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44"/>
          <p:cNvGraphicFramePr>
            <a:graphicFrameLocks noGrp="1"/>
          </p:cNvGraphicFramePr>
          <p:nvPr>
            <p:extLst>
              <p:ext uri="{D42A27DB-BD31-4B8C-83A1-F6EECF244321}">
                <p14:modId xmlns:p14="http://schemas.microsoft.com/office/powerpoint/2010/main" val="1737978780"/>
              </p:ext>
            </p:extLst>
          </p:nvPr>
        </p:nvGraphicFramePr>
        <p:xfrm>
          <a:off x="611561" y="1772815"/>
          <a:ext cx="7560840" cy="2649029"/>
        </p:xfrm>
        <a:graphic>
          <a:graphicData uri="http://schemas.openxmlformats.org/drawingml/2006/table">
            <a:tbl>
              <a:tblPr>
                <a:tableStyleId>{616DA210-FB5B-4158-B5E0-FEB733F419BA}</a:tableStyleId>
              </a:tblPr>
              <a:tblGrid>
                <a:gridCol w="2232247">
                  <a:extLst>
                    <a:ext uri="{9D8B030D-6E8A-4147-A177-3AD203B41FA5}">
                      <a16:colId xmlns:a16="http://schemas.microsoft.com/office/drawing/2014/main" val="20000"/>
                    </a:ext>
                  </a:extLst>
                </a:gridCol>
                <a:gridCol w="2887045">
                  <a:extLst>
                    <a:ext uri="{9D8B030D-6E8A-4147-A177-3AD203B41FA5}">
                      <a16:colId xmlns:a16="http://schemas.microsoft.com/office/drawing/2014/main" val="20001"/>
                    </a:ext>
                  </a:extLst>
                </a:gridCol>
                <a:gridCol w="2441548">
                  <a:extLst>
                    <a:ext uri="{9D8B030D-6E8A-4147-A177-3AD203B41FA5}">
                      <a16:colId xmlns:a16="http://schemas.microsoft.com/office/drawing/2014/main" val="20002"/>
                    </a:ext>
                  </a:extLst>
                </a:gridCol>
              </a:tblGrid>
              <a:tr h="692237">
                <a:tc>
                  <a:txBody>
                    <a:bodyPr/>
                    <a:lstStyle/>
                    <a:p>
                      <a:pPr marL="0" marR="0" lvl="0" indent="0" algn="l" defTabSz="914400" rtl="0" eaLnBrk="0" fontAlgn="base" latinLnBrk="0" hangingPunct="0">
                        <a:lnSpc>
                          <a:spcPct val="100000"/>
                        </a:lnSpc>
                        <a:spcBef>
                          <a:spcPct val="0"/>
                        </a:spcBef>
                        <a:spcAft>
                          <a:spcPct val="0"/>
                        </a:spcAft>
                        <a:buClr>
                          <a:srgbClr val="A5A07B"/>
                        </a:buClr>
                        <a:buSzTx/>
                        <a:buFontTx/>
                        <a:buNone/>
                        <a:tabLst/>
                      </a:pPr>
                      <a:r>
                        <a:rPr kumimoji="0" lang="ca-ES" sz="1800" b="1" u="none" strike="noStrike" cap="none" normalizeH="0" baseline="0" noProof="0" dirty="0" smtClean="0">
                          <a:ln>
                            <a:noFill/>
                          </a:ln>
                          <a:effectLst/>
                        </a:rPr>
                        <a:t>Nivells de consum</a:t>
                      </a:r>
                      <a:br>
                        <a:rPr kumimoji="0" lang="ca-ES" sz="1800" b="1" u="none" strike="noStrike" cap="none" normalizeH="0" baseline="0" noProof="0" dirty="0" smtClean="0">
                          <a:ln>
                            <a:noFill/>
                          </a:ln>
                          <a:effectLst/>
                        </a:rPr>
                      </a:br>
                      <a:r>
                        <a:rPr kumimoji="0" lang="ca-ES" sz="1800" b="1" u="none" strike="noStrike" cap="none" normalizeH="0" baseline="0" noProof="0" dirty="0" smtClean="0">
                          <a:ln>
                            <a:noFill/>
                          </a:ln>
                          <a:effectLst/>
                        </a:rPr>
                        <a:t>de risc (OMS)</a:t>
                      </a:r>
                      <a:endParaRPr kumimoji="0" lang="ca-ES" sz="1800" b="1"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b="1" u="none" strike="noStrike" cap="none" normalizeH="0" baseline="0" noProof="0" dirty="0" smtClean="0">
                          <a:ln>
                            <a:noFill/>
                          </a:ln>
                          <a:effectLst/>
                        </a:rPr>
                        <a:t>CAT (gr./dia) dones</a:t>
                      </a:r>
                      <a:endParaRPr kumimoji="0" lang="ca-ES" sz="1800" b="1"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
                          <a:srgbClr val="A5A07B"/>
                        </a:buClr>
                        <a:buSzTx/>
                        <a:buFontTx/>
                        <a:buNone/>
                        <a:tabLst/>
                      </a:pPr>
                      <a:r>
                        <a:rPr kumimoji="0" lang="ca-ES" sz="1800" b="1" u="none" strike="noStrike" cap="none" normalizeH="0" baseline="0" noProof="0" dirty="0" smtClean="0">
                          <a:ln>
                            <a:noFill/>
                          </a:ln>
                          <a:effectLst/>
                        </a:rPr>
                        <a:t>CAT (gr./dia) homes</a:t>
                      </a:r>
                      <a:endParaRPr kumimoji="0" lang="ca-ES" sz="1800" b="1"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solidFill>
                      <a:srgbClr val="92D050"/>
                    </a:solidFill>
                  </a:tcPr>
                </a:tc>
                <a:extLst>
                  <a:ext uri="{0D108BD9-81ED-4DB2-BD59-A6C34878D82A}">
                    <a16:rowId xmlns:a16="http://schemas.microsoft.com/office/drawing/2014/main" val="10000"/>
                  </a:ext>
                </a:extLst>
              </a:tr>
              <a:tr h="444051">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b="1" u="none" strike="noStrike" cap="none" normalizeH="0" baseline="0" noProof="0" dirty="0" smtClean="0">
                          <a:ln>
                            <a:noFill/>
                          </a:ln>
                          <a:effectLst/>
                        </a:rPr>
                        <a:t>Molt alt</a:t>
                      </a:r>
                      <a:endParaRPr kumimoji="0" lang="ca-ES" sz="1800" b="1"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&gt;60 </a:t>
                      </a:r>
                      <a:r>
                        <a:rPr kumimoji="0" lang="ca-ES" sz="1800" u="none" strike="noStrike" cap="none" normalizeH="0" baseline="0" noProof="0" dirty="0" err="1" smtClean="0">
                          <a:ln>
                            <a:noFill/>
                          </a:ln>
                          <a:effectLst/>
                        </a:rPr>
                        <a:t>gr</a:t>
                      </a:r>
                      <a:r>
                        <a:rPr kumimoji="0" lang="ca-ES" sz="1800" u="none" strike="noStrike" cap="none" normalizeH="0" baseline="0" noProof="0" dirty="0" smtClean="0">
                          <a:ln>
                            <a:noFill/>
                          </a:ln>
                          <a:effectLst/>
                        </a:rPr>
                        <a:t> (&gt;6 UBE)</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&gt;100 </a:t>
                      </a:r>
                      <a:r>
                        <a:rPr kumimoji="0" lang="ca-ES" sz="1800" u="none" strike="noStrike" cap="none" normalizeH="0" baseline="0" noProof="0" dirty="0" err="1" smtClean="0">
                          <a:ln>
                            <a:noFill/>
                          </a:ln>
                          <a:effectLst/>
                        </a:rPr>
                        <a:t>gr</a:t>
                      </a:r>
                      <a:r>
                        <a:rPr kumimoji="0" lang="ca-ES" sz="1800" u="none" strike="noStrike" cap="none" normalizeH="0" baseline="0" noProof="0" dirty="0" smtClean="0">
                          <a:ln>
                            <a:noFill/>
                          </a:ln>
                          <a:effectLst/>
                        </a:rPr>
                        <a:t> (&gt;10 UBE)</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extLst>
                  <a:ext uri="{0D108BD9-81ED-4DB2-BD59-A6C34878D82A}">
                    <a16:rowId xmlns:a16="http://schemas.microsoft.com/office/drawing/2014/main" val="10001"/>
                  </a:ext>
                </a:extLst>
              </a:tr>
              <a:tr h="692237">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b="1" u="none" strike="noStrike" cap="none" normalizeH="0" baseline="0" noProof="0" dirty="0" smtClean="0">
                          <a:ln>
                            <a:noFill/>
                          </a:ln>
                          <a:effectLst/>
                        </a:rPr>
                        <a:t>Alt</a:t>
                      </a:r>
                      <a:endParaRPr kumimoji="0" lang="ca-ES" sz="1800" b="1"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41–60 </a:t>
                      </a:r>
                      <a:r>
                        <a:rPr kumimoji="0" lang="ca-ES" sz="1800" u="none" strike="noStrike" cap="none" normalizeH="0" baseline="0" noProof="0" dirty="0" err="1" smtClean="0">
                          <a:ln>
                            <a:noFill/>
                          </a:ln>
                          <a:effectLst/>
                        </a:rPr>
                        <a:t>gr</a:t>
                      </a:r>
                      <a:r>
                        <a:rPr kumimoji="0" lang="ca-ES" sz="1800" u="none" strike="noStrike" cap="none" normalizeH="0" baseline="0" noProof="0" dirty="0" smtClean="0">
                          <a:ln>
                            <a:noFill/>
                          </a:ln>
                          <a:effectLst/>
                        </a:rPr>
                        <a:t> (4-6 UBE)</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61–100 </a:t>
                      </a:r>
                      <a:r>
                        <a:rPr kumimoji="0" lang="ca-ES" sz="1800" u="none" strike="noStrike" cap="none" normalizeH="0" baseline="0" noProof="0" dirty="0" err="1" smtClean="0">
                          <a:ln>
                            <a:noFill/>
                          </a:ln>
                          <a:effectLst/>
                        </a:rPr>
                        <a:t>gr</a:t>
                      </a:r>
                      <a:r>
                        <a:rPr kumimoji="0" lang="ca-ES" sz="1800" u="none" strike="noStrike" cap="none" normalizeH="0" baseline="0" noProof="0" dirty="0" smtClean="0">
                          <a:ln>
                            <a:noFill/>
                          </a:ln>
                          <a:effectLst/>
                        </a:rPr>
                        <a:t> (6-10 UBE)</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extLst>
                  <a:ext uri="{0D108BD9-81ED-4DB2-BD59-A6C34878D82A}">
                    <a16:rowId xmlns:a16="http://schemas.microsoft.com/office/drawing/2014/main" val="10002"/>
                  </a:ext>
                </a:extLst>
              </a:tr>
              <a:tr h="410252">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b="1" u="none" strike="noStrike" cap="none" normalizeH="0" baseline="0" noProof="0" dirty="0" smtClean="0">
                          <a:ln>
                            <a:noFill/>
                          </a:ln>
                          <a:effectLst/>
                        </a:rPr>
                        <a:t>Mig</a:t>
                      </a:r>
                      <a:endParaRPr kumimoji="0" lang="ca-ES" sz="1800" b="1"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21–40 </a:t>
                      </a:r>
                      <a:r>
                        <a:rPr kumimoji="0" lang="ca-ES" sz="1800" u="none" strike="noStrike" cap="none" normalizeH="0" baseline="0" noProof="0" dirty="0" err="1" smtClean="0">
                          <a:ln>
                            <a:noFill/>
                          </a:ln>
                          <a:effectLst/>
                        </a:rPr>
                        <a:t>gr</a:t>
                      </a:r>
                      <a:r>
                        <a:rPr kumimoji="0" lang="ca-ES" sz="1800" u="none" strike="noStrike" cap="none" normalizeH="0" baseline="0" noProof="0" dirty="0" smtClean="0">
                          <a:ln>
                            <a:noFill/>
                          </a:ln>
                          <a:effectLst/>
                        </a:rPr>
                        <a:t> (2-4 UBE)</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41–60 </a:t>
                      </a:r>
                      <a:r>
                        <a:rPr kumimoji="0" lang="ca-ES" sz="1800" u="none" strike="noStrike" cap="none" normalizeH="0" baseline="0" noProof="0" dirty="0" err="1" smtClean="0">
                          <a:ln>
                            <a:noFill/>
                          </a:ln>
                          <a:effectLst/>
                        </a:rPr>
                        <a:t>gr</a:t>
                      </a:r>
                      <a:r>
                        <a:rPr kumimoji="0" lang="ca-ES" sz="1800" u="none" strike="noStrike" cap="none" normalizeH="0" baseline="0" noProof="0" dirty="0" smtClean="0">
                          <a:ln>
                            <a:noFill/>
                          </a:ln>
                          <a:effectLst/>
                        </a:rPr>
                        <a:t> (4-6 UBE)</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extLst>
                  <a:ext uri="{0D108BD9-81ED-4DB2-BD59-A6C34878D82A}">
                    <a16:rowId xmlns:a16="http://schemas.microsoft.com/office/drawing/2014/main" val="10003"/>
                  </a:ext>
                </a:extLst>
              </a:tr>
              <a:tr h="410252">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b="1" u="none" strike="noStrike" cap="none" normalizeH="0" baseline="0" noProof="0" dirty="0" smtClean="0">
                          <a:ln>
                            <a:noFill/>
                          </a:ln>
                          <a:effectLst/>
                        </a:rPr>
                        <a:t>Baix</a:t>
                      </a:r>
                      <a:endParaRPr kumimoji="0" lang="ca-ES" sz="1800" b="1"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1–20 </a:t>
                      </a:r>
                      <a:r>
                        <a:rPr kumimoji="0" lang="ca-ES" sz="1800" u="none" strike="noStrike" cap="none" normalizeH="0" baseline="0" noProof="0" dirty="0" err="1" smtClean="0">
                          <a:ln>
                            <a:noFill/>
                          </a:ln>
                          <a:effectLst/>
                        </a:rPr>
                        <a:t>gr</a:t>
                      </a:r>
                      <a:r>
                        <a:rPr kumimoji="0" lang="ca-ES" sz="1800" u="none" strike="noStrike" cap="none" normalizeH="0" baseline="0" noProof="0" dirty="0" smtClean="0">
                          <a:ln>
                            <a:noFill/>
                          </a:ln>
                          <a:effectLst/>
                        </a:rPr>
                        <a:t> (0,1-2 UBE)</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A5A07B"/>
                        </a:buClr>
                        <a:buSzTx/>
                        <a:buFontTx/>
                        <a:buNone/>
                        <a:tabLst/>
                      </a:pPr>
                      <a:r>
                        <a:rPr kumimoji="0" lang="ca-ES" sz="1800" u="none" strike="noStrike" cap="none" normalizeH="0" baseline="0" noProof="0" dirty="0" smtClean="0">
                          <a:ln>
                            <a:noFill/>
                          </a:ln>
                          <a:effectLst/>
                        </a:rPr>
                        <a:t>1–40 </a:t>
                      </a:r>
                      <a:r>
                        <a:rPr kumimoji="0" lang="ca-ES" sz="1800" u="none" strike="noStrike" cap="none" normalizeH="0" baseline="0" noProof="0" dirty="0" err="1" smtClean="0">
                          <a:ln>
                            <a:noFill/>
                          </a:ln>
                          <a:effectLst/>
                        </a:rPr>
                        <a:t>gr</a:t>
                      </a:r>
                      <a:r>
                        <a:rPr kumimoji="0" lang="ca-ES" sz="1800" u="none" strike="noStrike" cap="none" normalizeH="0" baseline="0" noProof="0" dirty="0" smtClean="0">
                          <a:ln>
                            <a:noFill/>
                          </a:ln>
                          <a:effectLst/>
                        </a:rPr>
                        <a:t> (0,1-4 UBE)</a:t>
                      </a:r>
                      <a:endParaRPr kumimoji="0" lang="ca-ES" sz="1800" b="0" i="0" u="none" strike="noStrike" cap="none" normalizeH="0" baseline="0" noProof="0" dirty="0" smtClean="0">
                        <a:ln>
                          <a:noFill/>
                        </a:ln>
                        <a:solidFill>
                          <a:schemeClr val="tx1"/>
                        </a:solidFill>
                        <a:effectLst/>
                        <a:latin typeface="Arial" charset="0"/>
                        <a:ea typeface="ヒラギノ角ゴ Pro W3"/>
                        <a:cs typeface="ヒラギノ角ゴ Pro W3"/>
                      </a:endParaRPr>
                    </a:p>
                  </a:txBody>
                  <a:tcPr marL="89994" marR="89994" marT="62390" marB="62390" anchor="ctr" horzOverflow="overflow"/>
                </a:tc>
                <a:extLst>
                  <a:ext uri="{0D108BD9-81ED-4DB2-BD59-A6C34878D82A}">
                    <a16:rowId xmlns:a16="http://schemas.microsoft.com/office/drawing/2014/main" val="10004"/>
                  </a:ext>
                </a:extLst>
              </a:tr>
            </a:tbl>
          </a:graphicData>
        </a:graphic>
      </p:graphicFrame>
      <p:sp>
        <p:nvSpPr>
          <p:cNvPr id="376864" name="Rectangle 5"/>
          <p:cNvSpPr>
            <a:spLocks noChangeArrowheads="1"/>
          </p:cNvSpPr>
          <p:nvPr/>
        </p:nvSpPr>
        <p:spPr bwMode="auto">
          <a:xfrm>
            <a:off x="251520" y="6113760"/>
            <a:ext cx="8640959" cy="461665"/>
          </a:xfrm>
          <a:prstGeom prst="rect">
            <a:avLst/>
          </a:prstGeom>
          <a:noFill/>
          <a:ln w="9525">
            <a:noFill/>
            <a:miter lim="800000"/>
            <a:headEnd/>
            <a:tailEnd/>
          </a:ln>
        </p:spPr>
        <p:txBody>
          <a:bodyPr wrap="square" rIns="90000" anchor="b">
            <a:spAutoFit/>
          </a:bodyPr>
          <a:lstStyle/>
          <a:p>
            <a:pPr>
              <a:buClr>
                <a:srgbClr val="7670B3"/>
              </a:buClr>
            </a:pPr>
            <a:r>
              <a:rPr lang="es-ES_tradnl" sz="1200" baseline="30000" dirty="0">
                <a:solidFill>
                  <a:srgbClr val="000000"/>
                </a:solidFill>
                <a:ea typeface="ヒラギノ角ゴ Pro W3" charset="-128"/>
              </a:rPr>
              <a:t>1</a:t>
            </a:r>
            <a:r>
              <a:rPr lang="es-ES_tradnl" sz="1200" dirty="0">
                <a:solidFill>
                  <a:srgbClr val="000000"/>
                </a:solidFill>
                <a:ea typeface="ヒラギノ角ゴ Pro W3" charset="-128"/>
              </a:rPr>
              <a:t>EMA </a:t>
            </a:r>
            <a:r>
              <a:rPr lang="es-ES_tradnl" sz="1200" dirty="0" err="1">
                <a:solidFill>
                  <a:srgbClr val="000000"/>
                </a:solidFill>
                <a:ea typeface="ヒラギノ角ゴ Pro W3" charset="-128"/>
              </a:rPr>
              <a:t>treatment</a:t>
            </a:r>
            <a:r>
              <a:rPr lang="es-ES_tradnl" sz="1200" dirty="0">
                <a:solidFill>
                  <a:srgbClr val="000000"/>
                </a:solidFill>
                <a:ea typeface="ヒラギノ角ゴ Pro W3" charset="-128"/>
              </a:rPr>
              <a:t> </a:t>
            </a:r>
            <a:r>
              <a:rPr lang="es-ES_tradnl" sz="1200" dirty="0" err="1">
                <a:solidFill>
                  <a:srgbClr val="000000"/>
                </a:solidFill>
                <a:ea typeface="ヒラギノ角ゴ Pro W3" charset="-128"/>
              </a:rPr>
              <a:t>guidelines</a:t>
            </a:r>
            <a:r>
              <a:rPr lang="es-ES_tradnl" sz="1200" dirty="0">
                <a:solidFill>
                  <a:srgbClr val="000000"/>
                </a:solidFill>
                <a:ea typeface="ヒラギノ角ゴ Pro W3" charset="-128"/>
              </a:rPr>
              <a:t> (WHO International guide </a:t>
            </a:r>
            <a:r>
              <a:rPr lang="es-ES_tradnl" sz="1200" dirty="0" err="1">
                <a:solidFill>
                  <a:srgbClr val="000000"/>
                </a:solidFill>
                <a:ea typeface="ヒラギノ角ゴ Pro W3" charset="-128"/>
              </a:rPr>
              <a:t>for</a:t>
            </a:r>
            <a:r>
              <a:rPr lang="es-ES_tradnl" sz="1200" dirty="0">
                <a:solidFill>
                  <a:srgbClr val="000000"/>
                </a:solidFill>
                <a:ea typeface="ヒラギノ角ゴ Pro W3" charset="-128"/>
              </a:rPr>
              <a:t> </a:t>
            </a:r>
            <a:r>
              <a:rPr lang="es-ES_tradnl" sz="1200" dirty="0" err="1">
                <a:solidFill>
                  <a:srgbClr val="000000"/>
                </a:solidFill>
                <a:ea typeface="ヒラギノ角ゴ Pro W3" charset="-128"/>
              </a:rPr>
              <a:t>monitoring</a:t>
            </a:r>
            <a:r>
              <a:rPr lang="es-ES_tradnl" sz="1200" dirty="0">
                <a:solidFill>
                  <a:srgbClr val="000000"/>
                </a:solidFill>
                <a:ea typeface="ヒラギノ角ゴ Pro W3" charset="-128"/>
              </a:rPr>
              <a:t> alcohol  </a:t>
            </a:r>
            <a:r>
              <a:rPr lang="es-ES_tradnl" sz="1200" dirty="0" err="1">
                <a:solidFill>
                  <a:srgbClr val="000000"/>
                </a:solidFill>
                <a:ea typeface="ヒラギノ角ゴ Pro W3" charset="-128"/>
              </a:rPr>
              <a:t>consumption</a:t>
            </a:r>
            <a:r>
              <a:rPr lang="es-ES_tradnl" sz="1200" dirty="0">
                <a:solidFill>
                  <a:srgbClr val="000000"/>
                </a:solidFill>
                <a:ea typeface="ヒラギノ角ゴ Pro W3" charset="-128"/>
              </a:rPr>
              <a:t> and </a:t>
            </a:r>
            <a:r>
              <a:rPr lang="es-ES_tradnl" sz="1200" dirty="0" err="1">
                <a:solidFill>
                  <a:srgbClr val="000000"/>
                </a:solidFill>
                <a:ea typeface="ヒラギノ角ゴ Pro W3" charset="-128"/>
              </a:rPr>
              <a:t>related</a:t>
            </a:r>
            <a:r>
              <a:rPr lang="es-ES_tradnl" sz="1200" dirty="0">
                <a:solidFill>
                  <a:srgbClr val="000000"/>
                </a:solidFill>
                <a:ea typeface="ヒラギノ角ゴ Pro W3" charset="-128"/>
              </a:rPr>
              <a:t> </a:t>
            </a:r>
            <a:r>
              <a:rPr lang="es-ES_tradnl" sz="1200" dirty="0" err="1">
                <a:solidFill>
                  <a:srgbClr val="000000"/>
                </a:solidFill>
                <a:ea typeface="ヒラギノ角ゴ Pro W3" charset="-128"/>
              </a:rPr>
              <a:t>harm</a:t>
            </a:r>
            <a:r>
              <a:rPr lang="es-ES_tradnl" sz="1200" dirty="0">
                <a:solidFill>
                  <a:srgbClr val="000000"/>
                </a:solidFill>
                <a:ea typeface="ヒラギノ角ゴ Pro W3" charset="-128"/>
              </a:rPr>
              <a:t>. © WHO, 2000);</a:t>
            </a:r>
            <a:br>
              <a:rPr lang="es-ES_tradnl" sz="1200" dirty="0">
                <a:solidFill>
                  <a:srgbClr val="000000"/>
                </a:solidFill>
                <a:ea typeface="ヒラギノ角ゴ Pro W3" charset="-128"/>
              </a:rPr>
            </a:br>
            <a:r>
              <a:rPr lang="es-ES_tradnl" sz="1200" baseline="30000" dirty="0">
                <a:solidFill>
                  <a:srgbClr val="000000"/>
                </a:solidFill>
                <a:ea typeface="ヒラギノ角ゴ Pro W3" charset="-128"/>
              </a:rPr>
              <a:t>2</a:t>
            </a:r>
            <a:r>
              <a:rPr lang="es-ES_tradnl" sz="1200" dirty="0">
                <a:solidFill>
                  <a:srgbClr val="000000"/>
                </a:solidFill>
                <a:ea typeface="ヒラギノ角ゴ Pro W3" charset="-128"/>
              </a:rPr>
              <a:t>Rehm </a:t>
            </a:r>
            <a:r>
              <a:rPr lang="es-ES_tradnl" sz="1200" i="1" dirty="0">
                <a:solidFill>
                  <a:srgbClr val="000000"/>
                </a:solidFill>
                <a:ea typeface="ヒラギノ角ゴ Pro W3" charset="-128"/>
              </a:rPr>
              <a:t>et al. </a:t>
            </a:r>
            <a:r>
              <a:rPr lang="es-ES_tradnl" sz="1200" dirty="0" err="1">
                <a:solidFill>
                  <a:srgbClr val="000000"/>
                </a:solidFill>
                <a:ea typeface="ヒラギノ角ゴ Pro W3" charset="-128"/>
              </a:rPr>
              <a:t>Eur</a:t>
            </a:r>
            <a:r>
              <a:rPr lang="es-ES_tradnl" sz="1200" dirty="0">
                <a:solidFill>
                  <a:srgbClr val="000000"/>
                </a:solidFill>
                <a:ea typeface="ヒラギノ角ゴ Pro W3" charset="-128"/>
              </a:rPr>
              <a:t> </a:t>
            </a:r>
            <a:r>
              <a:rPr lang="es-ES_tradnl" sz="1200" dirty="0" err="1">
                <a:solidFill>
                  <a:srgbClr val="000000"/>
                </a:solidFill>
                <a:ea typeface="ヒラギノ角ゴ Pro W3" charset="-128"/>
              </a:rPr>
              <a:t>Addict</a:t>
            </a:r>
            <a:r>
              <a:rPr lang="es-ES_tradnl" sz="1200" dirty="0">
                <a:solidFill>
                  <a:srgbClr val="000000"/>
                </a:solidFill>
                <a:ea typeface="ヒラギノ角ゴ Pro W3" charset="-128"/>
              </a:rPr>
              <a:t> Res 2001;7:138–147.</a:t>
            </a:r>
          </a:p>
        </p:txBody>
      </p:sp>
      <p:sp>
        <p:nvSpPr>
          <p:cNvPr id="8" name="7 Título"/>
          <p:cNvSpPr>
            <a:spLocks noGrp="1"/>
          </p:cNvSpPr>
          <p:nvPr>
            <p:ph type="title"/>
          </p:nvPr>
        </p:nvSpPr>
        <p:spPr>
          <a:prstGeom prst="rect">
            <a:avLst/>
          </a:prstGeom>
        </p:spPr>
        <p:txBody>
          <a:bodyPr/>
          <a:lstStyle/>
          <a:p>
            <a:r>
              <a:rPr lang="es-ES" sz="2800" dirty="0" err="1" smtClean="0"/>
              <a:t>Nivells</a:t>
            </a:r>
            <a:r>
              <a:rPr lang="es-ES" sz="2800" dirty="0" smtClean="0"/>
              <a:t> de </a:t>
            </a:r>
            <a:r>
              <a:rPr lang="es-ES" sz="2800" dirty="0" err="1" smtClean="0"/>
              <a:t>risc</a:t>
            </a:r>
            <a:r>
              <a:rPr lang="es-ES" sz="2800" dirty="0" smtClean="0"/>
              <a:t> EMA - OMS</a:t>
            </a:r>
            <a:endParaRPr lang="es-ES" sz="2800" dirty="0"/>
          </a:p>
        </p:txBody>
      </p:sp>
      <p:sp>
        <p:nvSpPr>
          <p:cNvPr id="2" name="QuadreDeText 1"/>
          <p:cNvSpPr txBox="1"/>
          <p:nvPr/>
        </p:nvSpPr>
        <p:spPr>
          <a:xfrm>
            <a:off x="8244408" y="3028890"/>
            <a:ext cx="728084" cy="400110"/>
          </a:xfrm>
          <a:prstGeom prst="rect">
            <a:avLst/>
          </a:prstGeom>
          <a:noFill/>
        </p:spPr>
        <p:txBody>
          <a:bodyPr wrap="none" rtlCol="0">
            <a:spAutoFit/>
          </a:bodyPr>
          <a:lstStyle/>
          <a:p>
            <a:r>
              <a:rPr lang="ca-ES" sz="2000" b="1" dirty="0" smtClean="0">
                <a:solidFill>
                  <a:srgbClr val="C00000"/>
                </a:solidFill>
              </a:rPr>
              <a:t>CER</a:t>
            </a:r>
            <a:endParaRPr lang="ca-ES" sz="2000" b="1" dirty="0">
              <a:solidFill>
                <a:srgbClr val="C00000"/>
              </a:solidFill>
            </a:endParaRPr>
          </a:p>
        </p:txBody>
      </p:sp>
      <p:sp>
        <p:nvSpPr>
          <p:cNvPr id="3" name="Claudàtor de tancament 2"/>
          <p:cNvSpPr/>
          <p:nvPr/>
        </p:nvSpPr>
        <p:spPr bwMode="auto">
          <a:xfrm>
            <a:off x="8172400" y="2492896"/>
            <a:ext cx="144016" cy="1512168"/>
          </a:xfrm>
          <a:prstGeom prst="rightBracke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noFill/>
              </a:ln>
              <a:solidFill>
                <a:schemeClr val="tx1"/>
              </a:solidFill>
              <a:effectLst/>
              <a:latin typeface="Arial" pitchFamily="34" charset="0"/>
              <a:ea typeface="ＭＳ Ｐゴシック"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ol 4"/>
          <p:cNvSpPr>
            <a:spLocks noGrp="1"/>
          </p:cNvSpPr>
          <p:nvPr>
            <p:ph type="subTitle" idx="1"/>
          </p:nvPr>
        </p:nvSpPr>
        <p:spPr/>
        <p:txBody>
          <a:bodyPr/>
          <a:lstStyle/>
          <a:p>
            <a:endParaRPr lang="ca-ES"/>
          </a:p>
        </p:txBody>
      </p:sp>
      <p:sp>
        <p:nvSpPr>
          <p:cNvPr id="4" name="Rectangle 2"/>
          <p:cNvSpPr>
            <a:spLocks noChangeArrowheads="1"/>
          </p:cNvSpPr>
          <p:nvPr/>
        </p:nvSpPr>
        <p:spPr bwMode="auto">
          <a:xfrm>
            <a:off x="0" y="-72008"/>
            <a:ext cx="9144000" cy="6597352"/>
          </a:xfrm>
          <a:prstGeom prst="rect">
            <a:avLst/>
          </a:prstGeom>
          <a:solidFill>
            <a:srgbClr val="8CC6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 sz="3200" smtClean="0">
              <a:solidFill>
                <a:srgbClr val="FFFFFF"/>
              </a:solidFill>
              <a:latin typeface="Trebuchet MS" pitchFamily="34" charset="0"/>
            </a:endParaRPr>
          </a:p>
          <a:p>
            <a:pPr algn="ctr" eaLnBrk="0" fontAlgn="base" hangingPunct="0">
              <a:spcBef>
                <a:spcPct val="0"/>
              </a:spcBef>
              <a:spcAft>
                <a:spcPct val="0"/>
              </a:spcAft>
            </a:pPr>
            <a:endParaRPr lang="es-ES" sz="2400" smtClean="0">
              <a:solidFill>
                <a:srgbClr val="000000"/>
              </a:solidFill>
              <a:latin typeface="Trebuchet MS" pitchFamily="34" charset="0"/>
            </a:endParaRPr>
          </a:p>
          <a:p>
            <a:pPr algn="ctr" eaLnBrk="0" fontAlgn="base" hangingPunct="0">
              <a:spcBef>
                <a:spcPct val="0"/>
              </a:spcBef>
              <a:spcAft>
                <a:spcPct val="0"/>
              </a:spcAft>
            </a:pPr>
            <a:endParaRPr lang="en-GB" sz="2400" smtClean="0">
              <a:solidFill>
                <a:srgbClr val="000000"/>
              </a:solidFill>
              <a:latin typeface="Trebuchet MS" pitchFamily="34" charset="0"/>
            </a:endParaRPr>
          </a:p>
        </p:txBody>
      </p:sp>
      <p:sp>
        <p:nvSpPr>
          <p:cNvPr id="6" name="Rectangle 3"/>
          <p:cNvSpPr>
            <a:spLocks noChangeArrowheads="1"/>
          </p:cNvSpPr>
          <p:nvPr/>
        </p:nvSpPr>
        <p:spPr bwMode="auto">
          <a:xfrm>
            <a:off x="3733800" y="1844824"/>
            <a:ext cx="4419600" cy="189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fontAlgn="t"/>
            <a:r>
              <a:rPr lang="ca-ES" sz="3600" b="1" dirty="0">
                <a:solidFill>
                  <a:schemeClr val="bg1"/>
                </a:solidFill>
              </a:rPr>
              <a:t>El camí del Beveu Menys fins </a:t>
            </a:r>
            <a:r>
              <a:rPr lang="ca-ES" sz="3600" b="1" dirty="0" smtClean="0">
                <a:solidFill>
                  <a:schemeClr val="bg1"/>
                </a:solidFill>
              </a:rPr>
              <a:t>ara. </a:t>
            </a:r>
            <a:r>
              <a:rPr lang="ca-ES" sz="3600" b="1" dirty="0">
                <a:solidFill>
                  <a:schemeClr val="bg1"/>
                </a:solidFill>
              </a:rPr>
              <a:t>Èxits i </a:t>
            </a:r>
            <a:r>
              <a:rPr lang="ca-ES" sz="3600" b="1" dirty="0" smtClean="0">
                <a:solidFill>
                  <a:schemeClr val="bg1"/>
                </a:solidFill>
              </a:rPr>
              <a:t>dificultats </a:t>
            </a:r>
            <a:endParaRPr lang="ca-ES" sz="3600" b="1" dirty="0">
              <a:solidFill>
                <a:schemeClr val="bg1"/>
              </a:solidFill>
            </a:endParaRPr>
          </a:p>
        </p:txBody>
      </p:sp>
      <p:sp>
        <p:nvSpPr>
          <p:cNvPr id="8" name="QuadreDeText 7"/>
          <p:cNvSpPr txBox="1"/>
          <p:nvPr/>
        </p:nvSpPr>
        <p:spPr>
          <a:xfrm>
            <a:off x="1907704" y="2036440"/>
            <a:ext cx="1152525" cy="1107996"/>
          </a:xfrm>
          <a:prstGeom prst="rect">
            <a:avLst/>
          </a:prstGeom>
          <a:noFill/>
          <a:ln w="381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r>
              <a:rPr lang="es-ES_tradnl" sz="6600" dirty="0">
                <a:solidFill>
                  <a:schemeClr val="bg1"/>
                </a:solidFill>
                <a:latin typeface="Trebuchet MS" pitchFamily="34" charset="0"/>
              </a:rPr>
              <a:t>1</a:t>
            </a:r>
          </a:p>
        </p:txBody>
      </p:sp>
    </p:spTree>
    <p:extLst>
      <p:ext uri="{BB962C8B-B14F-4D97-AF65-F5344CB8AC3E}">
        <p14:creationId xmlns:p14="http://schemas.microsoft.com/office/powerpoint/2010/main" val="12338120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prstGeom prst="rect">
            <a:avLst/>
          </a:prstGeom>
        </p:spPr>
        <p:txBody>
          <a:bodyPr>
            <a:normAutofit/>
          </a:bodyPr>
          <a:lstStyle/>
          <a:p>
            <a:r>
              <a:rPr lang="ca-ES" sz="2800" smtClean="0"/>
              <a:t>Atenció Centrada en la Persona (ACP)</a:t>
            </a:r>
            <a:endParaRPr lang="ca-ES" sz="2800"/>
          </a:p>
        </p:txBody>
      </p:sp>
      <p:sp>
        <p:nvSpPr>
          <p:cNvPr id="7" name="Rectangle 3"/>
          <p:cNvSpPr txBox="1">
            <a:spLocks noChangeArrowheads="1"/>
          </p:cNvSpPr>
          <p:nvPr/>
        </p:nvSpPr>
        <p:spPr bwMode="auto">
          <a:xfrm>
            <a:off x="435441" y="1412776"/>
            <a:ext cx="4928647" cy="1560369"/>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ca-ES" altLang="es-ES" sz="2000" smtClean="0">
                <a:solidFill>
                  <a:schemeClr val="tx1">
                    <a:lumMod val="65000"/>
                    <a:lumOff val="35000"/>
                  </a:schemeClr>
                </a:solidFill>
              </a:rPr>
              <a:t>Atenció que és respetuosa amb el pacient i respòn a les seves preferències, necessitats i valor</a:t>
            </a:r>
            <a:r>
              <a:rPr lang="ca-ES" sz="2000" smtClean="0">
                <a:solidFill>
                  <a:schemeClr val="tx1">
                    <a:lumMod val="65000"/>
                    <a:lumOff val="35000"/>
                  </a:schemeClr>
                </a:solidFill>
              </a:rPr>
              <a:t>s, assegurant-se que els valors del pacient guien el procés de presa de decisions                                                                 					</a:t>
            </a:r>
            <a:r>
              <a:rPr lang="ca-ES" sz="1600" smtClean="0">
                <a:solidFill>
                  <a:schemeClr val="tx1">
                    <a:lumMod val="65000"/>
                    <a:lumOff val="35000"/>
                  </a:schemeClr>
                </a:solidFill>
              </a:rPr>
              <a:t>Institute of Medicine, 2001 </a:t>
            </a:r>
          </a:p>
        </p:txBody>
      </p:sp>
      <p:pic>
        <p:nvPicPr>
          <p:cNvPr id="10" name="Picture 5" descr="doclistening"/>
          <p:cNvPicPr>
            <a:picLocks noChangeAspect="1" noChangeArrowheads="1"/>
          </p:cNvPicPr>
          <p:nvPr/>
        </p:nvPicPr>
        <p:blipFill>
          <a:blip r:embed="rId3" cstate="print"/>
          <a:srcRect/>
          <a:stretch>
            <a:fillRect/>
          </a:stretch>
        </p:blipFill>
        <p:spPr bwMode="auto">
          <a:xfrm>
            <a:off x="5813495" y="3429000"/>
            <a:ext cx="2718945" cy="3026319"/>
          </a:xfrm>
          <a:prstGeom prst="rect">
            <a:avLst/>
          </a:prstGeom>
          <a:noFill/>
          <a:ln w="9525">
            <a:noFill/>
            <a:miter lim="800000"/>
            <a:headEnd/>
            <a:tailEnd/>
          </a:ln>
        </p:spPr>
      </p:pic>
      <p:grpSp>
        <p:nvGrpSpPr>
          <p:cNvPr id="2" name="Agrupa 1"/>
          <p:cNvGrpSpPr/>
          <p:nvPr/>
        </p:nvGrpSpPr>
        <p:grpSpPr>
          <a:xfrm>
            <a:off x="611560" y="3212976"/>
            <a:ext cx="4104456" cy="2232248"/>
            <a:chOff x="377533" y="2564904"/>
            <a:chExt cx="3756313" cy="2232248"/>
          </a:xfrm>
        </p:grpSpPr>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533" y="2728689"/>
              <a:ext cx="3618403" cy="206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3"/>
            <p:cNvSpPr txBox="1">
              <a:spLocks noChangeArrowheads="1"/>
            </p:cNvSpPr>
            <p:nvPr/>
          </p:nvSpPr>
          <p:spPr bwMode="auto">
            <a:xfrm>
              <a:off x="533444" y="2564904"/>
              <a:ext cx="3600402" cy="2108269"/>
            </a:xfrm>
            <a:prstGeom prst="rect">
              <a:avLst/>
            </a:prstGeom>
            <a:noFill/>
            <a:ln w="9525">
              <a:noFill/>
              <a:miter lim="800000"/>
              <a:headEnd/>
              <a:tailEnd/>
            </a:ln>
          </p:spPr>
          <p:txBody>
            <a:bodyPr wrap="square" lIns="0" tIns="0" rIns="0" bIns="0">
              <a:spAutoFit/>
            </a:bodyPr>
            <a:lstStyle/>
            <a:p>
              <a:pPr marL="180975" indent="-180975" eaLnBrk="1" hangingPunct="1">
                <a:spcAft>
                  <a:spcPts val="300"/>
                </a:spcAft>
                <a:buClr>
                  <a:schemeClr val="accent1"/>
                </a:buClr>
                <a:buFont typeface="Arial" pitchFamily="34" charset="0"/>
                <a:buNone/>
              </a:pPr>
              <a:endParaRPr lang="ca-ES" b="1" smtClean="0">
                <a:latin typeface="Arial" pitchFamily="34" charset="0"/>
                <a:cs typeface="Arial" pitchFamily="34" charset="0"/>
              </a:endParaRPr>
            </a:p>
            <a:p>
              <a:pPr marL="180975" indent="-180975" eaLnBrk="1" hangingPunct="1">
                <a:spcAft>
                  <a:spcPts val="300"/>
                </a:spcAft>
                <a:buClr>
                  <a:schemeClr val="accent1"/>
                </a:buClr>
                <a:buFont typeface="Arial" pitchFamily="34" charset="0"/>
                <a:buNone/>
              </a:pPr>
              <a:r>
                <a:rPr lang="ca-ES" b="1" smtClean="0">
                  <a:latin typeface="Arial" pitchFamily="34" charset="0"/>
                  <a:cs typeface="Arial" pitchFamily="34" charset="0"/>
                </a:rPr>
                <a:t>Atributs que difineixen la ACP:</a:t>
              </a:r>
            </a:p>
            <a:p>
              <a:pPr marL="800100" lvl="1" indent="-342900">
                <a:spcAft>
                  <a:spcPts val="300"/>
                </a:spcAft>
                <a:buFont typeface="Wingdings" pitchFamily="2" charset="2"/>
                <a:buChar char="§"/>
              </a:pPr>
              <a:r>
                <a:rPr lang="ca-ES" b="1" smtClean="0">
                  <a:latin typeface="Arial" pitchFamily="34" charset="0"/>
                  <a:cs typeface="Arial" pitchFamily="34" charset="0"/>
                </a:rPr>
                <a:t>Holística</a:t>
              </a:r>
            </a:p>
            <a:p>
              <a:pPr marL="800100" lvl="1" indent="-342900">
                <a:spcAft>
                  <a:spcPts val="300"/>
                </a:spcAft>
                <a:buFont typeface="Wingdings" pitchFamily="2" charset="2"/>
                <a:buChar char="§"/>
              </a:pPr>
              <a:r>
                <a:rPr lang="ca-ES" b="1" smtClean="0">
                  <a:latin typeface="Arial" pitchFamily="34" charset="0"/>
                  <a:cs typeface="Arial" pitchFamily="34" charset="0"/>
                </a:rPr>
                <a:t>Individualitzada</a:t>
              </a:r>
            </a:p>
            <a:p>
              <a:pPr marL="800100" lvl="1" indent="-342900">
                <a:spcAft>
                  <a:spcPts val="300"/>
                </a:spcAft>
                <a:buFont typeface="Wingdings" pitchFamily="2" charset="2"/>
                <a:buChar char="§"/>
              </a:pPr>
              <a:r>
                <a:rPr lang="ca-ES" b="1" smtClean="0">
                  <a:latin typeface="Arial" pitchFamily="34" charset="0"/>
                  <a:cs typeface="Arial" pitchFamily="34" charset="0"/>
                </a:rPr>
                <a:t>Respetuosa</a:t>
              </a:r>
            </a:p>
            <a:p>
              <a:pPr marL="800100" lvl="1" indent="-342900">
                <a:spcAft>
                  <a:spcPts val="300"/>
                </a:spcAft>
                <a:buFont typeface="Wingdings" pitchFamily="2" charset="2"/>
                <a:buChar char="§"/>
              </a:pPr>
              <a:r>
                <a:rPr lang="ca-ES" b="1" smtClean="0">
                  <a:latin typeface="Arial" pitchFamily="34" charset="0"/>
                  <a:cs typeface="Arial" pitchFamily="34" charset="0"/>
                </a:rPr>
                <a:t>Empoderadora</a:t>
              </a:r>
            </a:p>
            <a:p>
              <a:pPr lvl="1">
                <a:spcAft>
                  <a:spcPts val="300"/>
                </a:spcAft>
              </a:pPr>
              <a:r>
                <a:rPr lang="ca-ES" sz="1400" b="1" smtClean="0">
                  <a:latin typeface="Arial" pitchFamily="34" charset="0"/>
                  <a:ea typeface="ＭＳ Ｐゴシック" pitchFamily="34" charset="-128"/>
                  <a:cs typeface="Arial" pitchFamily="34" charset="0"/>
                </a:rPr>
                <a:t>                        </a:t>
              </a:r>
              <a:r>
                <a:rPr lang="ca-ES" sz="1400" smtClean="0">
                  <a:latin typeface="Arial" pitchFamily="34" charset="0"/>
                  <a:ea typeface="ＭＳ Ｐゴシック" pitchFamily="34" charset="-128"/>
                  <a:cs typeface="Arial" pitchFamily="34" charset="0"/>
                </a:rPr>
                <a:t>Morgan &amp; Yoder (2012)</a:t>
              </a:r>
              <a:endParaRPr lang="ca-ES" sz="1400">
                <a:latin typeface="Arial" pitchFamily="34" charset="0"/>
                <a:ea typeface="ＭＳ Ｐゴシック" pitchFamily="34" charset="-128"/>
                <a:cs typeface="Arial" pitchFamily="34" charset="0"/>
              </a:endParaRPr>
            </a:p>
          </p:txBody>
        </p:sp>
      </p:grpSp>
      <p:pic>
        <p:nvPicPr>
          <p:cNvPr id="1126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81426">
            <a:off x="5610281" y="1422470"/>
            <a:ext cx="2889908" cy="2043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756554" y="1628800"/>
            <a:ext cx="2631870" cy="1200329"/>
          </a:xfrm>
          <a:prstGeom prst="rect">
            <a:avLst/>
          </a:prstGeom>
        </p:spPr>
        <p:txBody>
          <a:bodyPr wrap="square">
            <a:spAutoFit/>
          </a:bodyPr>
          <a:lstStyle/>
          <a:p>
            <a:pPr algn="ctr"/>
            <a:r>
              <a:rPr lang="en-GB" altLang="es-ES" sz="2400" b="1" dirty="0">
                <a:solidFill>
                  <a:srgbClr val="E09602"/>
                </a:solidFill>
                <a:latin typeface="Trebuchet MS" pitchFamily="34" charset="0"/>
              </a:rPr>
              <a:t>“</a:t>
            </a:r>
            <a:r>
              <a:rPr lang="en-GB" sz="2400" b="1" dirty="0">
                <a:solidFill>
                  <a:srgbClr val="E09602"/>
                </a:solidFill>
                <a:latin typeface="Trebuchet MS" pitchFamily="34" charset="0"/>
              </a:rPr>
              <a:t>No decision about me, without me.</a:t>
            </a:r>
            <a:r>
              <a:rPr lang="en-GB" altLang="es-ES" sz="2400" b="1" dirty="0">
                <a:solidFill>
                  <a:srgbClr val="E09602"/>
                </a:solidFill>
                <a:latin typeface="Trebuchet MS" pitchFamily="34" charset="0"/>
              </a:rPr>
              <a:t>”</a:t>
            </a:r>
            <a:r>
              <a:rPr lang="es-ES" altLang="ja-JP" sz="2400" b="1" dirty="0">
                <a:solidFill>
                  <a:srgbClr val="E09602"/>
                </a:solidFill>
                <a:latin typeface="Trebuchet MS" pitchFamily="34" charset="0"/>
                <a:ea typeface="ＭＳ Ｐゴシック" pitchFamily="34" charset="-128"/>
              </a:rPr>
              <a:t> </a:t>
            </a:r>
            <a:endParaRPr lang="es-ES" sz="2400" b="1" dirty="0">
              <a:solidFill>
                <a:srgbClr val="E09602"/>
              </a:solidFill>
              <a:latin typeface="Trebuchet MS" pitchFamily="34" charset="0"/>
            </a:endParaRPr>
          </a:p>
        </p:txBody>
      </p:sp>
    </p:spTree>
    <p:extLst>
      <p:ext uri="{BB962C8B-B14F-4D97-AF65-F5344CB8AC3E}">
        <p14:creationId xmlns:p14="http://schemas.microsoft.com/office/powerpoint/2010/main" val="35318804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ol 2"/>
          <p:cNvSpPr>
            <a:spLocks noGrp="1"/>
          </p:cNvSpPr>
          <p:nvPr>
            <p:ph type="title"/>
          </p:nvPr>
        </p:nvSpPr>
        <p:spPr>
          <a:xfrm>
            <a:off x="457200" y="341784"/>
            <a:ext cx="8229600" cy="1143000"/>
          </a:xfrm>
        </p:spPr>
        <p:txBody>
          <a:bodyPr/>
          <a:lstStyle/>
          <a:p>
            <a:r>
              <a:rPr lang="ca-ES" dirty="0" smtClean="0"/>
              <a:t>Atenció Centrada en la Persona (ACP):</a:t>
            </a:r>
            <a:br>
              <a:rPr lang="ca-ES" dirty="0" smtClean="0"/>
            </a:br>
            <a:r>
              <a:rPr lang="ca-ES" sz="1200" dirty="0" smtClean="0"/>
              <a:t/>
            </a:r>
            <a:br>
              <a:rPr lang="ca-ES" sz="1200" dirty="0" smtClean="0"/>
            </a:br>
            <a:r>
              <a:rPr lang="ca-ES" sz="2000" dirty="0" smtClean="0"/>
              <a:t>Clínics i pacients han de discutir:</a:t>
            </a:r>
            <a:endParaRPr lang="ca-ES" sz="2000" dirty="0"/>
          </a:p>
        </p:txBody>
      </p:sp>
      <p:sp>
        <p:nvSpPr>
          <p:cNvPr id="4" name="2 Marcador de contenido"/>
          <p:cNvSpPr>
            <a:spLocks noGrp="1"/>
          </p:cNvSpPr>
          <p:nvPr>
            <p:ph idx="1"/>
          </p:nvPr>
        </p:nvSpPr>
        <p:spPr bwMode="auto">
          <a:xfrm>
            <a:off x="457200" y="1495325"/>
            <a:ext cx="8229600" cy="45259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Char char="§"/>
            </a:pPr>
            <a:r>
              <a:rPr lang="ca-ES" sz="1800" b="0" dirty="0" smtClean="0">
                <a:ea typeface="ＭＳ Ｐゴシック" pitchFamily="34" charset="-128"/>
              </a:rPr>
              <a:t>Sobre l’ambivalència cap al canvi </a:t>
            </a:r>
          </a:p>
          <a:p>
            <a:pPr eaLnBrk="1" hangingPunct="1">
              <a:buFont typeface="Wingdings" pitchFamily="2" charset="2"/>
              <a:buChar char="§"/>
            </a:pPr>
            <a:r>
              <a:rPr lang="ca-ES" sz="1800" b="0" dirty="0" smtClean="0">
                <a:ea typeface="ＭＳ Ｐゴシック" pitchFamily="34" charset="-128"/>
              </a:rPr>
              <a:t>Objectius del pacient (abstinència </a:t>
            </a:r>
            <a:r>
              <a:rPr lang="ca-ES" sz="1800" b="0" dirty="0" err="1" smtClean="0">
                <a:ea typeface="ＭＳ Ｐゴシック" pitchFamily="34" charset="-128"/>
              </a:rPr>
              <a:t>vs</a:t>
            </a:r>
            <a:r>
              <a:rPr lang="ca-ES" sz="1800" b="0" dirty="0" smtClean="0">
                <a:ea typeface="ＭＳ Ｐゴシック" pitchFamily="34" charset="-128"/>
              </a:rPr>
              <a:t> reducció </a:t>
            </a:r>
            <a:r>
              <a:rPr lang="ca-ES" sz="1800" b="0" dirty="0" err="1" smtClean="0">
                <a:ea typeface="ＭＳ Ｐゴシック" pitchFamily="34" charset="-128"/>
              </a:rPr>
              <a:t>vs</a:t>
            </a:r>
            <a:r>
              <a:rPr lang="ca-ES" sz="1800" b="0" dirty="0" smtClean="0">
                <a:ea typeface="ＭＳ Ｐゴシック" pitchFamily="34" charset="-128"/>
              </a:rPr>
              <a:t> no canviar); </a:t>
            </a:r>
          </a:p>
          <a:p>
            <a:pPr eaLnBrk="1" hangingPunct="1">
              <a:buFont typeface="Wingdings" pitchFamily="2" charset="2"/>
              <a:buChar char="§"/>
            </a:pPr>
            <a:r>
              <a:rPr lang="ca-ES" sz="1800" b="0" dirty="0" smtClean="0">
                <a:ea typeface="ＭＳ Ｐゴシック" pitchFamily="34" charset="-128"/>
              </a:rPr>
              <a:t>Preferència per a un abordatge psicoterapèutic grupal o individual</a:t>
            </a:r>
          </a:p>
          <a:p>
            <a:pPr eaLnBrk="1" hangingPunct="1">
              <a:buFont typeface="Wingdings" pitchFamily="2" charset="2"/>
              <a:buChar char="§"/>
            </a:pPr>
            <a:r>
              <a:rPr lang="ca-ES" sz="1800" b="0" dirty="0" smtClean="0">
                <a:ea typeface="ＭＳ Ｐゴシック" pitchFamily="34" charset="-128"/>
              </a:rPr>
              <a:t>Diferències en cost i privacitat de les diferents opcions</a:t>
            </a:r>
          </a:p>
          <a:p>
            <a:pPr eaLnBrk="1" hangingPunct="1">
              <a:buFont typeface="Wingdings" pitchFamily="2" charset="2"/>
              <a:buChar char="§"/>
            </a:pPr>
            <a:r>
              <a:rPr lang="ca-ES" sz="1800" b="0" dirty="0" smtClean="0">
                <a:ea typeface="ＭＳ Ｐゴシック" pitchFamily="34" charset="-128"/>
              </a:rPr>
              <a:t>Tractament farmacològic</a:t>
            </a:r>
          </a:p>
        </p:txBody>
      </p:sp>
      <p:pic>
        <p:nvPicPr>
          <p:cNvPr id="5" name="Picture 2"/>
          <p:cNvPicPr>
            <a:picLocks noChangeAspect="1" noChangeArrowheads="1"/>
          </p:cNvPicPr>
          <p:nvPr/>
        </p:nvPicPr>
        <p:blipFill>
          <a:blip r:embed="rId3" cstate="print"/>
          <a:srcRect/>
          <a:stretch>
            <a:fillRect/>
          </a:stretch>
        </p:blipFill>
        <p:spPr bwMode="auto">
          <a:xfrm>
            <a:off x="539552" y="3284984"/>
            <a:ext cx="8050231" cy="2016224"/>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323528" y="5269259"/>
            <a:ext cx="8683625" cy="608013"/>
          </a:xfrm>
          <a:prstGeom prst="rect">
            <a:avLst/>
          </a:prstGeom>
          <a:noFill/>
          <a:ln w="9525">
            <a:noFill/>
            <a:miter lim="800000"/>
            <a:headEnd/>
            <a:tailEnd/>
          </a:ln>
        </p:spPr>
      </p:pic>
    </p:spTree>
    <p:extLst>
      <p:ext uri="{BB962C8B-B14F-4D97-AF65-F5344CB8AC3E}">
        <p14:creationId xmlns:p14="http://schemas.microsoft.com/office/powerpoint/2010/main" val="21094333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Captura de pantalla 2014-05-18 a la(s) 17.54.06.png"/>
          <p:cNvPicPr>
            <a:picLocks noChangeAspect="1"/>
          </p:cNvPicPr>
          <p:nvPr/>
        </p:nvPicPr>
        <p:blipFill>
          <a:blip r:embed="rId3" cstate="print">
            <a:extLst>
              <a:ext uri="{BEBA8EAE-BF5A-486C-A8C5-ECC9F3942E4B}">
                <a14:imgProps xmlns:a14="http://schemas.microsoft.com/office/drawing/2010/main">
                  <a14:imgLayer r:embed="rId4">
                    <a14:imgEffect>
                      <a14:artisticPhotocopy/>
                    </a14:imgEffect>
                  </a14:imgLayer>
                </a14:imgProps>
              </a:ext>
            </a:extLst>
          </a:blip>
          <a:srcRect/>
          <a:stretch>
            <a:fillRect/>
          </a:stretch>
        </p:blipFill>
        <p:spPr bwMode="auto">
          <a:xfrm rot="546152">
            <a:off x="6786330" y="208970"/>
            <a:ext cx="2232248" cy="3135206"/>
          </a:xfrm>
          <a:prstGeom prst="rect">
            <a:avLst/>
          </a:prstGeom>
          <a:noFill/>
          <a:ln w="9525">
            <a:noFill/>
            <a:miter lim="800000"/>
            <a:headEnd/>
            <a:tailEnd/>
          </a:ln>
          <a:effectLst>
            <a:glow rad="101600">
              <a:schemeClr val="accent1">
                <a:satMod val="175000"/>
                <a:alpha val="40000"/>
              </a:schemeClr>
            </a:glow>
            <a:innerShdw blurRad="63500" dist="50800" dir="2700000">
              <a:prstClr val="black">
                <a:alpha val="50000"/>
              </a:prstClr>
            </a:innerShdw>
          </a:effectLst>
        </p:spPr>
      </p:pic>
      <p:sp>
        <p:nvSpPr>
          <p:cNvPr id="4" name="Contenidor de contingut 3"/>
          <p:cNvSpPr>
            <a:spLocks noGrp="1"/>
          </p:cNvSpPr>
          <p:nvPr>
            <p:ph idx="1"/>
          </p:nvPr>
        </p:nvSpPr>
        <p:spPr>
          <a:xfrm>
            <a:off x="467544" y="1711349"/>
            <a:ext cx="8136904" cy="4525963"/>
          </a:xfrm>
        </p:spPr>
        <p:txBody>
          <a:bodyPr/>
          <a:lstStyle/>
          <a:p>
            <a:pPr>
              <a:buBlip>
                <a:blip r:embed="rId5"/>
              </a:buBlip>
            </a:pPr>
            <a:r>
              <a:rPr lang="ca-ES" dirty="0" smtClean="0"/>
              <a:t>Ajudar als pacients a entendre millor la seva </a:t>
            </a:r>
          </a:p>
          <a:p>
            <a:pPr>
              <a:buNone/>
            </a:pPr>
            <a:r>
              <a:rPr lang="ca-ES" dirty="0" smtClean="0"/>
              <a:t>     condició mèdica</a:t>
            </a:r>
          </a:p>
          <a:p>
            <a:pPr>
              <a:buBlip>
                <a:blip r:embed="rId5"/>
              </a:buBlip>
            </a:pPr>
            <a:r>
              <a:rPr lang="ca-ES" dirty="0" smtClean="0"/>
              <a:t>Oferir informació sobre els beneficis i efectes</a:t>
            </a:r>
          </a:p>
          <a:p>
            <a:pPr>
              <a:buNone/>
            </a:pPr>
            <a:r>
              <a:rPr lang="ca-ES" dirty="0" smtClean="0"/>
              <a:t>     adversos de les diferents opcions terapèutiques</a:t>
            </a:r>
          </a:p>
          <a:p>
            <a:pPr>
              <a:buBlip>
                <a:blip r:embed="rId5"/>
              </a:buBlip>
            </a:pPr>
            <a:r>
              <a:rPr lang="ca-ES" dirty="0" smtClean="0"/>
              <a:t>Recolzar als pacients mentre clarifiquen els seus valors i preferències </a:t>
            </a:r>
          </a:p>
          <a:p>
            <a:pPr>
              <a:buBlip>
                <a:blip r:embed="rId5"/>
              </a:buBlip>
            </a:pPr>
            <a:r>
              <a:rPr lang="ca-ES" dirty="0" smtClean="0"/>
              <a:t>Recolzar al pacient en el procés d’implementació de les seves decisions</a:t>
            </a:r>
          </a:p>
          <a:p>
            <a:pPr>
              <a:buBlip>
                <a:blip r:embed="rId5"/>
              </a:buBlip>
            </a:pPr>
            <a:r>
              <a:rPr lang="ca-ES" dirty="0" smtClean="0"/>
              <a:t>Treballar amb la família I els cuidadors si el pacient té deteriorades les seves capacitats cognitives.</a:t>
            </a:r>
          </a:p>
          <a:p>
            <a:pPr marL="0" indent="0">
              <a:buBlip>
                <a:blip r:embed="rId5"/>
              </a:buBlip>
            </a:pPr>
            <a:endParaRPr lang="ca-ES" dirty="0"/>
          </a:p>
        </p:txBody>
      </p:sp>
      <p:sp>
        <p:nvSpPr>
          <p:cNvPr id="2" name="Título 1"/>
          <p:cNvSpPr>
            <a:spLocks noGrp="1"/>
          </p:cNvSpPr>
          <p:nvPr>
            <p:ph type="title"/>
          </p:nvPr>
        </p:nvSpPr>
        <p:spPr>
          <a:xfrm>
            <a:off x="457200" y="476672"/>
            <a:ext cx="8229600" cy="1143000"/>
          </a:xfrm>
          <a:prstGeom prst="rect">
            <a:avLst/>
          </a:prstGeom>
        </p:spPr>
        <p:txBody>
          <a:bodyPr>
            <a:normAutofit fontScale="90000"/>
          </a:bodyPr>
          <a:lstStyle/>
          <a:p>
            <a:r>
              <a:rPr lang="ca-ES" sz="3100" smtClean="0"/>
              <a:t>Atenció Centrada en la Persona (ACP):</a:t>
            </a:r>
            <a:br>
              <a:rPr lang="ca-ES" sz="3100" smtClean="0"/>
            </a:br>
            <a:r>
              <a:rPr lang="ca-ES" sz="3100" smtClean="0"/>
              <a:t/>
            </a:r>
            <a:br>
              <a:rPr lang="ca-ES" sz="3100" smtClean="0"/>
            </a:br>
            <a:r>
              <a:rPr lang="ca-ES" sz="2200" smtClean="0"/>
              <a:t>Objectius</a:t>
            </a:r>
            <a:r>
              <a:rPr lang="ca-ES" sz="2000" smtClean="0"/>
              <a:t>:</a:t>
            </a:r>
            <a:endParaRPr lang="ca-ES" sz="2000"/>
          </a:p>
        </p:txBody>
      </p:sp>
    </p:spTree>
    <p:extLst>
      <p:ext uri="{BB962C8B-B14F-4D97-AF65-F5344CB8AC3E}">
        <p14:creationId xmlns:p14="http://schemas.microsoft.com/office/powerpoint/2010/main" val="22727219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Presa de decisions compartida i entrevista </a:t>
            </a:r>
            <a:r>
              <a:rPr lang="ca-ES" dirty="0" err="1" smtClean="0"/>
              <a:t>motivacional</a:t>
            </a:r>
            <a:endParaRPr lang="ca-ES" dirty="0"/>
          </a:p>
        </p:txBody>
      </p:sp>
      <p:sp>
        <p:nvSpPr>
          <p:cNvPr id="14" name="16 Rectángulo"/>
          <p:cNvSpPr/>
          <p:nvPr/>
        </p:nvSpPr>
        <p:spPr>
          <a:xfrm>
            <a:off x="179512" y="3917374"/>
            <a:ext cx="2232248" cy="1815882"/>
          </a:xfrm>
          <a:prstGeom prst="rect">
            <a:avLst/>
          </a:prstGeom>
          <a:ln w="28575">
            <a:solidFill>
              <a:schemeClr val="tx1">
                <a:lumMod val="50000"/>
                <a:lumOff val="50000"/>
              </a:schemeClr>
            </a:solidFill>
          </a:ln>
        </p:spPr>
        <p:txBody>
          <a:bodyPr wrap="square">
            <a:spAutoFit/>
          </a:bodyPr>
          <a:lstStyle/>
          <a:p>
            <a:r>
              <a:rPr lang="ca-ES" sz="1600" smtClean="0"/>
              <a:t>Construir relació terapèutica</a:t>
            </a:r>
          </a:p>
          <a:p>
            <a:r>
              <a:rPr lang="ca-ES" sz="1600" smtClean="0"/>
              <a:t>Resumir el problema identificat. </a:t>
            </a:r>
          </a:p>
          <a:p>
            <a:r>
              <a:rPr lang="ca-ES" sz="1600" smtClean="0"/>
              <a:t>Justificar la necessitat d’emponderar al pacient</a:t>
            </a:r>
            <a:endParaRPr lang="ca-ES" sz="1600"/>
          </a:p>
        </p:txBody>
      </p:sp>
      <p:grpSp>
        <p:nvGrpSpPr>
          <p:cNvPr id="17" name="Agrupa 16"/>
          <p:cNvGrpSpPr/>
          <p:nvPr/>
        </p:nvGrpSpPr>
        <p:grpSpPr>
          <a:xfrm>
            <a:off x="467544" y="2924944"/>
            <a:ext cx="7344638" cy="819814"/>
            <a:chOff x="1475656" y="3101552"/>
            <a:chExt cx="7056606" cy="657955"/>
          </a:xfrm>
        </p:grpSpPr>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3181594"/>
              <a:ext cx="7056606" cy="523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QuadreDeText 8"/>
            <p:cNvSpPr txBox="1"/>
            <p:nvPr/>
          </p:nvSpPr>
          <p:spPr>
            <a:xfrm>
              <a:off x="1773141" y="3167203"/>
              <a:ext cx="1319703" cy="555775"/>
            </a:xfrm>
            <a:prstGeom prst="rect">
              <a:avLst/>
            </a:prstGeom>
            <a:noFill/>
          </p:spPr>
          <p:txBody>
            <a:bodyPr wrap="square" lIns="0" tIns="0" rIns="0" bIns="0" rtlCol="0">
              <a:spAutoFit/>
            </a:bodyPr>
            <a:lstStyle/>
            <a:p>
              <a:r>
                <a:rPr lang="ca-ES" sz="1500" b="1" dirty="0" smtClean="0">
                  <a:solidFill>
                    <a:schemeClr val="bg1"/>
                  </a:solidFill>
                </a:rPr>
                <a:t>Plantejar </a:t>
              </a:r>
            </a:p>
            <a:p>
              <a:r>
                <a:rPr lang="ca-ES" sz="1500" b="1" dirty="0" smtClean="0">
                  <a:solidFill>
                    <a:schemeClr val="bg1"/>
                  </a:solidFill>
                </a:rPr>
                <a:t>Alternatives</a:t>
              </a:r>
            </a:p>
            <a:p>
              <a:r>
                <a:rPr lang="ca-ES" sz="1400" b="1" dirty="0" smtClean="0">
                  <a:solidFill>
                    <a:schemeClr val="bg1"/>
                  </a:solidFill>
                </a:rPr>
                <a:t>(en equip)</a:t>
              </a:r>
              <a:endParaRPr lang="ca-ES" sz="1400" b="1" dirty="0">
                <a:solidFill>
                  <a:schemeClr val="bg1"/>
                </a:solidFill>
              </a:endParaRPr>
            </a:p>
          </p:txBody>
        </p:sp>
        <p:sp>
          <p:nvSpPr>
            <p:cNvPr id="10" name="QuadreDeText 9"/>
            <p:cNvSpPr txBox="1"/>
            <p:nvPr/>
          </p:nvSpPr>
          <p:spPr>
            <a:xfrm>
              <a:off x="3563888" y="3205509"/>
              <a:ext cx="1128959" cy="553998"/>
            </a:xfrm>
            <a:prstGeom prst="rect">
              <a:avLst/>
            </a:prstGeom>
            <a:noFill/>
          </p:spPr>
          <p:txBody>
            <a:bodyPr wrap="square" rtlCol="0">
              <a:spAutoFit/>
            </a:bodyPr>
            <a:lstStyle/>
            <a:p>
              <a:r>
                <a:rPr lang="ca-ES" sz="1500" b="1" dirty="0" smtClean="0">
                  <a:solidFill>
                    <a:schemeClr val="bg1"/>
                  </a:solidFill>
                </a:rPr>
                <a:t>Valorant</a:t>
              </a:r>
            </a:p>
            <a:p>
              <a:r>
                <a:rPr lang="ca-ES" sz="1500" b="1" dirty="0" smtClean="0">
                  <a:solidFill>
                    <a:schemeClr val="bg1"/>
                  </a:solidFill>
                </a:rPr>
                <a:t>opcions</a:t>
              </a:r>
              <a:endParaRPr lang="ca-ES" sz="1500" b="1" dirty="0">
                <a:solidFill>
                  <a:schemeClr val="bg1"/>
                </a:solidFill>
              </a:endParaRPr>
            </a:p>
          </p:txBody>
        </p:sp>
        <p:sp>
          <p:nvSpPr>
            <p:cNvPr id="11" name="QuadreDeText 10"/>
            <p:cNvSpPr txBox="1"/>
            <p:nvPr/>
          </p:nvSpPr>
          <p:spPr>
            <a:xfrm>
              <a:off x="5195874" y="3205509"/>
              <a:ext cx="1345023" cy="553998"/>
            </a:xfrm>
            <a:prstGeom prst="rect">
              <a:avLst/>
            </a:prstGeom>
            <a:noFill/>
          </p:spPr>
          <p:txBody>
            <a:bodyPr wrap="square" rtlCol="0">
              <a:spAutoFit/>
            </a:bodyPr>
            <a:lstStyle/>
            <a:p>
              <a:r>
                <a:rPr lang="ca-ES" sz="1500" b="1" dirty="0" smtClean="0">
                  <a:solidFill>
                    <a:schemeClr val="bg1"/>
                  </a:solidFill>
                </a:rPr>
                <a:t>Presa</a:t>
              </a:r>
            </a:p>
            <a:p>
              <a:r>
                <a:rPr lang="ca-ES" sz="1500" b="1" dirty="0" smtClean="0">
                  <a:solidFill>
                    <a:schemeClr val="bg1"/>
                  </a:solidFill>
                </a:rPr>
                <a:t> decisions</a:t>
              </a:r>
              <a:endParaRPr lang="ca-ES" sz="1500" b="1" dirty="0">
                <a:solidFill>
                  <a:schemeClr val="bg1"/>
                </a:solidFill>
              </a:endParaRPr>
            </a:p>
          </p:txBody>
        </p:sp>
        <p:sp>
          <p:nvSpPr>
            <p:cNvPr id="18" name="QuadreDeText 17"/>
            <p:cNvSpPr txBox="1"/>
            <p:nvPr/>
          </p:nvSpPr>
          <p:spPr>
            <a:xfrm>
              <a:off x="6948264" y="3101552"/>
              <a:ext cx="1345023" cy="600164"/>
            </a:xfrm>
            <a:prstGeom prst="rect">
              <a:avLst/>
            </a:prstGeom>
            <a:noFill/>
          </p:spPr>
          <p:txBody>
            <a:bodyPr wrap="square" rtlCol="0">
              <a:spAutoFit/>
            </a:bodyPr>
            <a:lstStyle/>
            <a:p>
              <a:endParaRPr lang="ca-ES" sz="1500" b="1" dirty="0" smtClean="0">
                <a:solidFill>
                  <a:schemeClr val="bg1"/>
                </a:solidFill>
              </a:endParaRPr>
            </a:p>
            <a:p>
              <a:r>
                <a:rPr lang="ca-ES" sz="1500" b="1" dirty="0" smtClean="0">
                  <a:solidFill>
                    <a:schemeClr val="bg1"/>
                  </a:solidFill>
                </a:rPr>
                <a:t> </a:t>
              </a:r>
              <a:r>
                <a:rPr lang="ca-ES" b="1" dirty="0" smtClean="0">
                  <a:solidFill>
                    <a:schemeClr val="bg1"/>
                  </a:solidFill>
                </a:rPr>
                <a:t>Decisió</a:t>
              </a:r>
              <a:endParaRPr lang="ca-ES" sz="1500" b="1" dirty="0">
                <a:solidFill>
                  <a:schemeClr val="bg1"/>
                </a:solidFill>
              </a:endParaRPr>
            </a:p>
          </p:txBody>
        </p:sp>
      </p:grpSp>
      <p:sp>
        <p:nvSpPr>
          <p:cNvPr id="20" name="20 Rectángulo"/>
          <p:cNvSpPr/>
          <p:nvPr/>
        </p:nvSpPr>
        <p:spPr>
          <a:xfrm>
            <a:off x="2500133" y="3928988"/>
            <a:ext cx="2215883" cy="2308324"/>
          </a:xfrm>
          <a:prstGeom prst="rect">
            <a:avLst/>
          </a:prstGeom>
          <a:ln w="28575">
            <a:solidFill>
              <a:schemeClr val="tx1">
                <a:lumMod val="50000"/>
                <a:lumOff val="50000"/>
              </a:schemeClr>
            </a:solidFill>
          </a:ln>
        </p:spPr>
        <p:txBody>
          <a:bodyPr wrap="square">
            <a:spAutoFit/>
          </a:bodyPr>
          <a:lstStyle/>
          <a:p>
            <a:r>
              <a:rPr lang="ca-ES" sz="1600" smtClean="0"/>
              <a:t>Què sap el pacient?</a:t>
            </a:r>
          </a:p>
          <a:p>
            <a:r>
              <a:rPr lang="ca-ES" sz="1600" smtClean="0"/>
              <a:t>Fer llista d’opcions</a:t>
            </a:r>
          </a:p>
          <a:p>
            <a:r>
              <a:rPr lang="ca-ES" sz="1600" smtClean="0"/>
              <a:t>Descriure amb senzillesa opcions, incloent pros i contres</a:t>
            </a:r>
          </a:p>
          <a:p>
            <a:r>
              <a:rPr lang="ca-ES" sz="1600" smtClean="0"/>
              <a:t>Resumir i/o demanar que el pacient reformuli el que s’ha parlat</a:t>
            </a:r>
            <a:endParaRPr lang="ca-ES" sz="1600"/>
          </a:p>
        </p:txBody>
      </p:sp>
      <p:sp>
        <p:nvSpPr>
          <p:cNvPr id="21" name="21 Rectángulo"/>
          <p:cNvSpPr/>
          <p:nvPr/>
        </p:nvSpPr>
        <p:spPr>
          <a:xfrm>
            <a:off x="4788024" y="3933056"/>
            <a:ext cx="2592288" cy="2554545"/>
          </a:xfrm>
          <a:prstGeom prst="rect">
            <a:avLst/>
          </a:prstGeom>
          <a:ln w="28575">
            <a:solidFill>
              <a:schemeClr val="tx1">
                <a:lumMod val="50000"/>
                <a:lumOff val="50000"/>
              </a:schemeClr>
            </a:solidFill>
          </a:ln>
        </p:spPr>
        <p:txBody>
          <a:bodyPr wrap="square">
            <a:spAutoFit/>
          </a:bodyPr>
          <a:lstStyle/>
          <a:p>
            <a:r>
              <a:rPr lang="ca-ES" sz="1600" dirty="0" smtClean="0"/>
              <a:t>Emfatitzar preferències del pacient</a:t>
            </a:r>
          </a:p>
          <a:p>
            <a:r>
              <a:rPr lang="ca-ES" sz="1600" dirty="0" smtClean="0"/>
              <a:t>El pacient vol prendre una decisió?</a:t>
            </a:r>
          </a:p>
          <a:p>
            <a:r>
              <a:rPr lang="ca-ES" sz="1600" dirty="0" smtClean="0"/>
              <a:t>Confirmar elecció i els seus motius</a:t>
            </a:r>
          </a:p>
          <a:p>
            <a:r>
              <a:rPr lang="ca-ES" sz="1600" dirty="0" smtClean="0"/>
              <a:t>Oferir la possibilitat de revisar la decisió més endavant</a:t>
            </a:r>
          </a:p>
          <a:p>
            <a:r>
              <a:rPr lang="ca-ES" sz="1600" dirty="0" smtClean="0"/>
              <a:t>Agrair esforç i compromís</a:t>
            </a:r>
            <a:endParaRPr lang="ca-ES" sz="1600" dirty="0"/>
          </a:p>
        </p:txBody>
      </p:sp>
      <p:sp>
        <p:nvSpPr>
          <p:cNvPr id="15" name="25 Cheurón"/>
          <p:cNvSpPr/>
          <p:nvPr/>
        </p:nvSpPr>
        <p:spPr>
          <a:xfrm rot="5400000">
            <a:off x="5021461" y="3587386"/>
            <a:ext cx="295298" cy="396044"/>
          </a:xfrm>
          <a:prstGeom prst="chevron">
            <a:avLst/>
          </a:prstGeom>
          <a:solidFill>
            <a:schemeClr val="tx1">
              <a:lumMod val="50000"/>
              <a:lumOff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solidFill>
                <a:schemeClr val="tx1"/>
              </a:solidFill>
            </a:endParaRPr>
          </a:p>
        </p:txBody>
      </p:sp>
      <p:sp>
        <p:nvSpPr>
          <p:cNvPr id="16" name="25 Cheurón"/>
          <p:cNvSpPr/>
          <p:nvPr/>
        </p:nvSpPr>
        <p:spPr>
          <a:xfrm rot="5400000">
            <a:off x="3218217" y="3594652"/>
            <a:ext cx="295298" cy="396044"/>
          </a:xfrm>
          <a:prstGeom prst="chevron">
            <a:avLst/>
          </a:prstGeom>
          <a:solidFill>
            <a:schemeClr val="tx1">
              <a:lumMod val="50000"/>
              <a:lumOff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solidFill>
                <a:schemeClr val="tx1"/>
              </a:solidFill>
            </a:endParaRPr>
          </a:p>
        </p:txBody>
      </p:sp>
      <p:sp>
        <p:nvSpPr>
          <p:cNvPr id="19" name="25 Cheurón"/>
          <p:cNvSpPr/>
          <p:nvPr/>
        </p:nvSpPr>
        <p:spPr>
          <a:xfrm rot="5400000">
            <a:off x="1346009" y="3594651"/>
            <a:ext cx="295298" cy="396044"/>
          </a:xfrm>
          <a:prstGeom prst="chevron">
            <a:avLst/>
          </a:prstGeom>
          <a:solidFill>
            <a:schemeClr val="tx1">
              <a:lumMod val="50000"/>
              <a:lumOff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solidFill>
                <a:schemeClr val="tx1"/>
              </a:solidFill>
            </a:endParaRPr>
          </a:p>
        </p:txBody>
      </p:sp>
      <p:sp>
        <p:nvSpPr>
          <p:cNvPr id="22" name="CuadroTexto 14"/>
          <p:cNvSpPr txBox="1"/>
          <p:nvPr/>
        </p:nvSpPr>
        <p:spPr>
          <a:xfrm>
            <a:off x="144016" y="1971008"/>
            <a:ext cx="1619672" cy="646331"/>
          </a:xfrm>
          <a:prstGeom prst="rect">
            <a:avLst/>
          </a:prstGeom>
          <a:solidFill>
            <a:schemeClr val="bg1">
              <a:lumMod val="65000"/>
            </a:schemeClr>
          </a:solidFill>
          <a:ln w="38100">
            <a:solidFill>
              <a:schemeClr val="tx1">
                <a:lumMod val="50000"/>
                <a:lumOff val="50000"/>
              </a:schemeClr>
            </a:solidFill>
          </a:ln>
        </p:spPr>
        <p:txBody>
          <a:bodyPr wrap="square" rtlCol="0">
            <a:spAutoFit/>
          </a:bodyPr>
          <a:lstStyle/>
          <a:p>
            <a:pPr algn="ctr"/>
            <a:r>
              <a:rPr lang="ca-ES" b="1" smtClean="0">
                <a:solidFill>
                  <a:schemeClr val="bg1"/>
                </a:solidFill>
              </a:rPr>
              <a:t>Preferències inicials</a:t>
            </a:r>
            <a:endParaRPr lang="ca-ES" b="1">
              <a:solidFill>
                <a:schemeClr val="bg1"/>
              </a:solidFill>
            </a:endParaRPr>
          </a:p>
        </p:txBody>
      </p:sp>
      <p:sp>
        <p:nvSpPr>
          <p:cNvPr id="23" name="CuadroTexto 15"/>
          <p:cNvSpPr txBox="1"/>
          <p:nvPr/>
        </p:nvSpPr>
        <p:spPr>
          <a:xfrm>
            <a:off x="7308304" y="1990581"/>
            <a:ext cx="1656184" cy="646331"/>
          </a:xfrm>
          <a:prstGeom prst="rect">
            <a:avLst/>
          </a:prstGeom>
          <a:solidFill>
            <a:schemeClr val="bg1">
              <a:lumMod val="65000"/>
            </a:schemeClr>
          </a:solidFill>
          <a:ln w="38100">
            <a:solidFill>
              <a:schemeClr val="tx1">
                <a:lumMod val="50000"/>
                <a:lumOff val="50000"/>
              </a:schemeClr>
            </a:solidFill>
          </a:ln>
        </p:spPr>
        <p:txBody>
          <a:bodyPr wrap="square" rtlCol="0">
            <a:spAutoFit/>
          </a:bodyPr>
          <a:lstStyle/>
          <a:p>
            <a:pPr algn="ctr"/>
            <a:r>
              <a:rPr lang="ca-ES" b="1" smtClean="0">
                <a:solidFill>
                  <a:schemeClr val="bg1"/>
                </a:solidFill>
              </a:rPr>
              <a:t>Preferències informades</a:t>
            </a:r>
            <a:endParaRPr lang="ca-ES" b="1">
              <a:solidFill>
                <a:schemeClr val="bg1"/>
              </a:solidFill>
            </a:endParaRPr>
          </a:p>
        </p:txBody>
      </p:sp>
      <p:cxnSp>
        <p:nvCxnSpPr>
          <p:cNvPr id="24" name="Conector recto de flecha 17"/>
          <p:cNvCxnSpPr/>
          <p:nvPr/>
        </p:nvCxnSpPr>
        <p:spPr>
          <a:xfrm>
            <a:off x="1835696" y="2330394"/>
            <a:ext cx="5472608" cy="0"/>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sp>
        <p:nvSpPr>
          <p:cNvPr id="25" name="CuadroTexto 18"/>
          <p:cNvSpPr txBox="1"/>
          <p:nvPr/>
        </p:nvSpPr>
        <p:spPr>
          <a:xfrm>
            <a:off x="3451855" y="1907540"/>
            <a:ext cx="1989373" cy="369332"/>
          </a:xfrm>
          <a:prstGeom prst="rect">
            <a:avLst/>
          </a:prstGeom>
          <a:noFill/>
          <a:ln>
            <a:noFill/>
          </a:ln>
        </p:spPr>
        <p:txBody>
          <a:bodyPr wrap="square" rtlCol="0">
            <a:spAutoFit/>
          </a:bodyPr>
          <a:lstStyle/>
          <a:p>
            <a:pPr algn="ctr"/>
            <a:r>
              <a:rPr lang="en-US" b="1" dirty="0" smtClean="0">
                <a:solidFill>
                  <a:schemeClr val="tx1">
                    <a:lumMod val="50000"/>
                    <a:lumOff val="50000"/>
                  </a:schemeClr>
                </a:solidFill>
              </a:rPr>
              <a:t>DELIBERACIÓ</a:t>
            </a:r>
            <a:endParaRPr lang="en-US" b="1" dirty="0">
              <a:solidFill>
                <a:schemeClr val="tx1">
                  <a:lumMod val="50000"/>
                  <a:lumOff val="50000"/>
                </a:schemeClr>
              </a:solidFill>
            </a:endParaRPr>
          </a:p>
        </p:txBody>
      </p:sp>
      <p:sp>
        <p:nvSpPr>
          <p:cNvPr id="26" name="CuadroTexto 19"/>
          <p:cNvSpPr txBox="1"/>
          <p:nvPr/>
        </p:nvSpPr>
        <p:spPr>
          <a:xfrm>
            <a:off x="7380312" y="6237312"/>
            <a:ext cx="1548822" cy="307777"/>
          </a:xfrm>
          <a:prstGeom prst="rect">
            <a:avLst/>
          </a:prstGeom>
          <a:noFill/>
        </p:spPr>
        <p:txBody>
          <a:bodyPr wrap="none" rtlCol="0">
            <a:spAutoFit/>
          </a:bodyPr>
          <a:lstStyle/>
          <a:p>
            <a:r>
              <a:rPr lang="en-US" sz="1400" dirty="0" err="1" smtClean="0"/>
              <a:t>Elwyn</a:t>
            </a:r>
            <a:r>
              <a:rPr lang="en-US" sz="1400" dirty="0" smtClean="0"/>
              <a:t> et al, 2012</a:t>
            </a:r>
            <a:endParaRPr lang="en-US" sz="1400" dirty="0"/>
          </a:p>
        </p:txBody>
      </p:sp>
    </p:spTree>
    <p:extLst>
      <p:ext uri="{BB962C8B-B14F-4D97-AF65-F5344CB8AC3E}">
        <p14:creationId xmlns:p14="http://schemas.microsoft.com/office/powerpoint/2010/main" val="2971926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p:nvPr/>
        </p:nvSpPr>
        <p:spPr>
          <a:xfrm>
            <a:off x="1031875" y="2060848"/>
            <a:ext cx="6910388" cy="3168352"/>
          </a:xfrm>
          <a:prstGeom prst="rect">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a-ES" dirty="0">
              <a:solidFill>
                <a:prstClr val="white"/>
              </a:solidFill>
            </a:endParaRPr>
          </a:p>
        </p:txBody>
      </p:sp>
      <p:sp>
        <p:nvSpPr>
          <p:cNvPr id="5" name="Line 8"/>
          <p:cNvSpPr>
            <a:spLocks noChangeShapeType="1"/>
          </p:cNvSpPr>
          <p:nvPr/>
        </p:nvSpPr>
        <p:spPr bwMode="auto">
          <a:xfrm>
            <a:off x="3881438" y="4029075"/>
            <a:ext cx="2039937" cy="1588"/>
          </a:xfrm>
          <a:prstGeom prst="line">
            <a:avLst/>
          </a:prstGeom>
          <a:noFill/>
          <a:ln w="28575">
            <a:solidFill>
              <a:schemeClr val="tx1">
                <a:lumMod val="50000"/>
                <a:lumOff val="50000"/>
              </a:schemeClr>
            </a:solidFill>
            <a:round/>
            <a:headEnd/>
            <a:tailEnd type="triangle" w="med" len="med"/>
          </a:ln>
        </p:spPr>
        <p:txBody>
          <a:bodyPr/>
          <a:lstStyle/>
          <a:p>
            <a:endParaRPr lang="ca-ES"/>
          </a:p>
        </p:txBody>
      </p:sp>
      <p:sp>
        <p:nvSpPr>
          <p:cNvPr id="6" name="TextBox 6"/>
          <p:cNvSpPr txBox="1">
            <a:spLocks noChangeArrowheads="1"/>
          </p:cNvSpPr>
          <p:nvPr/>
        </p:nvSpPr>
        <p:spPr bwMode="auto">
          <a:xfrm>
            <a:off x="6156176" y="2328863"/>
            <a:ext cx="1829347" cy="538609"/>
          </a:xfrm>
          <a:prstGeom prst="rect">
            <a:avLst/>
          </a:prstGeom>
          <a:noFill/>
          <a:ln w="9525">
            <a:noFill/>
            <a:miter lim="800000"/>
            <a:headEnd/>
            <a:tailEnd/>
          </a:ln>
        </p:spPr>
        <p:txBody>
          <a:bodyPr wrap="none">
            <a:spAutoFit/>
          </a:bodyPr>
          <a:lstStyle/>
          <a:p>
            <a:r>
              <a:rPr lang="en-GB" altLang="es-ES" b="1" dirty="0" smtClean="0">
                <a:solidFill>
                  <a:srgbClr val="C00000"/>
                </a:solidFill>
              </a:rPr>
              <a:t>Setmana </a:t>
            </a:r>
            <a:r>
              <a:rPr lang="en-GB" altLang="es-ES" b="1" dirty="0">
                <a:solidFill>
                  <a:srgbClr val="C00000"/>
                </a:solidFill>
              </a:rPr>
              <a:t>4</a:t>
            </a:r>
            <a:br>
              <a:rPr lang="en-GB" altLang="es-ES" b="1" dirty="0">
                <a:solidFill>
                  <a:srgbClr val="C00000"/>
                </a:solidFill>
              </a:rPr>
            </a:br>
            <a:r>
              <a:rPr lang="en-GB" altLang="es-ES" sz="1100" b="1" dirty="0">
                <a:solidFill>
                  <a:srgbClr val="C00000"/>
                </a:solidFill>
              </a:rPr>
              <a:t>(</a:t>
            </a:r>
            <a:r>
              <a:rPr lang="en-GB" altLang="es-ES" sz="1100" b="1" dirty="0" err="1" smtClean="0">
                <a:solidFill>
                  <a:srgbClr val="C00000"/>
                </a:solidFill>
              </a:rPr>
              <a:t>després</a:t>
            </a:r>
            <a:r>
              <a:rPr lang="en-GB" altLang="es-ES" sz="1100" b="1" dirty="0" smtClean="0">
                <a:solidFill>
                  <a:srgbClr val="C00000"/>
                </a:solidFill>
              </a:rPr>
              <a:t> </a:t>
            </a:r>
            <a:r>
              <a:rPr lang="en-GB" altLang="es-ES" sz="1100" b="1" dirty="0">
                <a:solidFill>
                  <a:srgbClr val="C00000"/>
                </a:solidFill>
              </a:rPr>
              <a:t>de 4 </a:t>
            </a:r>
            <a:r>
              <a:rPr lang="en-GB" altLang="es-ES" sz="1100" b="1" dirty="0" smtClean="0">
                <a:solidFill>
                  <a:srgbClr val="C00000"/>
                </a:solidFill>
              </a:rPr>
              <a:t>sessions</a:t>
            </a:r>
            <a:r>
              <a:rPr lang="en-GB" altLang="es-ES" sz="1100" b="1" dirty="0">
                <a:solidFill>
                  <a:srgbClr val="C00000"/>
                </a:solidFill>
              </a:rPr>
              <a:t>):</a:t>
            </a:r>
          </a:p>
        </p:txBody>
      </p:sp>
      <p:sp>
        <p:nvSpPr>
          <p:cNvPr id="7" name="TextBox 26"/>
          <p:cNvSpPr txBox="1">
            <a:spLocks noChangeArrowheads="1"/>
          </p:cNvSpPr>
          <p:nvPr/>
        </p:nvSpPr>
        <p:spPr bwMode="auto">
          <a:xfrm>
            <a:off x="1101725" y="3030538"/>
            <a:ext cx="3271838" cy="584200"/>
          </a:xfrm>
          <a:prstGeom prst="rect">
            <a:avLst/>
          </a:prstGeom>
          <a:noFill/>
          <a:ln w="9525">
            <a:noFill/>
            <a:miter lim="800000"/>
            <a:headEnd/>
            <a:tailEnd/>
          </a:ln>
        </p:spPr>
        <p:txBody>
          <a:bodyPr>
            <a:spAutoFit/>
          </a:bodyPr>
          <a:lstStyle/>
          <a:p>
            <a:r>
              <a:rPr lang="en-GB" altLang="es-ES" sz="1600" dirty="0" err="1" smtClean="0">
                <a:solidFill>
                  <a:srgbClr val="000000"/>
                </a:solidFill>
              </a:rPr>
              <a:t>Abstinència</a:t>
            </a:r>
            <a:r>
              <a:rPr lang="en-GB" altLang="es-ES" sz="1600" dirty="0">
                <a:solidFill>
                  <a:srgbClr val="000000"/>
                </a:solidFill>
              </a:rPr>
              <a:t>: 	n=49 </a:t>
            </a:r>
            <a:br>
              <a:rPr lang="en-GB" altLang="es-ES" sz="1600" dirty="0">
                <a:solidFill>
                  <a:srgbClr val="000000"/>
                </a:solidFill>
              </a:rPr>
            </a:br>
            <a:r>
              <a:rPr lang="en-GB" altLang="es-ES" sz="1600" dirty="0">
                <a:solidFill>
                  <a:srgbClr val="000000"/>
                </a:solidFill>
              </a:rPr>
              <a:t>(46.2%)</a:t>
            </a:r>
          </a:p>
        </p:txBody>
      </p:sp>
      <p:sp>
        <p:nvSpPr>
          <p:cNvPr id="8" name="TextBox 27"/>
          <p:cNvSpPr txBox="1">
            <a:spLocks noChangeArrowheads="1"/>
          </p:cNvSpPr>
          <p:nvPr/>
        </p:nvSpPr>
        <p:spPr bwMode="auto">
          <a:xfrm>
            <a:off x="1101725" y="3805238"/>
            <a:ext cx="3271838" cy="585787"/>
          </a:xfrm>
          <a:prstGeom prst="rect">
            <a:avLst/>
          </a:prstGeom>
          <a:noFill/>
          <a:ln w="9525">
            <a:noFill/>
            <a:miter lim="800000"/>
            <a:headEnd/>
            <a:tailEnd/>
          </a:ln>
        </p:spPr>
        <p:txBody>
          <a:bodyPr>
            <a:spAutoFit/>
          </a:bodyPr>
          <a:lstStyle/>
          <a:p>
            <a:r>
              <a:rPr lang="en-GB" altLang="es-ES" sz="1600" dirty="0" err="1" smtClean="0">
                <a:solidFill>
                  <a:srgbClr val="000000"/>
                </a:solidFill>
              </a:rPr>
              <a:t>Reducció</a:t>
            </a:r>
            <a:r>
              <a:rPr lang="en-GB" altLang="es-ES" sz="1600" dirty="0" smtClean="0">
                <a:solidFill>
                  <a:srgbClr val="000000"/>
                </a:solidFill>
              </a:rPr>
              <a:t>: </a:t>
            </a:r>
            <a:r>
              <a:rPr lang="en-GB" altLang="es-ES" sz="1600" dirty="0">
                <a:solidFill>
                  <a:srgbClr val="000000"/>
                </a:solidFill>
              </a:rPr>
              <a:t>	n=47 </a:t>
            </a:r>
            <a:br>
              <a:rPr lang="en-GB" altLang="es-ES" sz="1600" dirty="0">
                <a:solidFill>
                  <a:srgbClr val="000000"/>
                </a:solidFill>
              </a:rPr>
            </a:br>
            <a:r>
              <a:rPr lang="en-GB" altLang="es-ES" sz="1600" dirty="0">
                <a:solidFill>
                  <a:srgbClr val="000000"/>
                </a:solidFill>
              </a:rPr>
              <a:t>(44.3%)</a:t>
            </a:r>
          </a:p>
        </p:txBody>
      </p:sp>
      <p:sp>
        <p:nvSpPr>
          <p:cNvPr id="9" name="TextBox 28"/>
          <p:cNvSpPr txBox="1">
            <a:spLocks noChangeArrowheads="1"/>
          </p:cNvSpPr>
          <p:nvPr/>
        </p:nvSpPr>
        <p:spPr bwMode="auto">
          <a:xfrm>
            <a:off x="1101725" y="4578350"/>
            <a:ext cx="3271838" cy="585788"/>
          </a:xfrm>
          <a:prstGeom prst="rect">
            <a:avLst/>
          </a:prstGeom>
          <a:noFill/>
          <a:ln w="9525">
            <a:noFill/>
            <a:miter lim="800000"/>
            <a:headEnd/>
            <a:tailEnd/>
          </a:ln>
        </p:spPr>
        <p:txBody>
          <a:bodyPr>
            <a:spAutoFit/>
          </a:bodyPr>
          <a:lstStyle/>
          <a:p>
            <a:r>
              <a:rPr lang="en-GB" altLang="es-ES" sz="1600" dirty="0" err="1" smtClean="0">
                <a:solidFill>
                  <a:srgbClr val="000000"/>
                </a:solidFill>
              </a:rPr>
              <a:t>Incert</a:t>
            </a:r>
            <a:r>
              <a:rPr lang="en-GB" altLang="es-ES" sz="1600" dirty="0" smtClean="0">
                <a:solidFill>
                  <a:srgbClr val="000000"/>
                </a:solidFill>
              </a:rPr>
              <a:t>: </a:t>
            </a:r>
            <a:r>
              <a:rPr lang="en-GB" altLang="es-ES" sz="1600" dirty="0">
                <a:solidFill>
                  <a:srgbClr val="000000"/>
                </a:solidFill>
              </a:rPr>
              <a:t>	                n=10 </a:t>
            </a:r>
            <a:br>
              <a:rPr lang="en-GB" altLang="es-ES" sz="1600" dirty="0">
                <a:solidFill>
                  <a:srgbClr val="000000"/>
                </a:solidFill>
              </a:rPr>
            </a:br>
            <a:r>
              <a:rPr lang="en-GB" altLang="es-ES" sz="1600" dirty="0">
                <a:solidFill>
                  <a:srgbClr val="000000"/>
                </a:solidFill>
              </a:rPr>
              <a:t>(9.4%)</a:t>
            </a:r>
          </a:p>
        </p:txBody>
      </p:sp>
      <p:sp>
        <p:nvSpPr>
          <p:cNvPr id="10" name="TextBox 29"/>
          <p:cNvSpPr txBox="1">
            <a:spLocks noChangeArrowheads="1"/>
          </p:cNvSpPr>
          <p:nvPr/>
        </p:nvSpPr>
        <p:spPr bwMode="auto">
          <a:xfrm>
            <a:off x="6291263" y="3089275"/>
            <a:ext cx="1252537" cy="338138"/>
          </a:xfrm>
          <a:prstGeom prst="rect">
            <a:avLst/>
          </a:prstGeom>
          <a:noFill/>
          <a:ln w="9525">
            <a:noFill/>
            <a:miter lim="800000"/>
            <a:headEnd/>
            <a:tailEnd/>
          </a:ln>
        </p:spPr>
        <p:txBody>
          <a:bodyPr wrap="none">
            <a:spAutoFit/>
          </a:bodyPr>
          <a:lstStyle/>
          <a:p>
            <a:r>
              <a:rPr lang="en-GB" altLang="es-ES" sz="1600">
                <a:solidFill>
                  <a:srgbClr val="000000"/>
                </a:solidFill>
              </a:rPr>
              <a:t>n=69 </a:t>
            </a:r>
            <a:r>
              <a:rPr lang="en-GB" altLang="es-ES" sz="1600" b="1">
                <a:solidFill>
                  <a:srgbClr val="000000"/>
                </a:solidFill>
              </a:rPr>
              <a:t>(65%)</a:t>
            </a:r>
          </a:p>
        </p:txBody>
      </p:sp>
      <p:sp>
        <p:nvSpPr>
          <p:cNvPr id="11" name="TextBox 30"/>
          <p:cNvSpPr txBox="1">
            <a:spLocks noChangeArrowheads="1"/>
          </p:cNvSpPr>
          <p:nvPr/>
        </p:nvSpPr>
        <p:spPr bwMode="auto">
          <a:xfrm>
            <a:off x="6291263" y="3863975"/>
            <a:ext cx="1252537" cy="338138"/>
          </a:xfrm>
          <a:prstGeom prst="rect">
            <a:avLst/>
          </a:prstGeom>
          <a:noFill/>
          <a:ln w="9525">
            <a:noFill/>
            <a:miter lim="800000"/>
            <a:headEnd/>
            <a:tailEnd/>
          </a:ln>
        </p:spPr>
        <p:txBody>
          <a:bodyPr wrap="none">
            <a:spAutoFit/>
          </a:bodyPr>
          <a:lstStyle/>
          <a:p>
            <a:r>
              <a:rPr lang="en-GB" altLang="es-ES" sz="1600">
                <a:solidFill>
                  <a:srgbClr val="000000"/>
                </a:solidFill>
              </a:rPr>
              <a:t>n=34 (32%)</a:t>
            </a:r>
          </a:p>
        </p:txBody>
      </p:sp>
      <p:sp>
        <p:nvSpPr>
          <p:cNvPr id="12" name="TextBox 31"/>
          <p:cNvSpPr txBox="1">
            <a:spLocks noChangeArrowheads="1"/>
          </p:cNvSpPr>
          <p:nvPr/>
        </p:nvSpPr>
        <p:spPr bwMode="auto">
          <a:xfrm>
            <a:off x="6291263" y="4649788"/>
            <a:ext cx="1023937" cy="338137"/>
          </a:xfrm>
          <a:prstGeom prst="rect">
            <a:avLst/>
          </a:prstGeom>
          <a:noFill/>
          <a:ln w="9525">
            <a:noFill/>
            <a:miter lim="800000"/>
            <a:headEnd/>
            <a:tailEnd/>
          </a:ln>
        </p:spPr>
        <p:txBody>
          <a:bodyPr wrap="none">
            <a:spAutoFit/>
          </a:bodyPr>
          <a:lstStyle/>
          <a:p>
            <a:r>
              <a:rPr lang="en-GB" altLang="es-ES" sz="1600">
                <a:solidFill>
                  <a:srgbClr val="000000"/>
                </a:solidFill>
              </a:rPr>
              <a:t>n=3 (2%)</a:t>
            </a:r>
          </a:p>
        </p:txBody>
      </p:sp>
      <p:grpSp>
        <p:nvGrpSpPr>
          <p:cNvPr id="2" name="Group 1"/>
          <p:cNvGrpSpPr>
            <a:grpSpLocks/>
          </p:cNvGrpSpPr>
          <p:nvPr/>
        </p:nvGrpSpPr>
        <p:grpSpPr bwMode="auto">
          <a:xfrm>
            <a:off x="3830638" y="2976563"/>
            <a:ext cx="2076450" cy="1884362"/>
            <a:chOff x="4802188" y="3689350"/>
            <a:chExt cx="2150268" cy="1973279"/>
          </a:xfrm>
        </p:grpSpPr>
        <p:sp>
          <p:nvSpPr>
            <p:cNvPr id="14" name="Line 7"/>
            <p:cNvSpPr>
              <a:spLocks noChangeShapeType="1"/>
            </p:cNvSpPr>
            <p:nvPr/>
          </p:nvSpPr>
          <p:spPr bwMode="auto">
            <a:xfrm>
              <a:off x="4837906" y="3979863"/>
              <a:ext cx="2114550" cy="1587"/>
            </a:xfrm>
            <a:prstGeom prst="line">
              <a:avLst/>
            </a:prstGeom>
            <a:noFill/>
            <a:ln w="38100">
              <a:solidFill>
                <a:schemeClr val="tx1">
                  <a:lumMod val="50000"/>
                  <a:lumOff val="50000"/>
                </a:schemeClr>
              </a:solidFill>
              <a:round/>
              <a:headEnd/>
              <a:tailEnd type="triangle" w="med" len="med"/>
            </a:ln>
          </p:spPr>
          <p:txBody>
            <a:bodyPr/>
            <a:lstStyle/>
            <a:p>
              <a:endParaRPr lang="ca-ES"/>
            </a:p>
          </p:txBody>
        </p:sp>
        <p:sp>
          <p:nvSpPr>
            <p:cNvPr id="15" name="Line 9"/>
            <p:cNvSpPr>
              <a:spLocks noChangeShapeType="1"/>
            </p:cNvSpPr>
            <p:nvPr/>
          </p:nvSpPr>
          <p:spPr bwMode="auto">
            <a:xfrm>
              <a:off x="4802188" y="5622925"/>
              <a:ext cx="2114550" cy="1588"/>
            </a:xfrm>
            <a:prstGeom prst="line">
              <a:avLst/>
            </a:prstGeom>
            <a:noFill/>
            <a:ln w="19050">
              <a:solidFill>
                <a:schemeClr val="tx1">
                  <a:lumMod val="50000"/>
                  <a:lumOff val="50000"/>
                </a:schemeClr>
              </a:solidFill>
              <a:round/>
              <a:headEnd/>
              <a:tailEnd type="triangle" w="med" len="med"/>
            </a:ln>
          </p:spPr>
          <p:txBody>
            <a:bodyPr/>
            <a:lstStyle/>
            <a:p>
              <a:endParaRPr lang="ca-ES"/>
            </a:p>
          </p:txBody>
        </p:sp>
        <p:sp>
          <p:nvSpPr>
            <p:cNvPr id="16" name="Line 10"/>
            <p:cNvSpPr>
              <a:spLocks noChangeShapeType="1"/>
            </p:cNvSpPr>
            <p:nvPr/>
          </p:nvSpPr>
          <p:spPr bwMode="auto">
            <a:xfrm flipV="1">
              <a:off x="4838355" y="4113265"/>
              <a:ext cx="2114101" cy="681587"/>
            </a:xfrm>
            <a:prstGeom prst="line">
              <a:avLst/>
            </a:prstGeom>
            <a:noFill/>
            <a:ln w="38100">
              <a:solidFill>
                <a:schemeClr val="tx2"/>
              </a:solidFill>
              <a:round/>
              <a:headEnd/>
              <a:tailEnd type="triangle" w="med" len="med"/>
            </a:ln>
          </p:spPr>
          <p:txBody>
            <a:bodyPr/>
            <a:lstStyle/>
            <a:p>
              <a:endParaRPr lang="ca-ES"/>
            </a:p>
          </p:txBody>
        </p:sp>
        <p:sp>
          <p:nvSpPr>
            <p:cNvPr id="17" name="Line 11"/>
            <p:cNvSpPr>
              <a:spLocks noChangeShapeType="1"/>
            </p:cNvSpPr>
            <p:nvPr/>
          </p:nvSpPr>
          <p:spPr bwMode="auto">
            <a:xfrm>
              <a:off x="4838355" y="3980272"/>
              <a:ext cx="2073003" cy="719822"/>
            </a:xfrm>
            <a:prstGeom prst="line">
              <a:avLst/>
            </a:prstGeom>
            <a:noFill/>
            <a:ln w="12700">
              <a:solidFill>
                <a:schemeClr val="tx2"/>
              </a:solidFill>
              <a:round/>
              <a:headEnd/>
              <a:tailEnd type="triangle" w="med" len="med"/>
            </a:ln>
          </p:spPr>
          <p:txBody>
            <a:bodyPr/>
            <a:lstStyle/>
            <a:p>
              <a:endParaRPr lang="ca-ES"/>
            </a:p>
          </p:txBody>
        </p:sp>
        <p:sp>
          <p:nvSpPr>
            <p:cNvPr id="18" name="Line 16"/>
            <p:cNvSpPr>
              <a:spLocks noChangeShapeType="1"/>
            </p:cNvSpPr>
            <p:nvPr/>
          </p:nvSpPr>
          <p:spPr bwMode="auto">
            <a:xfrm flipV="1">
              <a:off x="4802188" y="4016845"/>
              <a:ext cx="2073003" cy="1589262"/>
            </a:xfrm>
            <a:prstGeom prst="line">
              <a:avLst/>
            </a:prstGeom>
            <a:noFill/>
            <a:ln w="12700">
              <a:solidFill>
                <a:schemeClr val="tx2"/>
              </a:solidFill>
              <a:prstDash val="dash"/>
              <a:round/>
              <a:headEnd/>
              <a:tailEnd type="triangle" w="med" len="med"/>
            </a:ln>
          </p:spPr>
          <p:txBody>
            <a:bodyPr/>
            <a:lstStyle/>
            <a:p>
              <a:endParaRPr lang="ca-ES"/>
            </a:p>
          </p:txBody>
        </p:sp>
        <p:sp>
          <p:nvSpPr>
            <p:cNvPr id="19" name="Line 17"/>
            <p:cNvSpPr>
              <a:spLocks noChangeShapeType="1"/>
            </p:cNvSpPr>
            <p:nvPr/>
          </p:nvSpPr>
          <p:spPr bwMode="auto">
            <a:xfrm flipV="1">
              <a:off x="4802188" y="4906233"/>
              <a:ext cx="2073003" cy="699874"/>
            </a:xfrm>
            <a:prstGeom prst="line">
              <a:avLst/>
            </a:prstGeom>
            <a:noFill/>
            <a:ln w="12700">
              <a:solidFill>
                <a:schemeClr val="tx2"/>
              </a:solidFill>
              <a:prstDash val="dash"/>
              <a:round/>
              <a:headEnd/>
              <a:tailEnd type="triangle" w="med" len="med"/>
            </a:ln>
          </p:spPr>
          <p:txBody>
            <a:bodyPr/>
            <a:lstStyle/>
            <a:p>
              <a:endParaRPr lang="ca-ES"/>
            </a:p>
          </p:txBody>
        </p:sp>
        <p:sp>
          <p:nvSpPr>
            <p:cNvPr id="20" name="TextBox 32"/>
            <p:cNvSpPr txBox="1">
              <a:spLocks noChangeArrowheads="1"/>
            </p:cNvSpPr>
            <p:nvPr/>
          </p:nvSpPr>
          <p:spPr bwMode="auto">
            <a:xfrm>
              <a:off x="5812631" y="3689350"/>
              <a:ext cx="397069" cy="322279"/>
            </a:xfrm>
            <a:prstGeom prst="rect">
              <a:avLst/>
            </a:prstGeom>
            <a:noFill/>
            <a:ln w="9525">
              <a:noFill/>
              <a:miter lim="800000"/>
              <a:headEnd/>
              <a:tailEnd/>
            </a:ln>
          </p:spPr>
          <p:txBody>
            <a:bodyPr wrap="none">
              <a:spAutoFit/>
            </a:bodyPr>
            <a:lstStyle/>
            <a:p>
              <a:r>
                <a:rPr lang="en-GB" altLang="es-ES" sz="1400">
                  <a:solidFill>
                    <a:srgbClr val="000000"/>
                  </a:solidFill>
                </a:rPr>
                <a:t>42</a:t>
              </a:r>
            </a:p>
          </p:txBody>
        </p:sp>
        <p:sp>
          <p:nvSpPr>
            <p:cNvPr id="21" name="TextBox 33"/>
            <p:cNvSpPr txBox="1">
              <a:spLocks noChangeArrowheads="1"/>
            </p:cNvSpPr>
            <p:nvPr/>
          </p:nvSpPr>
          <p:spPr bwMode="auto">
            <a:xfrm>
              <a:off x="5438391" y="3940374"/>
              <a:ext cx="294265" cy="322507"/>
            </a:xfrm>
            <a:prstGeom prst="rect">
              <a:avLst/>
            </a:prstGeom>
            <a:noFill/>
            <a:ln w="9525">
              <a:noFill/>
              <a:miter lim="800000"/>
              <a:headEnd/>
              <a:tailEnd/>
            </a:ln>
          </p:spPr>
          <p:txBody>
            <a:bodyPr wrap="none">
              <a:spAutoFit/>
            </a:bodyPr>
            <a:lstStyle/>
            <a:p>
              <a:pPr algn="ctr"/>
              <a:r>
                <a:rPr lang="en-GB" altLang="es-ES" sz="1400">
                  <a:solidFill>
                    <a:schemeClr val="tx2"/>
                  </a:solidFill>
                </a:rPr>
                <a:t>7</a:t>
              </a:r>
              <a:endParaRPr lang="en-GB" altLang="es-ES" sz="1000">
                <a:solidFill>
                  <a:schemeClr val="tx2"/>
                </a:solidFill>
              </a:endParaRPr>
            </a:p>
          </p:txBody>
        </p:sp>
        <p:sp>
          <p:nvSpPr>
            <p:cNvPr id="22" name="TextBox 34"/>
            <p:cNvSpPr txBox="1">
              <a:spLocks noChangeArrowheads="1"/>
            </p:cNvSpPr>
            <p:nvPr/>
          </p:nvSpPr>
          <p:spPr bwMode="auto">
            <a:xfrm>
              <a:off x="4979733" y="4390886"/>
              <a:ext cx="396188" cy="322507"/>
            </a:xfrm>
            <a:prstGeom prst="rect">
              <a:avLst/>
            </a:prstGeom>
            <a:noFill/>
            <a:ln w="9525">
              <a:noFill/>
              <a:miter lim="800000"/>
              <a:headEnd/>
              <a:tailEnd/>
            </a:ln>
          </p:spPr>
          <p:txBody>
            <a:bodyPr wrap="none">
              <a:spAutoFit/>
            </a:bodyPr>
            <a:lstStyle/>
            <a:p>
              <a:pPr algn="ctr"/>
              <a:r>
                <a:rPr lang="en-GB" altLang="es-ES" sz="1400" b="1">
                  <a:solidFill>
                    <a:schemeClr val="tx2"/>
                  </a:solidFill>
                </a:rPr>
                <a:t>23</a:t>
              </a:r>
            </a:p>
          </p:txBody>
        </p:sp>
        <p:sp>
          <p:nvSpPr>
            <p:cNvPr id="23" name="TextBox 35"/>
            <p:cNvSpPr txBox="1">
              <a:spLocks noChangeArrowheads="1"/>
            </p:cNvSpPr>
            <p:nvPr/>
          </p:nvSpPr>
          <p:spPr bwMode="auto">
            <a:xfrm>
              <a:off x="5776914" y="4500563"/>
              <a:ext cx="397069" cy="322279"/>
            </a:xfrm>
            <a:prstGeom prst="rect">
              <a:avLst/>
            </a:prstGeom>
            <a:noFill/>
            <a:ln w="9525">
              <a:noFill/>
              <a:miter lim="800000"/>
              <a:headEnd/>
              <a:tailEnd/>
            </a:ln>
          </p:spPr>
          <p:txBody>
            <a:bodyPr wrap="none">
              <a:spAutoFit/>
            </a:bodyPr>
            <a:lstStyle/>
            <a:p>
              <a:r>
                <a:rPr lang="en-GB" altLang="es-ES" sz="1400"/>
                <a:t>24</a:t>
              </a:r>
            </a:p>
          </p:txBody>
        </p:sp>
        <p:sp>
          <p:nvSpPr>
            <p:cNvPr id="24" name="TextBox 36"/>
            <p:cNvSpPr txBox="1">
              <a:spLocks noChangeArrowheads="1"/>
            </p:cNvSpPr>
            <p:nvPr/>
          </p:nvSpPr>
          <p:spPr bwMode="auto">
            <a:xfrm>
              <a:off x="5818188" y="5340350"/>
              <a:ext cx="294150" cy="322279"/>
            </a:xfrm>
            <a:prstGeom prst="rect">
              <a:avLst/>
            </a:prstGeom>
            <a:noFill/>
            <a:ln w="9525">
              <a:noFill/>
              <a:miter lim="800000"/>
              <a:headEnd/>
              <a:tailEnd/>
            </a:ln>
          </p:spPr>
          <p:txBody>
            <a:bodyPr wrap="none">
              <a:spAutoFit/>
            </a:bodyPr>
            <a:lstStyle/>
            <a:p>
              <a:r>
                <a:rPr lang="en-GB" altLang="es-ES" sz="1400"/>
                <a:t>3</a:t>
              </a:r>
            </a:p>
          </p:txBody>
        </p:sp>
        <p:sp>
          <p:nvSpPr>
            <p:cNvPr id="25" name="TextBox 37"/>
            <p:cNvSpPr txBox="1">
              <a:spLocks noChangeArrowheads="1"/>
            </p:cNvSpPr>
            <p:nvPr/>
          </p:nvSpPr>
          <p:spPr bwMode="auto">
            <a:xfrm>
              <a:off x="5467981" y="4951118"/>
              <a:ext cx="294265" cy="322507"/>
            </a:xfrm>
            <a:prstGeom prst="rect">
              <a:avLst/>
            </a:prstGeom>
            <a:noFill/>
            <a:ln w="9525">
              <a:noFill/>
              <a:miter lim="800000"/>
              <a:headEnd/>
              <a:tailEnd/>
            </a:ln>
          </p:spPr>
          <p:txBody>
            <a:bodyPr wrap="none">
              <a:spAutoFit/>
            </a:bodyPr>
            <a:lstStyle/>
            <a:p>
              <a:r>
                <a:rPr lang="en-GB" altLang="es-ES" sz="1400">
                  <a:solidFill>
                    <a:schemeClr val="tx2"/>
                  </a:solidFill>
                </a:rPr>
                <a:t>4</a:t>
              </a:r>
            </a:p>
          </p:txBody>
        </p:sp>
        <p:sp>
          <p:nvSpPr>
            <p:cNvPr id="26" name="TextBox 38"/>
            <p:cNvSpPr txBox="1">
              <a:spLocks noChangeArrowheads="1"/>
            </p:cNvSpPr>
            <p:nvPr/>
          </p:nvSpPr>
          <p:spPr bwMode="auto">
            <a:xfrm>
              <a:off x="5490997" y="5263651"/>
              <a:ext cx="294265" cy="322507"/>
            </a:xfrm>
            <a:prstGeom prst="rect">
              <a:avLst/>
            </a:prstGeom>
            <a:noFill/>
            <a:ln w="9525">
              <a:noFill/>
              <a:miter lim="800000"/>
              <a:headEnd/>
              <a:tailEnd/>
            </a:ln>
          </p:spPr>
          <p:txBody>
            <a:bodyPr wrap="none">
              <a:spAutoFit/>
            </a:bodyPr>
            <a:lstStyle/>
            <a:p>
              <a:r>
                <a:rPr lang="en-GB" altLang="es-ES" sz="1400">
                  <a:solidFill>
                    <a:schemeClr val="tx2"/>
                  </a:solidFill>
                </a:rPr>
                <a:t>3</a:t>
              </a:r>
            </a:p>
          </p:txBody>
        </p:sp>
      </p:grpSp>
      <p:sp>
        <p:nvSpPr>
          <p:cNvPr id="27" name="Curved Left Arrow 3"/>
          <p:cNvSpPr/>
          <p:nvPr/>
        </p:nvSpPr>
        <p:spPr>
          <a:xfrm rot="10800000">
            <a:off x="714375" y="3121025"/>
            <a:ext cx="247650" cy="908050"/>
          </a:xfrm>
          <a:prstGeom prst="curved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28" name="ZoneTexte 9"/>
          <p:cNvSpPr txBox="1">
            <a:spLocks noChangeArrowheads="1"/>
          </p:cNvSpPr>
          <p:nvPr/>
        </p:nvSpPr>
        <p:spPr bwMode="auto">
          <a:xfrm>
            <a:off x="333375" y="3409950"/>
            <a:ext cx="698500" cy="369332"/>
          </a:xfrm>
          <a:prstGeom prst="rect">
            <a:avLst/>
          </a:prstGeom>
          <a:solidFill>
            <a:srgbClr val="C00000"/>
          </a:solidFill>
          <a:ln w="9525">
            <a:noFill/>
            <a:miter lim="800000"/>
            <a:headEnd/>
            <a:tailEnd/>
          </a:ln>
        </p:spPr>
        <p:txBody>
          <a:bodyPr>
            <a:spAutoFit/>
          </a:bodyPr>
          <a:lstStyle/>
          <a:p>
            <a:pPr algn="ctr"/>
            <a:r>
              <a:rPr lang="fr-FR" altLang="es-ES" b="1" dirty="0">
                <a:solidFill>
                  <a:srgbClr val="FFFFFF"/>
                </a:solidFill>
                <a:ea typeface="ヒラギノ角ゴ Pro W3"/>
                <a:cs typeface="ヒラギノ角ゴ Pro W3"/>
              </a:rPr>
              <a:t>49%</a:t>
            </a:r>
          </a:p>
        </p:txBody>
      </p:sp>
      <p:sp>
        <p:nvSpPr>
          <p:cNvPr id="29" name="Curved Left Arrow 4"/>
          <p:cNvSpPr/>
          <p:nvPr/>
        </p:nvSpPr>
        <p:spPr>
          <a:xfrm>
            <a:off x="7994650" y="3190875"/>
            <a:ext cx="271463" cy="857250"/>
          </a:xfrm>
          <a:prstGeom prst="curved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30" name="ZoneTexte 6"/>
          <p:cNvSpPr txBox="1">
            <a:spLocks noChangeArrowheads="1"/>
          </p:cNvSpPr>
          <p:nvPr/>
        </p:nvSpPr>
        <p:spPr bwMode="auto">
          <a:xfrm>
            <a:off x="8096250" y="3390900"/>
            <a:ext cx="746125" cy="369332"/>
          </a:xfrm>
          <a:prstGeom prst="rect">
            <a:avLst/>
          </a:prstGeom>
          <a:solidFill>
            <a:srgbClr val="C00000"/>
          </a:solidFill>
          <a:ln w="9525">
            <a:noFill/>
            <a:miter lim="800000"/>
            <a:headEnd/>
            <a:tailEnd/>
          </a:ln>
        </p:spPr>
        <p:txBody>
          <a:bodyPr>
            <a:spAutoFit/>
          </a:bodyPr>
          <a:lstStyle/>
          <a:p>
            <a:pPr algn="ctr"/>
            <a:r>
              <a:rPr lang="fr-FR" altLang="es-ES" b="1" dirty="0">
                <a:solidFill>
                  <a:srgbClr val="FFFFFF"/>
                </a:solidFill>
                <a:ea typeface="ヒラギノ角ゴ Pro W3"/>
                <a:cs typeface="ヒラギノ角ゴ Pro W3"/>
              </a:rPr>
              <a:t>14%</a:t>
            </a:r>
          </a:p>
        </p:txBody>
      </p:sp>
      <p:sp>
        <p:nvSpPr>
          <p:cNvPr id="31" name="Text Box 11"/>
          <p:cNvSpPr txBox="1">
            <a:spLocks noChangeArrowheads="1"/>
          </p:cNvSpPr>
          <p:nvPr/>
        </p:nvSpPr>
        <p:spPr bwMode="auto">
          <a:xfrm>
            <a:off x="773113" y="5503863"/>
            <a:ext cx="7361237" cy="707886"/>
          </a:xfrm>
          <a:prstGeom prst="rect">
            <a:avLst/>
          </a:prstGeom>
          <a:noFill/>
          <a:ln w="28575">
            <a:noFill/>
            <a:bevel/>
            <a:headEnd/>
            <a:tailEnd/>
          </a:ln>
        </p:spPr>
        <p:txBody>
          <a:bodyPr>
            <a:spAutoFit/>
          </a:bodyPr>
          <a:lstStyle/>
          <a:p>
            <a:pPr algn="ctr"/>
            <a:r>
              <a:rPr lang="ca-ES" altLang="es-ES" sz="2000" smtClean="0"/>
              <a:t>49% dels pacients amb  preferència inicial per la reducció van canviar  l’objetiu d’abstinència  durant aquelles 4 setmanes</a:t>
            </a:r>
            <a:endParaRPr lang="ca-ES" altLang="es-ES" sz="2000"/>
          </a:p>
        </p:txBody>
      </p:sp>
      <p:sp>
        <p:nvSpPr>
          <p:cNvPr id="32" name="Content Placeholder 13"/>
          <p:cNvSpPr txBox="1">
            <a:spLocks/>
          </p:cNvSpPr>
          <p:nvPr/>
        </p:nvSpPr>
        <p:spPr>
          <a:xfrm>
            <a:off x="257175" y="6374233"/>
            <a:ext cx="3594745" cy="151111"/>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GB" altLang="es-ES" sz="1100" b="0" i="0" u="none" strike="noStrike" kern="0" cap="none" spc="0" normalizeH="0" baseline="0" noProof="0" dirty="0" err="1" smtClean="0">
                <a:ln>
                  <a:noFill/>
                </a:ln>
                <a:solidFill>
                  <a:schemeClr val="tx1"/>
                </a:solidFill>
                <a:effectLst/>
                <a:uLnTx/>
                <a:uFillTx/>
                <a:latin typeface="+mn-lt"/>
                <a:ea typeface="+mn-ea"/>
                <a:cs typeface="ＭＳ Ｐゴシック" pitchFamily="-65" charset="-128"/>
              </a:rPr>
              <a:t>Hodgins</a:t>
            </a:r>
            <a:r>
              <a:rPr kumimoji="0" lang="en-GB" altLang="es-ES" sz="1100" b="0" i="0" u="none" strike="noStrike" kern="0" cap="none" spc="0" normalizeH="0" baseline="0" noProof="0" dirty="0" smtClean="0">
                <a:ln>
                  <a:noFill/>
                </a:ln>
                <a:solidFill>
                  <a:schemeClr val="tx1"/>
                </a:solidFill>
                <a:effectLst/>
                <a:uLnTx/>
                <a:uFillTx/>
                <a:latin typeface="+mn-lt"/>
                <a:ea typeface="+mn-ea"/>
                <a:cs typeface="ＭＳ Ｐゴシック" pitchFamily="-65" charset="-128"/>
              </a:rPr>
              <a:t> et al. Addict Behav1997;22(2):247-55.</a:t>
            </a:r>
          </a:p>
        </p:txBody>
      </p:sp>
      <p:sp>
        <p:nvSpPr>
          <p:cNvPr id="33" name="TextBox 6"/>
          <p:cNvSpPr txBox="1">
            <a:spLocks noChangeArrowheads="1"/>
          </p:cNvSpPr>
          <p:nvPr/>
        </p:nvSpPr>
        <p:spPr bwMode="auto">
          <a:xfrm>
            <a:off x="1031875" y="2328863"/>
            <a:ext cx="2236510" cy="369332"/>
          </a:xfrm>
          <a:prstGeom prst="rect">
            <a:avLst/>
          </a:prstGeom>
          <a:noFill/>
          <a:ln w="9525">
            <a:noFill/>
            <a:miter lim="800000"/>
            <a:headEnd/>
            <a:tailEnd/>
          </a:ln>
        </p:spPr>
        <p:txBody>
          <a:bodyPr wrap="none">
            <a:spAutoFit/>
          </a:bodyPr>
          <a:lstStyle/>
          <a:p>
            <a:r>
              <a:rPr lang="ca-ES" altLang="es-ES" b="1" smtClean="0">
                <a:solidFill>
                  <a:srgbClr val="C00000"/>
                </a:solidFill>
              </a:rPr>
              <a:t>Preferència inicial:</a:t>
            </a:r>
            <a:endParaRPr lang="ca-ES" altLang="es-ES" b="1">
              <a:solidFill>
                <a:srgbClr val="C00000"/>
              </a:solidFill>
            </a:endParaRPr>
          </a:p>
        </p:txBody>
      </p:sp>
      <p:sp>
        <p:nvSpPr>
          <p:cNvPr id="34" name="TextBox 2"/>
          <p:cNvSpPr txBox="1">
            <a:spLocks noChangeArrowheads="1"/>
          </p:cNvSpPr>
          <p:nvPr/>
        </p:nvSpPr>
        <p:spPr bwMode="auto">
          <a:xfrm>
            <a:off x="337443" y="476672"/>
            <a:ext cx="8555037" cy="830997"/>
          </a:xfrm>
          <a:prstGeom prst="rect">
            <a:avLst/>
          </a:prstGeom>
          <a:noFill/>
          <a:ln w="9525">
            <a:noFill/>
            <a:miter lim="800000"/>
            <a:headEnd/>
            <a:tailEnd/>
          </a:ln>
        </p:spPr>
        <p:txBody>
          <a:bodyPr wrap="square">
            <a:spAutoFit/>
          </a:bodyPr>
          <a:lstStyle/>
          <a:p>
            <a:r>
              <a:rPr lang="es-ES" altLang="es-ES" sz="2400" b="1" dirty="0" smtClean="0">
                <a:solidFill>
                  <a:schemeClr val="tx2"/>
                </a:solidFill>
                <a:latin typeface="Trebuchet MS" pitchFamily="34" charset="0"/>
                <a:ea typeface="+mj-ea"/>
                <a:cs typeface="ＭＳ Ｐゴシック" pitchFamily="-65" charset="-128"/>
              </a:rPr>
              <a:t>De </a:t>
            </a:r>
            <a:r>
              <a:rPr lang="es-ES" altLang="es-ES" sz="2400" b="1" dirty="0" err="1" smtClean="0">
                <a:solidFill>
                  <a:schemeClr val="tx2"/>
                </a:solidFill>
                <a:latin typeface="Trebuchet MS" pitchFamily="34" charset="0"/>
                <a:ea typeface="+mj-ea"/>
                <a:cs typeface="ＭＳ Ｐゴシック" pitchFamily="-65" charset="-128"/>
              </a:rPr>
              <a:t>l’abstinència</a:t>
            </a:r>
            <a:r>
              <a:rPr lang="es-ES" altLang="es-ES" sz="2400" b="1" dirty="0" smtClean="0">
                <a:solidFill>
                  <a:schemeClr val="tx2"/>
                </a:solidFill>
                <a:latin typeface="Trebuchet MS" pitchFamily="34" charset="0"/>
                <a:ea typeface="+mj-ea"/>
                <a:cs typeface="ＭＳ Ｐゴシック" pitchFamily="-65" charset="-128"/>
              </a:rPr>
              <a:t> a la </a:t>
            </a:r>
            <a:r>
              <a:rPr lang="es-ES" altLang="es-ES" sz="2400" b="1" dirty="0" err="1" smtClean="0">
                <a:solidFill>
                  <a:schemeClr val="tx2"/>
                </a:solidFill>
                <a:latin typeface="Trebuchet MS" pitchFamily="34" charset="0"/>
                <a:ea typeface="+mj-ea"/>
                <a:cs typeface="ＭＳ Ｐゴシック" pitchFamily="-65" charset="-128"/>
              </a:rPr>
              <a:t>reducció</a:t>
            </a:r>
            <a:r>
              <a:rPr lang="es-ES" altLang="es-ES" sz="2400" b="1" dirty="0" smtClean="0">
                <a:solidFill>
                  <a:schemeClr val="tx2"/>
                </a:solidFill>
                <a:latin typeface="Trebuchet MS" pitchFamily="34" charset="0"/>
                <a:ea typeface="+mj-ea"/>
                <a:cs typeface="ＭＳ Ｐゴシック" pitchFamily="-65" charset="-128"/>
              </a:rPr>
              <a:t> de </a:t>
            </a:r>
            <a:r>
              <a:rPr lang="es-ES" altLang="es-ES" sz="2400" b="1" dirty="0" err="1" smtClean="0">
                <a:solidFill>
                  <a:schemeClr val="tx2"/>
                </a:solidFill>
                <a:latin typeface="Trebuchet MS" pitchFamily="34" charset="0"/>
                <a:ea typeface="+mj-ea"/>
                <a:cs typeface="ＭＳ Ｐゴシック" pitchFamily="-65" charset="-128"/>
              </a:rPr>
              <a:t>consum</a:t>
            </a:r>
            <a:r>
              <a:rPr lang="es-ES" altLang="es-ES" sz="2400" b="1" dirty="0" smtClean="0">
                <a:solidFill>
                  <a:schemeClr val="tx2"/>
                </a:solidFill>
                <a:latin typeface="Trebuchet MS" pitchFamily="34" charset="0"/>
                <a:ea typeface="+mj-ea"/>
                <a:cs typeface="ＭＳ Ｐゴシック" pitchFamily="-65" charset="-128"/>
              </a:rPr>
              <a:t> i de </a:t>
            </a:r>
            <a:r>
              <a:rPr lang="es-ES" altLang="es-ES" sz="2400" b="1" dirty="0">
                <a:solidFill>
                  <a:schemeClr val="tx2"/>
                </a:solidFill>
                <a:latin typeface="Trebuchet MS" pitchFamily="34" charset="0"/>
                <a:ea typeface="+mj-ea"/>
                <a:cs typeface="ＭＳ Ｐゴシック" pitchFamily="-65" charset="-128"/>
              </a:rPr>
              <a:t>la </a:t>
            </a:r>
            <a:r>
              <a:rPr lang="es-ES" altLang="es-ES" sz="2400" b="1" dirty="0" err="1">
                <a:solidFill>
                  <a:schemeClr val="tx2"/>
                </a:solidFill>
                <a:latin typeface="Trebuchet MS" pitchFamily="34" charset="0"/>
                <a:ea typeface="+mj-ea"/>
                <a:cs typeface="ＭＳ Ｐゴシック" pitchFamily="-65" charset="-128"/>
              </a:rPr>
              <a:t>reducció</a:t>
            </a:r>
            <a:r>
              <a:rPr lang="es-ES" altLang="es-ES" sz="2400" b="1" dirty="0">
                <a:solidFill>
                  <a:schemeClr val="tx2"/>
                </a:solidFill>
                <a:latin typeface="Trebuchet MS" pitchFamily="34" charset="0"/>
                <a:ea typeface="+mj-ea"/>
                <a:cs typeface="ＭＳ Ｐゴシック" pitchFamily="-65" charset="-128"/>
              </a:rPr>
              <a:t> a </a:t>
            </a:r>
            <a:r>
              <a:rPr lang="es-ES" altLang="es-ES" sz="2400" b="1" dirty="0" err="1">
                <a:solidFill>
                  <a:schemeClr val="tx2"/>
                </a:solidFill>
                <a:latin typeface="Trebuchet MS" pitchFamily="34" charset="0"/>
                <a:ea typeface="+mj-ea"/>
                <a:cs typeface="ＭＳ Ｐゴシック" pitchFamily="-65" charset="-128"/>
              </a:rPr>
              <a:t>l’abstinència</a:t>
            </a:r>
            <a:endParaRPr lang="es-ES" altLang="es-ES" sz="2400" b="1" dirty="0">
              <a:solidFill>
                <a:schemeClr val="tx2"/>
              </a:solidFill>
              <a:latin typeface="Trebuchet MS" pitchFamily="34" charset="0"/>
              <a:ea typeface="+mj-ea"/>
              <a:cs typeface="ＭＳ Ｐゴシック" pitchFamily="-65" charset="-128"/>
            </a:endParaRPr>
          </a:p>
        </p:txBody>
      </p:sp>
      <p:sp>
        <p:nvSpPr>
          <p:cNvPr id="35" name="Rounded Rectangle 14"/>
          <p:cNvSpPr>
            <a:spLocks noChangeArrowheads="1"/>
          </p:cNvSpPr>
          <p:nvPr/>
        </p:nvSpPr>
        <p:spPr bwMode="auto">
          <a:xfrm>
            <a:off x="323528" y="1521544"/>
            <a:ext cx="7604894" cy="395288"/>
          </a:xfrm>
          <a:prstGeom prst="roundRect">
            <a:avLst>
              <a:gd name="adj" fmla="val 16667"/>
            </a:avLst>
          </a:prstGeom>
          <a:noFill/>
          <a:ln w="9525">
            <a:noFill/>
            <a:round/>
            <a:headEnd/>
            <a:tailEnd/>
          </a:ln>
        </p:spPr>
        <p:txBody>
          <a:bodyPr anchor="ctr"/>
          <a:lstStyle/>
          <a:p>
            <a:pPr>
              <a:buClr>
                <a:srgbClr val="000000"/>
              </a:buClr>
            </a:pPr>
            <a:r>
              <a:rPr lang="ca-ES" altLang="es-ES" sz="2000" dirty="0" smtClean="0">
                <a:sym typeface="BlissLight" pitchFamily="2" charset="0"/>
              </a:rPr>
              <a:t>Preferències inicials i canvi a les 4 setmanes</a:t>
            </a:r>
            <a:endParaRPr lang="ca-ES" altLang="es-ES" sz="2000" dirty="0">
              <a:sym typeface="BlissLight" pitchFamily="2"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Footer Placeholder 1"/>
          <p:cNvSpPr txBox="1">
            <a:spLocks noGrp="1"/>
          </p:cNvSpPr>
          <p:nvPr/>
        </p:nvSpPr>
        <p:spPr bwMode="auto">
          <a:xfrm>
            <a:off x="230188" y="5672138"/>
            <a:ext cx="2895600" cy="136525"/>
          </a:xfrm>
          <a:prstGeom prst="rect">
            <a:avLst/>
          </a:prstGeom>
          <a:noFill/>
          <a:ln>
            <a:miter lim="800000"/>
            <a:headEnd/>
            <a:tailEnd/>
          </a:ln>
        </p:spPr>
        <p:txBody>
          <a:bodyPr lIns="0" tIns="0" rIns="0" bIns="0" anchor="b">
            <a:spAutoFit/>
          </a:bodyPr>
          <a:lstStyle/>
          <a:p>
            <a:pPr>
              <a:defRPr/>
            </a:pPr>
            <a:endParaRPr lang="en-GB" sz="900">
              <a:solidFill>
                <a:srgbClr val="000000"/>
              </a:solidFill>
              <a:latin typeface="+mn-lt"/>
              <a:cs typeface="Arial" charset="0"/>
            </a:endParaRPr>
          </a:p>
        </p:txBody>
      </p:sp>
      <p:sp>
        <p:nvSpPr>
          <p:cNvPr id="120834" name="Slide Number Placeholder 4"/>
          <p:cNvSpPr txBox="1">
            <a:spLocks noGrp="1"/>
          </p:cNvSpPr>
          <p:nvPr/>
        </p:nvSpPr>
        <p:spPr bwMode="auto">
          <a:xfrm>
            <a:off x="169863" y="5810250"/>
            <a:ext cx="0" cy="123825"/>
          </a:xfrm>
          <a:prstGeom prst="rect">
            <a:avLst/>
          </a:prstGeom>
          <a:noFill/>
          <a:ln>
            <a:miter lim="800000"/>
            <a:headEnd/>
            <a:tailEnd/>
          </a:ln>
        </p:spPr>
        <p:txBody>
          <a:bodyPr wrap="none" lIns="0" tIns="0" rIns="0" bIns="0" anchor="b">
            <a:spAutoFit/>
          </a:bodyPr>
          <a:lstStyle/>
          <a:p>
            <a:pPr>
              <a:defRPr/>
            </a:pPr>
            <a:endParaRPr lang="en-GB" sz="800" dirty="0">
              <a:solidFill>
                <a:srgbClr val="000000"/>
              </a:solidFill>
              <a:latin typeface="+mn-lt"/>
              <a:cs typeface="Arial" charset="0"/>
            </a:endParaRPr>
          </a:p>
        </p:txBody>
      </p:sp>
      <p:sp>
        <p:nvSpPr>
          <p:cNvPr id="49156" name="Content Placeholder 9"/>
          <p:cNvSpPr>
            <a:spLocks/>
          </p:cNvSpPr>
          <p:nvPr/>
        </p:nvSpPr>
        <p:spPr bwMode="auto">
          <a:xfrm>
            <a:off x="244475" y="6204560"/>
            <a:ext cx="30861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buFontTx/>
              <a:buNone/>
            </a:pPr>
            <a:r>
              <a:rPr lang="fr-FR" altLang="en-US" sz="1100" dirty="0" err="1"/>
              <a:t>Rehm</a:t>
            </a:r>
            <a:r>
              <a:rPr lang="fr-FR" altLang="en-US" sz="1100" dirty="0"/>
              <a:t> et al. Addiction 2011;106(</a:t>
            </a:r>
            <a:r>
              <a:rPr lang="fr-FR" altLang="en-US" sz="1100" dirty="0" err="1"/>
              <a:t>Suppl</a:t>
            </a:r>
            <a:r>
              <a:rPr lang="fr-FR" altLang="en-US" sz="1100" dirty="0"/>
              <a:t> 1):11–19</a:t>
            </a:r>
          </a:p>
        </p:txBody>
      </p:sp>
      <p:grpSp>
        <p:nvGrpSpPr>
          <p:cNvPr id="2" name="Group 10"/>
          <p:cNvGrpSpPr>
            <a:grpSpLocks/>
          </p:cNvGrpSpPr>
          <p:nvPr/>
        </p:nvGrpSpPr>
        <p:grpSpPr bwMode="auto">
          <a:xfrm>
            <a:off x="1101716" y="2492896"/>
            <a:ext cx="6947017" cy="3457547"/>
            <a:chOff x="1101771" y="1152223"/>
            <a:chExt cx="6947057" cy="3457222"/>
          </a:xfrm>
        </p:grpSpPr>
        <p:sp>
          <p:nvSpPr>
            <p:cNvPr id="19482" name="Line 27"/>
            <p:cNvSpPr>
              <a:spLocks noChangeShapeType="1"/>
            </p:cNvSpPr>
            <p:nvPr/>
          </p:nvSpPr>
          <p:spPr bwMode="auto">
            <a:xfrm>
              <a:off x="1822509" y="3152285"/>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3" name="Line 27"/>
            <p:cNvSpPr>
              <a:spLocks noChangeShapeType="1"/>
            </p:cNvSpPr>
            <p:nvPr/>
          </p:nvSpPr>
          <p:spPr bwMode="auto">
            <a:xfrm>
              <a:off x="1822509" y="1295085"/>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4" name="Line 28"/>
            <p:cNvSpPr>
              <a:spLocks noChangeShapeType="1"/>
            </p:cNvSpPr>
            <p:nvPr/>
          </p:nvSpPr>
          <p:spPr bwMode="auto">
            <a:xfrm>
              <a:off x="1822509" y="3464994"/>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5" name="Line 29"/>
            <p:cNvSpPr>
              <a:spLocks noChangeShapeType="1"/>
            </p:cNvSpPr>
            <p:nvPr/>
          </p:nvSpPr>
          <p:spPr bwMode="auto">
            <a:xfrm>
              <a:off x="1822509" y="3771352"/>
              <a:ext cx="4705376" cy="4763"/>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7" name="Line 27"/>
            <p:cNvSpPr>
              <a:spLocks noChangeShapeType="1"/>
            </p:cNvSpPr>
            <p:nvPr/>
          </p:nvSpPr>
          <p:spPr bwMode="auto">
            <a:xfrm>
              <a:off x="1822509" y="2223685"/>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0" name="Line 27"/>
            <p:cNvSpPr>
              <a:spLocks noChangeShapeType="1"/>
            </p:cNvSpPr>
            <p:nvPr/>
          </p:nvSpPr>
          <p:spPr bwMode="auto">
            <a:xfrm>
              <a:off x="1822509" y="1603031"/>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2" name="Line 27"/>
            <p:cNvSpPr>
              <a:spLocks noChangeShapeType="1"/>
            </p:cNvSpPr>
            <p:nvPr/>
          </p:nvSpPr>
          <p:spPr bwMode="auto">
            <a:xfrm>
              <a:off x="1822509" y="1928438"/>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4" name="Line 27"/>
            <p:cNvSpPr>
              <a:spLocks noChangeShapeType="1"/>
            </p:cNvSpPr>
            <p:nvPr/>
          </p:nvSpPr>
          <p:spPr bwMode="auto">
            <a:xfrm>
              <a:off x="1822509" y="2534806"/>
              <a:ext cx="4705376" cy="1587"/>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6" name="Line 27"/>
            <p:cNvSpPr>
              <a:spLocks noChangeShapeType="1"/>
            </p:cNvSpPr>
            <p:nvPr/>
          </p:nvSpPr>
          <p:spPr bwMode="auto">
            <a:xfrm>
              <a:off x="1822509" y="2842752"/>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cxnSp>
          <p:nvCxnSpPr>
            <p:cNvPr id="157" name="Straight Connector 156"/>
            <p:cNvCxnSpPr/>
            <p:nvPr/>
          </p:nvCxnSpPr>
          <p:spPr bwMode="auto">
            <a:xfrm flipH="1">
              <a:off x="2287650" y="1295085"/>
              <a:ext cx="0" cy="2788976"/>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9170" name="Rectangle 65"/>
            <p:cNvSpPr>
              <a:spLocks noChangeArrowheads="1"/>
            </p:cNvSpPr>
            <p:nvPr/>
          </p:nvSpPr>
          <p:spPr bwMode="auto">
            <a:xfrm>
              <a:off x="1685834" y="4101910"/>
              <a:ext cx="279379"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0</a:t>
              </a:r>
            </a:p>
          </p:txBody>
        </p:sp>
        <p:sp>
          <p:nvSpPr>
            <p:cNvPr id="49171" name="Rectangle 67"/>
            <p:cNvSpPr>
              <a:spLocks noChangeArrowheads="1"/>
            </p:cNvSpPr>
            <p:nvPr/>
          </p:nvSpPr>
          <p:spPr bwMode="auto">
            <a:xfrm>
              <a:off x="2573180" y="4101910"/>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20</a:t>
              </a:r>
            </a:p>
          </p:txBody>
        </p:sp>
        <p:sp>
          <p:nvSpPr>
            <p:cNvPr id="49172" name="Rectangle 69"/>
            <p:cNvSpPr>
              <a:spLocks noChangeArrowheads="1"/>
            </p:cNvSpPr>
            <p:nvPr/>
          </p:nvSpPr>
          <p:spPr bwMode="auto">
            <a:xfrm>
              <a:off x="3511322" y="4101910"/>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40</a:t>
              </a:r>
            </a:p>
          </p:txBody>
        </p:sp>
        <p:sp>
          <p:nvSpPr>
            <p:cNvPr id="49173" name="Rectangle 71"/>
            <p:cNvSpPr>
              <a:spLocks noChangeArrowheads="1"/>
            </p:cNvSpPr>
            <p:nvPr/>
          </p:nvSpPr>
          <p:spPr bwMode="auto">
            <a:xfrm>
              <a:off x="4446290" y="4101910"/>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60</a:t>
              </a:r>
            </a:p>
          </p:txBody>
        </p:sp>
        <p:sp>
          <p:nvSpPr>
            <p:cNvPr id="49174" name="Rectangle 73"/>
            <p:cNvSpPr>
              <a:spLocks noChangeArrowheads="1"/>
            </p:cNvSpPr>
            <p:nvPr/>
          </p:nvSpPr>
          <p:spPr bwMode="auto">
            <a:xfrm>
              <a:off x="5384432" y="4101910"/>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80</a:t>
              </a:r>
            </a:p>
          </p:txBody>
        </p:sp>
        <p:sp>
          <p:nvSpPr>
            <p:cNvPr id="49175" name="Rectangle 83"/>
            <p:cNvSpPr>
              <a:spLocks noChangeArrowheads="1"/>
            </p:cNvSpPr>
            <p:nvPr/>
          </p:nvSpPr>
          <p:spPr bwMode="auto">
            <a:xfrm>
              <a:off x="6292415" y="4101910"/>
              <a:ext cx="476214"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100</a:t>
              </a:r>
            </a:p>
          </p:txBody>
        </p:sp>
        <p:sp>
          <p:nvSpPr>
            <p:cNvPr id="49176" name="Rectangle 38"/>
            <p:cNvSpPr>
              <a:spLocks noChangeArrowheads="1"/>
            </p:cNvSpPr>
            <p:nvPr/>
          </p:nvSpPr>
          <p:spPr bwMode="auto">
            <a:xfrm>
              <a:off x="1387406" y="1152223"/>
              <a:ext cx="377797"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18</a:t>
              </a:r>
            </a:p>
          </p:txBody>
        </p:sp>
        <p:sp>
          <p:nvSpPr>
            <p:cNvPr id="49177" name="Rectangle 40"/>
            <p:cNvSpPr>
              <a:spLocks noChangeArrowheads="1"/>
            </p:cNvSpPr>
            <p:nvPr/>
          </p:nvSpPr>
          <p:spPr bwMode="auto">
            <a:xfrm>
              <a:off x="1387406" y="2088884"/>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12</a:t>
              </a:r>
            </a:p>
          </p:txBody>
        </p:sp>
        <p:sp>
          <p:nvSpPr>
            <p:cNvPr id="49178" name="Rectangle 42"/>
            <p:cNvSpPr>
              <a:spLocks noChangeArrowheads="1"/>
            </p:cNvSpPr>
            <p:nvPr/>
          </p:nvSpPr>
          <p:spPr bwMode="auto">
            <a:xfrm>
              <a:off x="1485824" y="3324005"/>
              <a:ext cx="279379"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4</a:t>
              </a:r>
            </a:p>
          </p:txBody>
        </p:sp>
        <p:sp>
          <p:nvSpPr>
            <p:cNvPr id="49179" name="Rectangle 46"/>
            <p:cNvSpPr>
              <a:spLocks noChangeArrowheads="1"/>
            </p:cNvSpPr>
            <p:nvPr/>
          </p:nvSpPr>
          <p:spPr bwMode="auto">
            <a:xfrm>
              <a:off x="1485824" y="3924103"/>
              <a:ext cx="279379"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0</a:t>
              </a:r>
            </a:p>
          </p:txBody>
        </p:sp>
        <p:sp>
          <p:nvSpPr>
            <p:cNvPr id="49180" name="TextBox 1"/>
            <p:cNvSpPr txBox="1">
              <a:spLocks noChangeArrowheads="1"/>
            </p:cNvSpPr>
            <p:nvPr/>
          </p:nvSpPr>
          <p:spPr bwMode="auto">
            <a:xfrm rot="16200000">
              <a:off x="307413" y="2550174"/>
              <a:ext cx="1896495" cy="30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400" dirty="0" err="1" smtClean="0">
                  <a:solidFill>
                    <a:srgbClr val="000000"/>
                  </a:solidFill>
                  <a:ea typeface="ヒラギノ角ゴ Pro W3"/>
                  <a:cs typeface="ヒラギノ角ゴ Pro W3"/>
                </a:rPr>
                <a:t>Risc</a:t>
              </a:r>
              <a:r>
                <a:rPr lang="en-GB" altLang="en-US" sz="1400" dirty="0" smtClean="0">
                  <a:solidFill>
                    <a:srgbClr val="000000"/>
                  </a:solidFill>
                  <a:ea typeface="ヒラギノ角ゴ Pro W3"/>
                  <a:cs typeface="ヒラギノ角ゴ Pro W3"/>
                </a:rPr>
                <a:t> de </a:t>
              </a:r>
              <a:r>
                <a:rPr lang="en-GB" altLang="en-US" sz="1400" dirty="0" err="1" smtClean="0">
                  <a:solidFill>
                    <a:srgbClr val="000000"/>
                  </a:solidFill>
                  <a:ea typeface="ヒラギノ角ゴ Pro W3"/>
                  <a:cs typeface="ヒラギノ角ゴ Pro W3"/>
                </a:rPr>
                <a:t>mortalitat</a:t>
              </a:r>
              <a:r>
                <a:rPr lang="en-GB" altLang="en-US" sz="1400" dirty="0" smtClean="0">
                  <a:solidFill>
                    <a:srgbClr val="000000"/>
                  </a:solidFill>
                  <a:ea typeface="ヒラギノ角ゴ Pro W3"/>
                  <a:cs typeface="ヒラギノ角ゴ Pro W3"/>
                </a:rPr>
                <a:t> </a:t>
              </a:r>
              <a:r>
                <a:rPr lang="en-GB" altLang="en-US" sz="1400" dirty="0">
                  <a:solidFill>
                    <a:srgbClr val="000000"/>
                  </a:solidFill>
                  <a:ea typeface="ヒラギノ角ゴ Pro W3"/>
                  <a:cs typeface="ヒラギノ角ゴ Pro W3"/>
                </a:rPr>
                <a:t>(%)</a:t>
              </a:r>
            </a:p>
          </p:txBody>
        </p:sp>
        <p:sp>
          <p:nvSpPr>
            <p:cNvPr id="49181" name="Rectangle 38"/>
            <p:cNvSpPr>
              <a:spLocks noChangeArrowheads="1"/>
            </p:cNvSpPr>
            <p:nvPr/>
          </p:nvSpPr>
          <p:spPr bwMode="auto">
            <a:xfrm>
              <a:off x="1387406" y="1458622"/>
              <a:ext cx="377797"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16</a:t>
              </a:r>
            </a:p>
          </p:txBody>
        </p:sp>
        <p:sp>
          <p:nvSpPr>
            <p:cNvPr id="49182" name="Rectangle 38"/>
            <p:cNvSpPr>
              <a:spLocks noChangeArrowheads="1"/>
            </p:cNvSpPr>
            <p:nvPr/>
          </p:nvSpPr>
          <p:spPr bwMode="auto">
            <a:xfrm>
              <a:off x="1485824" y="2703269"/>
              <a:ext cx="279379"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8</a:t>
              </a:r>
            </a:p>
          </p:txBody>
        </p:sp>
        <p:sp>
          <p:nvSpPr>
            <p:cNvPr id="49183" name="Rectangle 40"/>
            <p:cNvSpPr>
              <a:spLocks noChangeArrowheads="1"/>
            </p:cNvSpPr>
            <p:nvPr/>
          </p:nvSpPr>
          <p:spPr bwMode="auto">
            <a:xfrm>
              <a:off x="1387406" y="2396870"/>
              <a:ext cx="377797"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10</a:t>
              </a:r>
            </a:p>
          </p:txBody>
        </p:sp>
        <p:sp>
          <p:nvSpPr>
            <p:cNvPr id="49184" name="Rectangle 42"/>
            <p:cNvSpPr>
              <a:spLocks noChangeArrowheads="1"/>
            </p:cNvSpPr>
            <p:nvPr/>
          </p:nvSpPr>
          <p:spPr bwMode="auto">
            <a:xfrm>
              <a:off x="1485824" y="3636755"/>
              <a:ext cx="279379"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2</a:t>
              </a:r>
            </a:p>
          </p:txBody>
        </p:sp>
        <p:sp>
          <p:nvSpPr>
            <p:cNvPr id="49185" name="Rectangle 38"/>
            <p:cNvSpPr>
              <a:spLocks noChangeArrowheads="1"/>
            </p:cNvSpPr>
            <p:nvPr/>
          </p:nvSpPr>
          <p:spPr bwMode="auto">
            <a:xfrm>
              <a:off x="1387406" y="1785660"/>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14</a:t>
              </a:r>
            </a:p>
          </p:txBody>
        </p:sp>
        <p:sp>
          <p:nvSpPr>
            <p:cNvPr id="49186" name="Rectangle 38"/>
            <p:cNvSpPr>
              <a:spLocks noChangeArrowheads="1"/>
            </p:cNvSpPr>
            <p:nvPr/>
          </p:nvSpPr>
          <p:spPr bwMode="auto">
            <a:xfrm>
              <a:off x="1485824" y="3016019"/>
              <a:ext cx="279379"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6</a:t>
              </a:r>
            </a:p>
          </p:txBody>
        </p:sp>
        <p:sp>
          <p:nvSpPr>
            <p:cNvPr id="19486" name="Line 48"/>
            <p:cNvSpPr>
              <a:spLocks noChangeShapeType="1"/>
            </p:cNvSpPr>
            <p:nvPr/>
          </p:nvSpPr>
          <p:spPr bwMode="auto">
            <a:xfrm>
              <a:off x="1751072" y="1295085"/>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7" name="Line 49"/>
            <p:cNvSpPr>
              <a:spLocks noChangeShapeType="1"/>
            </p:cNvSpPr>
            <p:nvPr/>
          </p:nvSpPr>
          <p:spPr bwMode="auto">
            <a:xfrm>
              <a:off x="1751072" y="2223685"/>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8" name="Line 50"/>
            <p:cNvSpPr>
              <a:spLocks noChangeShapeType="1"/>
            </p:cNvSpPr>
            <p:nvPr/>
          </p:nvSpPr>
          <p:spPr bwMode="auto">
            <a:xfrm>
              <a:off x="1751072" y="3772940"/>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9" name="Line 52"/>
            <p:cNvSpPr>
              <a:spLocks noChangeShapeType="1"/>
            </p:cNvSpPr>
            <p:nvPr/>
          </p:nvSpPr>
          <p:spPr bwMode="auto">
            <a:xfrm>
              <a:off x="1751072" y="4066599"/>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0" name="Line 53"/>
            <p:cNvSpPr>
              <a:spLocks noChangeShapeType="1"/>
            </p:cNvSpPr>
            <p:nvPr/>
          </p:nvSpPr>
          <p:spPr bwMode="auto">
            <a:xfrm>
              <a:off x="1822509" y="4066599"/>
              <a:ext cx="4708552"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1" name="Line 54"/>
            <p:cNvSpPr>
              <a:spLocks noChangeShapeType="1"/>
            </p:cNvSpPr>
            <p:nvPr/>
          </p:nvSpPr>
          <p:spPr bwMode="auto">
            <a:xfrm>
              <a:off x="1822509"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2" name="Line 56"/>
            <p:cNvSpPr>
              <a:spLocks noChangeShapeType="1"/>
            </p:cNvSpPr>
            <p:nvPr/>
          </p:nvSpPr>
          <p:spPr bwMode="auto">
            <a:xfrm>
              <a:off x="2759139"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3" name="Line 57"/>
            <p:cNvSpPr>
              <a:spLocks noChangeShapeType="1"/>
            </p:cNvSpPr>
            <p:nvPr/>
          </p:nvSpPr>
          <p:spPr bwMode="auto">
            <a:xfrm>
              <a:off x="3698945"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4" name="Line 60"/>
            <p:cNvSpPr>
              <a:spLocks noChangeShapeType="1"/>
            </p:cNvSpPr>
            <p:nvPr/>
          </p:nvSpPr>
          <p:spPr bwMode="auto">
            <a:xfrm>
              <a:off x="5573793"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5" name="Line 61"/>
            <p:cNvSpPr>
              <a:spLocks noChangeShapeType="1"/>
            </p:cNvSpPr>
            <p:nvPr/>
          </p:nvSpPr>
          <p:spPr bwMode="auto">
            <a:xfrm>
              <a:off x="6527886"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6" name="Line 56"/>
            <p:cNvSpPr>
              <a:spLocks noChangeShapeType="1"/>
            </p:cNvSpPr>
            <p:nvPr/>
          </p:nvSpPr>
          <p:spPr bwMode="auto">
            <a:xfrm>
              <a:off x="4635575"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8" name="Line 49"/>
            <p:cNvSpPr>
              <a:spLocks noChangeShapeType="1"/>
            </p:cNvSpPr>
            <p:nvPr/>
          </p:nvSpPr>
          <p:spPr bwMode="auto">
            <a:xfrm>
              <a:off x="1751072" y="3152285"/>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9" name="Line 49"/>
            <p:cNvSpPr>
              <a:spLocks noChangeShapeType="1"/>
            </p:cNvSpPr>
            <p:nvPr/>
          </p:nvSpPr>
          <p:spPr bwMode="auto">
            <a:xfrm>
              <a:off x="1751072" y="3463406"/>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1" name="Line 48"/>
            <p:cNvSpPr>
              <a:spLocks noChangeShapeType="1"/>
            </p:cNvSpPr>
            <p:nvPr/>
          </p:nvSpPr>
          <p:spPr bwMode="auto">
            <a:xfrm>
              <a:off x="1751072" y="1603031"/>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3" name="Line 48"/>
            <p:cNvSpPr>
              <a:spLocks noChangeShapeType="1"/>
            </p:cNvSpPr>
            <p:nvPr/>
          </p:nvSpPr>
          <p:spPr bwMode="auto">
            <a:xfrm>
              <a:off x="1751072" y="1926850"/>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5" name="Line 48"/>
            <p:cNvSpPr>
              <a:spLocks noChangeShapeType="1"/>
            </p:cNvSpPr>
            <p:nvPr/>
          </p:nvSpPr>
          <p:spPr bwMode="auto">
            <a:xfrm>
              <a:off x="1751072" y="2534806"/>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7" name="Line 48"/>
            <p:cNvSpPr>
              <a:spLocks noChangeShapeType="1"/>
            </p:cNvSpPr>
            <p:nvPr/>
          </p:nvSpPr>
          <p:spPr bwMode="auto">
            <a:xfrm>
              <a:off x="1751072" y="2842752"/>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8" name="Line 93"/>
            <p:cNvSpPr>
              <a:spLocks noChangeShapeType="1"/>
            </p:cNvSpPr>
            <p:nvPr/>
          </p:nvSpPr>
          <p:spPr bwMode="auto">
            <a:xfrm>
              <a:off x="1822509" y="1295085"/>
              <a:ext cx="0" cy="2787388"/>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grpSp>
          <p:nvGrpSpPr>
            <p:cNvPr id="3" name="Group 165"/>
            <p:cNvGrpSpPr>
              <a:grpSpLocks/>
            </p:cNvGrpSpPr>
            <p:nvPr/>
          </p:nvGrpSpPr>
          <p:grpSpPr bwMode="auto">
            <a:xfrm>
              <a:off x="2219021" y="2814776"/>
              <a:ext cx="4338284" cy="1317175"/>
              <a:chOff x="5930411" y="3552312"/>
              <a:chExt cx="2344204" cy="917719"/>
            </a:xfrm>
          </p:grpSpPr>
          <p:sp>
            <p:nvSpPr>
              <p:cNvPr id="218" name="Freeform 217"/>
              <p:cNvSpPr/>
              <p:nvPr/>
            </p:nvSpPr>
            <p:spPr bwMode="auto">
              <a:xfrm>
                <a:off x="5959774" y="3628208"/>
                <a:ext cx="2280072" cy="790761"/>
              </a:xfrm>
              <a:custGeom>
                <a:avLst/>
                <a:gdLst>
                  <a:gd name="connsiteX0" fmla="*/ 0 w 2532184"/>
                  <a:gd name="connsiteY0" fmla="*/ 888023 h 888023"/>
                  <a:gd name="connsiteX1" fmla="*/ 659423 w 2532184"/>
                  <a:gd name="connsiteY1" fmla="*/ 756138 h 888023"/>
                  <a:gd name="connsiteX2" fmla="*/ 1274884 w 2532184"/>
                  <a:gd name="connsiteY2" fmla="*/ 580292 h 888023"/>
                  <a:gd name="connsiteX3" fmla="*/ 2532184 w 2532184"/>
                  <a:gd name="connsiteY3" fmla="*/ 0 h 888023"/>
                  <a:gd name="connsiteX0" fmla="*/ 0 w 2528065"/>
                  <a:gd name="connsiteY0" fmla="*/ 795536 h 795536"/>
                  <a:gd name="connsiteX1" fmla="*/ 659423 w 2528065"/>
                  <a:gd name="connsiteY1" fmla="*/ 663651 h 795536"/>
                  <a:gd name="connsiteX2" fmla="*/ 1274884 w 2528065"/>
                  <a:gd name="connsiteY2" fmla="*/ 487805 h 795536"/>
                  <a:gd name="connsiteX3" fmla="*/ 2528065 w 2528065"/>
                  <a:gd name="connsiteY3" fmla="*/ 0 h 795536"/>
                  <a:gd name="connsiteX0" fmla="*/ 0 w 2528065"/>
                  <a:gd name="connsiteY0" fmla="*/ 795536 h 795536"/>
                  <a:gd name="connsiteX1" fmla="*/ 659423 w 2528065"/>
                  <a:gd name="connsiteY1" fmla="*/ 663651 h 795536"/>
                  <a:gd name="connsiteX2" fmla="*/ 1303930 w 2528065"/>
                  <a:gd name="connsiteY2" fmla="*/ 720079 h 795536"/>
                  <a:gd name="connsiteX3" fmla="*/ 2528065 w 2528065"/>
                  <a:gd name="connsiteY3" fmla="*/ 0 h 795536"/>
                  <a:gd name="connsiteX0" fmla="*/ 0 w 2528065"/>
                  <a:gd name="connsiteY0" fmla="*/ 795536 h 936103"/>
                  <a:gd name="connsiteX1" fmla="*/ 655858 w 2528065"/>
                  <a:gd name="connsiteY1" fmla="*/ 936103 h 936103"/>
                  <a:gd name="connsiteX2" fmla="*/ 1303930 w 2528065"/>
                  <a:gd name="connsiteY2" fmla="*/ 720079 h 936103"/>
                  <a:gd name="connsiteX3" fmla="*/ 2528065 w 2528065"/>
                  <a:gd name="connsiteY3" fmla="*/ 0 h 936103"/>
                  <a:gd name="connsiteX0" fmla="*/ 0 w 2535850"/>
                  <a:gd name="connsiteY0" fmla="*/ 1053961 h 1053961"/>
                  <a:gd name="connsiteX1" fmla="*/ 663643 w 2535850"/>
                  <a:gd name="connsiteY1" fmla="*/ 936103 h 1053961"/>
                  <a:gd name="connsiteX2" fmla="*/ 1311715 w 2535850"/>
                  <a:gd name="connsiteY2" fmla="*/ 720079 h 1053961"/>
                  <a:gd name="connsiteX3" fmla="*/ 2535850 w 2535850"/>
                  <a:gd name="connsiteY3" fmla="*/ 0 h 1053961"/>
                  <a:gd name="connsiteX0" fmla="*/ 0 w 2535850"/>
                  <a:gd name="connsiteY0" fmla="*/ 1053961 h 1053961"/>
                  <a:gd name="connsiteX1" fmla="*/ 663643 w 2535850"/>
                  <a:gd name="connsiteY1" fmla="*/ 936103 h 1053961"/>
                  <a:gd name="connsiteX2" fmla="*/ 1285338 w 2535850"/>
                  <a:gd name="connsiteY2" fmla="*/ 702494 h 1053961"/>
                  <a:gd name="connsiteX3" fmla="*/ 2535850 w 2535850"/>
                  <a:gd name="connsiteY3" fmla="*/ 0 h 1053961"/>
                  <a:gd name="connsiteX0" fmla="*/ 0 w 2535850"/>
                  <a:gd name="connsiteY0" fmla="*/ 1053961 h 1053961"/>
                  <a:gd name="connsiteX1" fmla="*/ 690020 w 2535850"/>
                  <a:gd name="connsiteY1" fmla="*/ 909726 h 1053961"/>
                  <a:gd name="connsiteX2" fmla="*/ 1285338 w 2535850"/>
                  <a:gd name="connsiteY2" fmla="*/ 702494 h 1053961"/>
                  <a:gd name="connsiteX3" fmla="*/ 2535850 w 2535850"/>
                  <a:gd name="connsiteY3" fmla="*/ 0 h 1053961"/>
                  <a:gd name="connsiteX0" fmla="*/ 0 w 2254496"/>
                  <a:gd name="connsiteY0" fmla="*/ 763815 h 909726"/>
                  <a:gd name="connsiteX1" fmla="*/ 408666 w 2254496"/>
                  <a:gd name="connsiteY1" fmla="*/ 909726 h 909726"/>
                  <a:gd name="connsiteX2" fmla="*/ 1003984 w 2254496"/>
                  <a:gd name="connsiteY2" fmla="*/ 702494 h 909726"/>
                  <a:gd name="connsiteX3" fmla="*/ 2254496 w 2254496"/>
                  <a:gd name="connsiteY3" fmla="*/ 0 h 909726"/>
                  <a:gd name="connsiteX0" fmla="*/ 0 w 2254496"/>
                  <a:gd name="connsiteY0" fmla="*/ 763815 h 763815"/>
                  <a:gd name="connsiteX1" fmla="*/ 232819 w 2254496"/>
                  <a:gd name="connsiteY1" fmla="*/ 760257 h 763815"/>
                  <a:gd name="connsiteX2" fmla="*/ 1003984 w 2254496"/>
                  <a:gd name="connsiteY2" fmla="*/ 702494 h 763815"/>
                  <a:gd name="connsiteX3" fmla="*/ 2254496 w 2254496"/>
                  <a:gd name="connsiteY3" fmla="*/ 0 h 763815"/>
                  <a:gd name="connsiteX0" fmla="*/ 0 w 2245703"/>
                  <a:gd name="connsiteY0" fmla="*/ 728646 h 728646"/>
                  <a:gd name="connsiteX1" fmla="*/ 232819 w 2245703"/>
                  <a:gd name="connsiteY1" fmla="*/ 725088 h 728646"/>
                  <a:gd name="connsiteX2" fmla="*/ 1003984 w 2245703"/>
                  <a:gd name="connsiteY2" fmla="*/ 667325 h 728646"/>
                  <a:gd name="connsiteX3" fmla="*/ 2245703 w 2245703"/>
                  <a:gd name="connsiteY3" fmla="*/ 0 h 728646"/>
                  <a:gd name="connsiteX0" fmla="*/ 0 w 2245703"/>
                  <a:gd name="connsiteY0" fmla="*/ 728646 h 728646"/>
                  <a:gd name="connsiteX1" fmla="*/ 232819 w 2245703"/>
                  <a:gd name="connsiteY1" fmla="*/ 725088 h 728646"/>
                  <a:gd name="connsiteX2" fmla="*/ 1971138 w 2245703"/>
                  <a:gd name="connsiteY2" fmla="*/ 69448 h 728646"/>
                  <a:gd name="connsiteX3" fmla="*/ 2245703 w 2245703"/>
                  <a:gd name="connsiteY3" fmla="*/ 0 h 728646"/>
                  <a:gd name="connsiteX0" fmla="*/ 0 w 2245703"/>
                  <a:gd name="connsiteY0" fmla="*/ 755023 h 755023"/>
                  <a:gd name="connsiteX1" fmla="*/ 232819 w 2245703"/>
                  <a:gd name="connsiteY1" fmla="*/ 751465 h 755023"/>
                  <a:gd name="connsiteX2" fmla="*/ 1971138 w 2245703"/>
                  <a:gd name="connsiteY2" fmla="*/ 95825 h 755023"/>
                  <a:gd name="connsiteX3" fmla="*/ 2245703 w 2245703"/>
                  <a:gd name="connsiteY3" fmla="*/ 0 h 755023"/>
                  <a:gd name="connsiteX0" fmla="*/ 0 w 2245703"/>
                  <a:gd name="connsiteY0" fmla="*/ 755023 h 755023"/>
                  <a:gd name="connsiteX1" fmla="*/ 232819 w 2245703"/>
                  <a:gd name="connsiteY1" fmla="*/ 751465 h 755023"/>
                  <a:gd name="connsiteX2" fmla="*/ 473785 w 2245703"/>
                  <a:gd name="connsiteY2" fmla="*/ 742334 h 755023"/>
                  <a:gd name="connsiteX3" fmla="*/ 1971138 w 2245703"/>
                  <a:gd name="connsiteY3" fmla="*/ 95825 h 755023"/>
                  <a:gd name="connsiteX4" fmla="*/ 2245703 w 2245703"/>
                  <a:gd name="connsiteY4"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971138 w 2245703"/>
                  <a:gd name="connsiteY4" fmla="*/ 95825 h 755023"/>
                  <a:gd name="connsiteX5" fmla="*/ 2245703 w 2245703"/>
                  <a:gd name="connsiteY5"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748670 w 2245703"/>
                  <a:gd name="connsiteY4" fmla="*/ 197210 h 755023"/>
                  <a:gd name="connsiteX5" fmla="*/ 1971138 w 2245703"/>
                  <a:gd name="connsiteY5" fmla="*/ 95825 h 755023"/>
                  <a:gd name="connsiteX6" fmla="*/ 2245703 w 2245703"/>
                  <a:gd name="connsiteY6"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229924 w 2245703"/>
                  <a:gd name="connsiteY4" fmla="*/ 469772 h 755023"/>
                  <a:gd name="connsiteX5" fmla="*/ 1748670 w 2245703"/>
                  <a:gd name="connsiteY5" fmla="*/ 197210 h 755023"/>
                  <a:gd name="connsiteX6" fmla="*/ 1971138 w 2245703"/>
                  <a:gd name="connsiteY6" fmla="*/ 95825 h 755023"/>
                  <a:gd name="connsiteX7" fmla="*/ 2245703 w 2245703"/>
                  <a:gd name="connsiteY7"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229924 w 2245703"/>
                  <a:gd name="connsiteY4" fmla="*/ 469772 h 755023"/>
                  <a:gd name="connsiteX5" fmla="*/ 1484900 w 2245703"/>
                  <a:gd name="connsiteY5" fmla="*/ 311510 h 755023"/>
                  <a:gd name="connsiteX6" fmla="*/ 1748670 w 2245703"/>
                  <a:gd name="connsiteY6" fmla="*/ 197210 h 755023"/>
                  <a:gd name="connsiteX7" fmla="*/ 1971138 w 2245703"/>
                  <a:gd name="connsiteY7" fmla="*/ 95825 h 755023"/>
                  <a:gd name="connsiteX8" fmla="*/ 2245703 w 2245703"/>
                  <a:gd name="connsiteY8"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983739 w 2245703"/>
                  <a:gd name="connsiteY4" fmla="*/ 619241 h 755023"/>
                  <a:gd name="connsiteX5" fmla="*/ 1229924 w 2245703"/>
                  <a:gd name="connsiteY5" fmla="*/ 469772 h 755023"/>
                  <a:gd name="connsiteX6" fmla="*/ 1484900 w 2245703"/>
                  <a:gd name="connsiteY6" fmla="*/ 311510 h 755023"/>
                  <a:gd name="connsiteX7" fmla="*/ 1748670 w 2245703"/>
                  <a:gd name="connsiteY7" fmla="*/ 197210 h 755023"/>
                  <a:gd name="connsiteX8" fmla="*/ 1971138 w 2245703"/>
                  <a:gd name="connsiteY8" fmla="*/ 95825 h 755023"/>
                  <a:gd name="connsiteX9" fmla="*/ 2245703 w 2245703"/>
                  <a:gd name="connsiteY9"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983739 w 2245703"/>
                  <a:gd name="connsiteY4" fmla="*/ 619241 h 755023"/>
                  <a:gd name="connsiteX5" fmla="*/ 1229924 w 2245703"/>
                  <a:gd name="connsiteY5" fmla="*/ 469772 h 755023"/>
                  <a:gd name="connsiteX6" fmla="*/ 1484900 w 2245703"/>
                  <a:gd name="connsiteY6" fmla="*/ 311510 h 755023"/>
                  <a:gd name="connsiteX7" fmla="*/ 1757462 w 2245703"/>
                  <a:gd name="connsiteY7" fmla="*/ 153248 h 755023"/>
                  <a:gd name="connsiteX8" fmla="*/ 1971138 w 2245703"/>
                  <a:gd name="connsiteY8" fmla="*/ 95825 h 755023"/>
                  <a:gd name="connsiteX9" fmla="*/ 2245703 w 2245703"/>
                  <a:gd name="connsiteY9"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983739 w 2245703"/>
                  <a:gd name="connsiteY4" fmla="*/ 619241 h 755023"/>
                  <a:gd name="connsiteX5" fmla="*/ 1229924 w 2245703"/>
                  <a:gd name="connsiteY5" fmla="*/ 469772 h 755023"/>
                  <a:gd name="connsiteX6" fmla="*/ 1484900 w 2245703"/>
                  <a:gd name="connsiteY6" fmla="*/ 311510 h 755023"/>
                  <a:gd name="connsiteX7" fmla="*/ 1757462 w 2245703"/>
                  <a:gd name="connsiteY7" fmla="*/ 153248 h 755023"/>
                  <a:gd name="connsiteX8" fmla="*/ 1988723 w 2245703"/>
                  <a:gd name="connsiteY8" fmla="*/ 95825 h 755023"/>
                  <a:gd name="connsiteX9" fmla="*/ 2245703 w 2245703"/>
                  <a:gd name="connsiteY9" fmla="*/ 0 h 755023"/>
                  <a:gd name="connsiteX0" fmla="*/ 0 w 2245703"/>
                  <a:gd name="connsiteY0" fmla="*/ 807777 h 807777"/>
                  <a:gd name="connsiteX1" fmla="*/ 232819 w 2245703"/>
                  <a:gd name="connsiteY1" fmla="*/ 804219 h 807777"/>
                  <a:gd name="connsiteX2" fmla="*/ 473785 w 2245703"/>
                  <a:gd name="connsiteY2" fmla="*/ 795088 h 807777"/>
                  <a:gd name="connsiteX3" fmla="*/ 728762 w 2245703"/>
                  <a:gd name="connsiteY3" fmla="*/ 715957 h 807777"/>
                  <a:gd name="connsiteX4" fmla="*/ 983739 w 2245703"/>
                  <a:gd name="connsiteY4" fmla="*/ 671995 h 807777"/>
                  <a:gd name="connsiteX5" fmla="*/ 1229924 w 2245703"/>
                  <a:gd name="connsiteY5" fmla="*/ 522526 h 807777"/>
                  <a:gd name="connsiteX6" fmla="*/ 1484900 w 2245703"/>
                  <a:gd name="connsiteY6" fmla="*/ 364264 h 807777"/>
                  <a:gd name="connsiteX7" fmla="*/ 1757462 w 2245703"/>
                  <a:gd name="connsiteY7" fmla="*/ 206002 h 807777"/>
                  <a:gd name="connsiteX8" fmla="*/ 1988723 w 2245703"/>
                  <a:gd name="connsiteY8" fmla="*/ 148579 h 807777"/>
                  <a:gd name="connsiteX9" fmla="*/ 2245703 w 2245703"/>
                  <a:gd name="connsiteY9" fmla="*/ 0 h 807777"/>
                  <a:gd name="connsiteX0" fmla="*/ 0 w 2212366"/>
                  <a:gd name="connsiteY0" fmla="*/ 698240 h 698240"/>
                  <a:gd name="connsiteX1" fmla="*/ 232819 w 2212366"/>
                  <a:gd name="connsiteY1" fmla="*/ 694682 h 698240"/>
                  <a:gd name="connsiteX2" fmla="*/ 473785 w 2212366"/>
                  <a:gd name="connsiteY2" fmla="*/ 685551 h 698240"/>
                  <a:gd name="connsiteX3" fmla="*/ 728762 w 2212366"/>
                  <a:gd name="connsiteY3" fmla="*/ 606420 h 698240"/>
                  <a:gd name="connsiteX4" fmla="*/ 983739 w 2212366"/>
                  <a:gd name="connsiteY4" fmla="*/ 562458 h 698240"/>
                  <a:gd name="connsiteX5" fmla="*/ 1229924 w 2212366"/>
                  <a:gd name="connsiteY5" fmla="*/ 412989 h 698240"/>
                  <a:gd name="connsiteX6" fmla="*/ 1484900 w 2212366"/>
                  <a:gd name="connsiteY6" fmla="*/ 254727 h 698240"/>
                  <a:gd name="connsiteX7" fmla="*/ 1757462 w 2212366"/>
                  <a:gd name="connsiteY7" fmla="*/ 96465 h 698240"/>
                  <a:gd name="connsiteX8" fmla="*/ 1988723 w 2212366"/>
                  <a:gd name="connsiteY8" fmla="*/ 39042 h 698240"/>
                  <a:gd name="connsiteX9" fmla="*/ 2212366 w 2212366"/>
                  <a:gd name="connsiteY9" fmla="*/ 0 h 698240"/>
                  <a:gd name="connsiteX0" fmla="*/ 0 w 2212366"/>
                  <a:gd name="connsiteY0" fmla="*/ 698240 h 698240"/>
                  <a:gd name="connsiteX1" fmla="*/ 232819 w 2212366"/>
                  <a:gd name="connsiteY1" fmla="*/ 694682 h 698240"/>
                  <a:gd name="connsiteX2" fmla="*/ 473785 w 2212366"/>
                  <a:gd name="connsiteY2" fmla="*/ 685551 h 698240"/>
                  <a:gd name="connsiteX3" fmla="*/ 728762 w 2212366"/>
                  <a:gd name="connsiteY3" fmla="*/ 606420 h 698240"/>
                  <a:gd name="connsiteX4" fmla="*/ 983739 w 2212366"/>
                  <a:gd name="connsiteY4" fmla="*/ 562458 h 698240"/>
                  <a:gd name="connsiteX5" fmla="*/ 1229924 w 2212366"/>
                  <a:gd name="connsiteY5" fmla="*/ 412989 h 698240"/>
                  <a:gd name="connsiteX6" fmla="*/ 1484900 w 2212366"/>
                  <a:gd name="connsiteY6" fmla="*/ 254727 h 698240"/>
                  <a:gd name="connsiteX7" fmla="*/ 1757462 w 2212366"/>
                  <a:gd name="connsiteY7" fmla="*/ 96465 h 698240"/>
                  <a:gd name="connsiteX8" fmla="*/ 1983961 w 2212366"/>
                  <a:gd name="connsiteY8" fmla="*/ 229542 h 698240"/>
                  <a:gd name="connsiteX9" fmla="*/ 2212366 w 2212366"/>
                  <a:gd name="connsiteY9" fmla="*/ 0 h 698240"/>
                  <a:gd name="connsiteX0" fmla="*/ 0 w 2212366"/>
                  <a:gd name="connsiteY0" fmla="*/ 698240 h 698240"/>
                  <a:gd name="connsiteX1" fmla="*/ 232819 w 2212366"/>
                  <a:gd name="connsiteY1" fmla="*/ 694682 h 698240"/>
                  <a:gd name="connsiteX2" fmla="*/ 473785 w 2212366"/>
                  <a:gd name="connsiteY2" fmla="*/ 685551 h 698240"/>
                  <a:gd name="connsiteX3" fmla="*/ 728762 w 2212366"/>
                  <a:gd name="connsiteY3" fmla="*/ 606420 h 698240"/>
                  <a:gd name="connsiteX4" fmla="*/ 983739 w 2212366"/>
                  <a:gd name="connsiteY4" fmla="*/ 562458 h 698240"/>
                  <a:gd name="connsiteX5" fmla="*/ 1229924 w 2212366"/>
                  <a:gd name="connsiteY5" fmla="*/ 412989 h 698240"/>
                  <a:gd name="connsiteX6" fmla="*/ 1484900 w 2212366"/>
                  <a:gd name="connsiteY6" fmla="*/ 254727 h 698240"/>
                  <a:gd name="connsiteX7" fmla="*/ 1743174 w 2212366"/>
                  <a:gd name="connsiteY7" fmla="*/ 401265 h 698240"/>
                  <a:gd name="connsiteX8" fmla="*/ 1983961 w 2212366"/>
                  <a:gd name="connsiteY8" fmla="*/ 229542 h 698240"/>
                  <a:gd name="connsiteX9" fmla="*/ 2212366 w 2212366"/>
                  <a:gd name="connsiteY9" fmla="*/ 0 h 698240"/>
                  <a:gd name="connsiteX0" fmla="*/ 0 w 2245703"/>
                  <a:gd name="connsiteY0" fmla="*/ 683952 h 683952"/>
                  <a:gd name="connsiteX1" fmla="*/ 232819 w 2245703"/>
                  <a:gd name="connsiteY1" fmla="*/ 680394 h 683952"/>
                  <a:gd name="connsiteX2" fmla="*/ 473785 w 2245703"/>
                  <a:gd name="connsiteY2" fmla="*/ 671263 h 683952"/>
                  <a:gd name="connsiteX3" fmla="*/ 728762 w 2245703"/>
                  <a:gd name="connsiteY3" fmla="*/ 592132 h 683952"/>
                  <a:gd name="connsiteX4" fmla="*/ 983739 w 2245703"/>
                  <a:gd name="connsiteY4" fmla="*/ 548170 h 683952"/>
                  <a:gd name="connsiteX5" fmla="*/ 1229924 w 2245703"/>
                  <a:gd name="connsiteY5" fmla="*/ 398701 h 683952"/>
                  <a:gd name="connsiteX6" fmla="*/ 1484900 w 2245703"/>
                  <a:gd name="connsiteY6" fmla="*/ 240439 h 683952"/>
                  <a:gd name="connsiteX7" fmla="*/ 1743174 w 2245703"/>
                  <a:gd name="connsiteY7" fmla="*/ 386977 h 683952"/>
                  <a:gd name="connsiteX8" fmla="*/ 1983961 w 2245703"/>
                  <a:gd name="connsiteY8" fmla="*/ 215254 h 683952"/>
                  <a:gd name="connsiteX9" fmla="*/ 2245703 w 2245703"/>
                  <a:gd name="connsiteY9" fmla="*/ 0 h 683952"/>
                  <a:gd name="connsiteX0" fmla="*/ 0 w 2245703"/>
                  <a:gd name="connsiteY0" fmla="*/ 683952 h 683952"/>
                  <a:gd name="connsiteX1" fmla="*/ 232819 w 2245703"/>
                  <a:gd name="connsiteY1" fmla="*/ 680394 h 683952"/>
                  <a:gd name="connsiteX2" fmla="*/ 473785 w 2245703"/>
                  <a:gd name="connsiteY2" fmla="*/ 671263 h 683952"/>
                  <a:gd name="connsiteX3" fmla="*/ 728762 w 2245703"/>
                  <a:gd name="connsiteY3" fmla="*/ 592132 h 683952"/>
                  <a:gd name="connsiteX4" fmla="*/ 983739 w 2245703"/>
                  <a:gd name="connsiteY4" fmla="*/ 548170 h 683952"/>
                  <a:gd name="connsiteX5" fmla="*/ 1229924 w 2245703"/>
                  <a:gd name="connsiteY5" fmla="*/ 398701 h 683952"/>
                  <a:gd name="connsiteX6" fmla="*/ 1475375 w 2245703"/>
                  <a:gd name="connsiteY6" fmla="*/ 492851 h 683952"/>
                  <a:gd name="connsiteX7" fmla="*/ 1743174 w 2245703"/>
                  <a:gd name="connsiteY7" fmla="*/ 386977 h 683952"/>
                  <a:gd name="connsiteX8" fmla="*/ 1983961 w 2245703"/>
                  <a:gd name="connsiteY8" fmla="*/ 215254 h 683952"/>
                  <a:gd name="connsiteX9" fmla="*/ 2245703 w 2245703"/>
                  <a:gd name="connsiteY9" fmla="*/ 0 h 683952"/>
                  <a:gd name="connsiteX0" fmla="*/ 0 w 2245703"/>
                  <a:gd name="connsiteY0" fmla="*/ 683952 h 683952"/>
                  <a:gd name="connsiteX1" fmla="*/ 232819 w 2245703"/>
                  <a:gd name="connsiteY1" fmla="*/ 680394 h 683952"/>
                  <a:gd name="connsiteX2" fmla="*/ 473785 w 2245703"/>
                  <a:gd name="connsiteY2" fmla="*/ 671263 h 683952"/>
                  <a:gd name="connsiteX3" fmla="*/ 728762 w 2245703"/>
                  <a:gd name="connsiteY3" fmla="*/ 592132 h 683952"/>
                  <a:gd name="connsiteX4" fmla="*/ 983739 w 2245703"/>
                  <a:gd name="connsiteY4" fmla="*/ 548170 h 683952"/>
                  <a:gd name="connsiteX5" fmla="*/ 1272787 w 2245703"/>
                  <a:gd name="connsiteY5" fmla="*/ 560626 h 683952"/>
                  <a:gd name="connsiteX6" fmla="*/ 1475375 w 2245703"/>
                  <a:gd name="connsiteY6" fmla="*/ 492851 h 683952"/>
                  <a:gd name="connsiteX7" fmla="*/ 1743174 w 2245703"/>
                  <a:gd name="connsiteY7" fmla="*/ 386977 h 683952"/>
                  <a:gd name="connsiteX8" fmla="*/ 1983961 w 2245703"/>
                  <a:gd name="connsiteY8" fmla="*/ 215254 h 683952"/>
                  <a:gd name="connsiteX9" fmla="*/ 2245703 w 2245703"/>
                  <a:gd name="connsiteY9" fmla="*/ 0 h 683952"/>
                  <a:gd name="connsiteX0" fmla="*/ 0 w 2245703"/>
                  <a:gd name="connsiteY0" fmla="*/ 683952 h 683952"/>
                  <a:gd name="connsiteX1" fmla="*/ 232819 w 2245703"/>
                  <a:gd name="connsiteY1" fmla="*/ 680394 h 683952"/>
                  <a:gd name="connsiteX2" fmla="*/ 473785 w 2245703"/>
                  <a:gd name="connsiteY2" fmla="*/ 671263 h 683952"/>
                  <a:gd name="connsiteX3" fmla="*/ 728762 w 2245703"/>
                  <a:gd name="connsiteY3" fmla="*/ 592132 h 683952"/>
                  <a:gd name="connsiteX4" fmla="*/ 1002789 w 2245703"/>
                  <a:gd name="connsiteY4" fmla="*/ 629132 h 683952"/>
                  <a:gd name="connsiteX5" fmla="*/ 1272787 w 2245703"/>
                  <a:gd name="connsiteY5" fmla="*/ 560626 h 683952"/>
                  <a:gd name="connsiteX6" fmla="*/ 1475375 w 2245703"/>
                  <a:gd name="connsiteY6" fmla="*/ 492851 h 683952"/>
                  <a:gd name="connsiteX7" fmla="*/ 1743174 w 2245703"/>
                  <a:gd name="connsiteY7" fmla="*/ 386977 h 683952"/>
                  <a:gd name="connsiteX8" fmla="*/ 1983961 w 2245703"/>
                  <a:gd name="connsiteY8" fmla="*/ 215254 h 683952"/>
                  <a:gd name="connsiteX9" fmla="*/ 2245703 w 2245703"/>
                  <a:gd name="connsiteY9" fmla="*/ 0 h 683952"/>
                  <a:gd name="connsiteX0" fmla="*/ 0 w 2245703"/>
                  <a:gd name="connsiteY0" fmla="*/ 683952 h 683952"/>
                  <a:gd name="connsiteX1" fmla="*/ 232819 w 2245703"/>
                  <a:gd name="connsiteY1" fmla="*/ 680394 h 683952"/>
                  <a:gd name="connsiteX2" fmla="*/ 473785 w 2245703"/>
                  <a:gd name="connsiteY2" fmla="*/ 671263 h 683952"/>
                  <a:gd name="connsiteX3" fmla="*/ 743049 w 2245703"/>
                  <a:gd name="connsiteY3" fmla="*/ 649282 h 683952"/>
                  <a:gd name="connsiteX4" fmla="*/ 1002789 w 2245703"/>
                  <a:gd name="connsiteY4" fmla="*/ 629132 h 683952"/>
                  <a:gd name="connsiteX5" fmla="*/ 1272787 w 2245703"/>
                  <a:gd name="connsiteY5" fmla="*/ 560626 h 683952"/>
                  <a:gd name="connsiteX6" fmla="*/ 1475375 w 2245703"/>
                  <a:gd name="connsiteY6" fmla="*/ 492851 h 683952"/>
                  <a:gd name="connsiteX7" fmla="*/ 1743174 w 2245703"/>
                  <a:gd name="connsiteY7" fmla="*/ 386977 h 683952"/>
                  <a:gd name="connsiteX8" fmla="*/ 1983961 w 2245703"/>
                  <a:gd name="connsiteY8" fmla="*/ 215254 h 683952"/>
                  <a:gd name="connsiteX9" fmla="*/ 2245703 w 2245703"/>
                  <a:gd name="connsiteY9" fmla="*/ 0 h 683952"/>
                  <a:gd name="connsiteX0" fmla="*/ 0 w 2279040"/>
                  <a:gd name="connsiteY0" fmla="*/ 683952 h 683952"/>
                  <a:gd name="connsiteX1" fmla="*/ 266156 w 2279040"/>
                  <a:gd name="connsiteY1" fmla="*/ 680394 h 683952"/>
                  <a:gd name="connsiteX2" fmla="*/ 507122 w 2279040"/>
                  <a:gd name="connsiteY2" fmla="*/ 671263 h 683952"/>
                  <a:gd name="connsiteX3" fmla="*/ 776386 w 2279040"/>
                  <a:gd name="connsiteY3" fmla="*/ 649282 h 683952"/>
                  <a:gd name="connsiteX4" fmla="*/ 1036126 w 2279040"/>
                  <a:gd name="connsiteY4" fmla="*/ 629132 h 683952"/>
                  <a:gd name="connsiteX5" fmla="*/ 1306124 w 2279040"/>
                  <a:gd name="connsiteY5" fmla="*/ 560626 h 683952"/>
                  <a:gd name="connsiteX6" fmla="*/ 1508712 w 2279040"/>
                  <a:gd name="connsiteY6" fmla="*/ 492851 h 683952"/>
                  <a:gd name="connsiteX7" fmla="*/ 1776511 w 2279040"/>
                  <a:gd name="connsiteY7" fmla="*/ 386977 h 683952"/>
                  <a:gd name="connsiteX8" fmla="*/ 2017298 w 2279040"/>
                  <a:gd name="connsiteY8" fmla="*/ 215254 h 683952"/>
                  <a:gd name="connsiteX9" fmla="*/ 2279040 w 2279040"/>
                  <a:gd name="connsiteY9" fmla="*/ 0 h 68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9040" h="683952">
                    <a:moveTo>
                      <a:pt x="0" y="683952"/>
                    </a:moveTo>
                    <a:lnTo>
                      <a:pt x="266156" y="680394"/>
                    </a:lnTo>
                    <a:lnTo>
                      <a:pt x="507122" y="671263"/>
                    </a:lnTo>
                    <a:lnTo>
                      <a:pt x="776386" y="649282"/>
                    </a:lnTo>
                    <a:lnTo>
                      <a:pt x="1036126" y="629132"/>
                    </a:lnTo>
                    <a:lnTo>
                      <a:pt x="1306124" y="560626"/>
                    </a:lnTo>
                    <a:lnTo>
                      <a:pt x="1508712" y="492851"/>
                    </a:lnTo>
                    <a:lnTo>
                      <a:pt x="1776511" y="386977"/>
                    </a:lnTo>
                    <a:lnTo>
                      <a:pt x="2017298" y="215254"/>
                    </a:lnTo>
                    <a:lnTo>
                      <a:pt x="227904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400" dirty="0">
                  <a:solidFill>
                    <a:prstClr val="black"/>
                  </a:solidFill>
                </a:endParaRPr>
              </a:p>
            </p:txBody>
          </p:sp>
          <p:sp>
            <p:nvSpPr>
              <p:cNvPr id="219" name="Rectangle 218"/>
              <p:cNvSpPr/>
              <p:nvPr/>
            </p:nvSpPr>
            <p:spPr bwMode="auto">
              <a:xfrm>
                <a:off x="5930608" y="4369200"/>
                <a:ext cx="78061"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0" name="Rectangle 219"/>
              <p:cNvSpPr/>
              <p:nvPr/>
            </p:nvSpPr>
            <p:spPr bwMode="auto">
              <a:xfrm>
                <a:off x="7203605" y="4222108"/>
                <a:ext cx="78061" cy="100642"/>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1" name="Rectangle 220"/>
              <p:cNvSpPr/>
              <p:nvPr/>
            </p:nvSpPr>
            <p:spPr bwMode="auto">
              <a:xfrm>
                <a:off x="8196955" y="3551897"/>
                <a:ext cx="78061" cy="100642"/>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2" name="Rectangle 221"/>
              <p:cNvSpPr/>
              <p:nvPr/>
            </p:nvSpPr>
            <p:spPr bwMode="auto">
              <a:xfrm>
                <a:off x="6182806" y="4360353"/>
                <a:ext cx="78061"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3" name="Rectangle 222"/>
              <p:cNvSpPr/>
              <p:nvPr/>
            </p:nvSpPr>
            <p:spPr bwMode="auto">
              <a:xfrm>
                <a:off x="7448083" y="4136949"/>
                <a:ext cx="77203"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4" name="Rectangle 223"/>
              <p:cNvSpPr/>
              <p:nvPr/>
            </p:nvSpPr>
            <p:spPr bwMode="auto">
              <a:xfrm>
                <a:off x="6435861" y="4338233"/>
                <a:ext cx="77203"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5" name="Rectangle 224"/>
              <p:cNvSpPr/>
              <p:nvPr/>
            </p:nvSpPr>
            <p:spPr bwMode="auto">
              <a:xfrm>
                <a:off x="7700281" y="4004234"/>
                <a:ext cx="78061"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6" name="Rectangle 225"/>
              <p:cNvSpPr/>
              <p:nvPr/>
            </p:nvSpPr>
            <p:spPr bwMode="auto">
              <a:xfrm>
                <a:off x="6688059" y="4316114"/>
                <a:ext cx="78061"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7" name="Rectangle 226"/>
              <p:cNvSpPr/>
              <p:nvPr/>
            </p:nvSpPr>
            <p:spPr bwMode="auto">
              <a:xfrm>
                <a:off x="7952478" y="3816221"/>
                <a:ext cx="78061" cy="99536"/>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8" name="Rectangle 227"/>
              <p:cNvSpPr/>
              <p:nvPr/>
            </p:nvSpPr>
            <p:spPr bwMode="auto">
              <a:xfrm>
                <a:off x="6942830" y="4295101"/>
                <a:ext cx="78061" cy="100642"/>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grpSp>
        <p:grpSp>
          <p:nvGrpSpPr>
            <p:cNvPr id="4" name="Group 164"/>
            <p:cNvGrpSpPr>
              <a:grpSpLocks/>
            </p:cNvGrpSpPr>
            <p:nvPr/>
          </p:nvGrpSpPr>
          <p:grpSpPr bwMode="auto">
            <a:xfrm>
              <a:off x="2217365" y="1450336"/>
              <a:ext cx="4355089" cy="2645228"/>
              <a:chOff x="5929516" y="2601659"/>
              <a:chExt cx="2353284" cy="1843018"/>
            </a:xfrm>
            <a:solidFill>
              <a:schemeClr val="accent1"/>
            </a:solidFill>
          </p:grpSpPr>
          <p:sp>
            <p:nvSpPr>
              <p:cNvPr id="207" name="Freeform 47"/>
              <p:cNvSpPr/>
              <p:nvPr/>
            </p:nvSpPr>
            <p:spPr bwMode="auto">
              <a:xfrm>
                <a:off x="5948014" y="2675047"/>
                <a:ext cx="2299785" cy="1740372"/>
              </a:xfrm>
              <a:custGeom>
                <a:avLst/>
                <a:gdLst>
                  <a:gd name="connsiteX0" fmla="*/ 0 w 2532184"/>
                  <a:gd name="connsiteY0" fmla="*/ 888023 h 888023"/>
                  <a:gd name="connsiteX1" fmla="*/ 659423 w 2532184"/>
                  <a:gd name="connsiteY1" fmla="*/ 756138 h 888023"/>
                  <a:gd name="connsiteX2" fmla="*/ 1274884 w 2532184"/>
                  <a:gd name="connsiteY2" fmla="*/ 580292 h 888023"/>
                  <a:gd name="connsiteX3" fmla="*/ 2532184 w 2532184"/>
                  <a:gd name="connsiteY3" fmla="*/ 0 h 888023"/>
                  <a:gd name="connsiteX0" fmla="*/ 0 w 2528065"/>
                  <a:gd name="connsiteY0" fmla="*/ 795536 h 795536"/>
                  <a:gd name="connsiteX1" fmla="*/ 659423 w 2528065"/>
                  <a:gd name="connsiteY1" fmla="*/ 663651 h 795536"/>
                  <a:gd name="connsiteX2" fmla="*/ 1274884 w 2528065"/>
                  <a:gd name="connsiteY2" fmla="*/ 487805 h 795536"/>
                  <a:gd name="connsiteX3" fmla="*/ 2528065 w 2528065"/>
                  <a:gd name="connsiteY3" fmla="*/ 0 h 795536"/>
                  <a:gd name="connsiteX0" fmla="*/ 0 w 2528065"/>
                  <a:gd name="connsiteY0" fmla="*/ 795536 h 795536"/>
                  <a:gd name="connsiteX1" fmla="*/ 659423 w 2528065"/>
                  <a:gd name="connsiteY1" fmla="*/ 663651 h 795536"/>
                  <a:gd name="connsiteX2" fmla="*/ 1303930 w 2528065"/>
                  <a:gd name="connsiteY2" fmla="*/ 720079 h 795536"/>
                  <a:gd name="connsiteX3" fmla="*/ 2528065 w 2528065"/>
                  <a:gd name="connsiteY3" fmla="*/ 0 h 795536"/>
                  <a:gd name="connsiteX0" fmla="*/ 0 w 2528065"/>
                  <a:gd name="connsiteY0" fmla="*/ 795536 h 936103"/>
                  <a:gd name="connsiteX1" fmla="*/ 655858 w 2528065"/>
                  <a:gd name="connsiteY1" fmla="*/ 936103 h 936103"/>
                  <a:gd name="connsiteX2" fmla="*/ 1303930 w 2528065"/>
                  <a:gd name="connsiteY2" fmla="*/ 720079 h 936103"/>
                  <a:gd name="connsiteX3" fmla="*/ 2528065 w 2528065"/>
                  <a:gd name="connsiteY3" fmla="*/ 0 h 936103"/>
                  <a:gd name="connsiteX0" fmla="*/ 0 w 2535850"/>
                  <a:gd name="connsiteY0" fmla="*/ 1053961 h 1053961"/>
                  <a:gd name="connsiteX1" fmla="*/ 663643 w 2535850"/>
                  <a:gd name="connsiteY1" fmla="*/ 936103 h 1053961"/>
                  <a:gd name="connsiteX2" fmla="*/ 1311715 w 2535850"/>
                  <a:gd name="connsiteY2" fmla="*/ 720079 h 1053961"/>
                  <a:gd name="connsiteX3" fmla="*/ 2535850 w 2535850"/>
                  <a:gd name="connsiteY3" fmla="*/ 0 h 1053961"/>
                  <a:gd name="connsiteX0" fmla="*/ 0 w 2535850"/>
                  <a:gd name="connsiteY0" fmla="*/ 1053961 h 1053961"/>
                  <a:gd name="connsiteX1" fmla="*/ 663643 w 2535850"/>
                  <a:gd name="connsiteY1" fmla="*/ 936103 h 1053961"/>
                  <a:gd name="connsiteX2" fmla="*/ 1285338 w 2535850"/>
                  <a:gd name="connsiteY2" fmla="*/ 702494 h 1053961"/>
                  <a:gd name="connsiteX3" fmla="*/ 2535850 w 2535850"/>
                  <a:gd name="connsiteY3" fmla="*/ 0 h 1053961"/>
                  <a:gd name="connsiteX0" fmla="*/ 0 w 2535850"/>
                  <a:gd name="connsiteY0" fmla="*/ 1053961 h 1053961"/>
                  <a:gd name="connsiteX1" fmla="*/ 690020 w 2535850"/>
                  <a:gd name="connsiteY1" fmla="*/ 909726 h 1053961"/>
                  <a:gd name="connsiteX2" fmla="*/ 1285338 w 2535850"/>
                  <a:gd name="connsiteY2" fmla="*/ 702494 h 1053961"/>
                  <a:gd name="connsiteX3" fmla="*/ 2535850 w 2535850"/>
                  <a:gd name="connsiteY3" fmla="*/ 0 h 1053961"/>
                  <a:gd name="connsiteX0" fmla="*/ 0 w 2254496"/>
                  <a:gd name="connsiteY0" fmla="*/ 763815 h 909726"/>
                  <a:gd name="connsiteX1" fmla="*/ 408666 w 2254496"/>
                  <a:gd name="connsiteY1" fmla="*/ 909726 h 909726"/>
                  <a:gd name="connsiteX2" fmla="*/ 1003984 w 2254496"/>
                  <a:gd name="connsiteY2" fmla="*/ 702494 h 909726"/>
                  <a:gd name="connsiteX3" fmla="*/ 2254496 w 2254496"/>
                  <a:gd name="connsiteY3" fmla="*/ 0 h 909726"/>
                  <a:gd name="connsiteX0" fmla="*/ 0 w 2254496"/>
                  <a:gd name="connsiteY0" fmla="*/ 763815 h 763815"/>
                  <a:gd name="connsiteX1" fmla="*/ 232819 w 2254496"/>
                  <a:gd name="connsiteY1" fmla="*/ 760257 h 763815"/>
                  <a:gd name="connsiteX2" fmla="*/ 1003984 w 2254496"/>
                  <a:gd name="connsiteY2" fmla="*/ 702494 h 763815"/>
                  <a:gd name="connsiteX3" fmla="*/ 2254496 w 2254496"/>
                  <a:gd name="connsiteY3" fmla="*/ 0 h 763815"/>
                  <a:gd name="connsiteX0" fmla="*/ 0 w 2245703"/>
                  <a:gd name="connsiteY0" fmla="*/ 728646 h 728646"/>
                  <a:gd name="connsiteX1" fmla="*/ 232819 w 2245703"/>
                  <a:gd name="connsiteY1" fmla="*/ 725088 h 728646"/>
                  <a:gd name="connsiteX2" fmla="*/ 1003984 w 2245703"/>
                  <a:gd name="connsiteY2" fmla="*/ 667325 h 728646"/>
                  <a:gd name="connsiteX3" fmla="*/ 2245703 w 2245703"/>
                  <a:gd name="connsiteY3" fmla="*/ 0 h 728646"/>
                  <a:gd name="connsiteX0" fmla="*/ 0 w 2245703"/>
                  <a:gd name="connsiteY0" fmla="*/ 728646 h 728646"/>
                  <a:gd name="connsiteX1" fmla="*/ 232819 w 2245703"/>
                  <a:gd name="connsiteY1" fmla="*/ 725088 h 728646"/>
                  <a:gd name="connsiteX2" fmla="*/ 1971138 w 2245703"/>
                  <a:gd name="connsiteY2" fmla="*/ 69448 h 728646"/>
                  <a:gd name="connsiteX3" fmla="*/ 2245703 w 2245703"/>
                  <a:gd name="connsiteY3" fmla="*/ 0 h 728646"/>
                  <a:gd name="connsiteX0" fmla="*/ 0 w 2245703"/>
                  <a:gd name="connsiteY0" fmla="*/ 755023 h 755023"/>
                  <a:gd name="connsiteX1" fmla="*/ 232819 w 2245703"/>
                  <a:gd name="connsiteY1" fmla="*/ 751465 h 755023"/>
                  <a:gd name="connsiteX2" fmla="*/ 1971138 w 2245703"/>
                  <a:gd name="connsiteY2" fmla="*/ 95825 h 755023"/>
                  <a:gd name="connsiteX3" fmla="*/ 2245703 w 2245703"/>
                  <a:gd name="connsiteY3" fmla="*/ 0 h 755023"/>
                  <a:gd name="connsiteX0" fmla="*/ 0 w 2245703"/>
                  <a:gd name="connsiteY0" fmla="*/ 755023 h 755023"/>
                  <a:gd name="connsiteX1" fmla="*/ 232819 w 2245703"/>
                  <a:gd name="connsiteY1" fmla="*/ 751465 h 755023"/>
                  <a:gd name="connsiteX2" fmla="*/ 473785 w 2245703"/>
                  <a:gd name="connsiteY2" fmla="*/ 742334 h 755023"/>
                  <a:gd name="connsiteX3" fmla="*/ 1971138 w 2245703"/>
                  <a:gd name="connsiteY3" fmla="*/ 95825 h 755023"/>
                  <a:gd name="connsiteX4" fmla="*/ 2245703 w 2245703"/>
                  <a:gd name="connsiteY4"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971138 w 2245703"/>
                  <a:gd name="connsiteY4" fmla="*/ 95825 h 755023"/>
                  <a:gd name="connsiteX5" fmla="*/ 2245703 w 2245703"/>
                  <a:gd name="connsiteY5"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748670 w 2245703"/>
                  <a:gd name="connsiteY4" fmla="*/ 197210 h 755023"/>
                  <a:gd name="connsiteX5" fmla="*/ 1971138 w 2245703"/>
                  <a:gd name="connsiteY5" fmla="*/ 95825 h 755023"/>
                  <a:gd name="connsiteX6" fmla="*/ 2245703 w 2245703"/>
                  <a:gd name="connsiteY6"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229924 w 2245703"/>
                  <a:gd name="connsiteY4" fmla="*/ 469772 h 755023"/>
                  <a:gd name="connsiteX5" fmla="*/ 1748670 w 2245703"/>
                  <a:gd name="connsiteY5" fmla="*/ 197210 h 755023"/>
                  <a:gd name="connsiteX6" fmla="*/ 1971138 w 2245703"/>
                  <a:gd name="connsiteY6" fmla="*/ 95825 h 755023"/>
                  <a:gd name="connsiteX7" fmla="*/ 2245703 w 2245703"/>
                  <a:gd name="connsiteY7"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229924 w 2245703"/>
                  <a:gd name="connsiteY4" fmla="*/ 469772 h 755023"/>
                  <a:gd name="connsiteX5" fmla="*/ 1484900 w 2245703"/>
                  <a:gd name="connsiteY5" fmla="*/ 311510 h 755023"/>
                  <a:gd name="connsiteX6" fmla="*/ 1748670 w 2245703"/>
                  <a:gd name="connsiteY6" fmla="*/ 197210 h 755023"/>
                  <a:gd name="connsiteX7" fmla="*/ 1971138 w 2245703"/>
                  <a:gd name="connsiteY7" fmla="*/ 95825 h 755023"/>
                  <a:gd name="connsiteX8" fmla="*/ 2245703 w 2245703"/>
                  <a:gd name="connsiteY8"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983739 w 2245703"/>
                  <a:gd name="connsiteY4" fmla="*/ 619241 h 755023"/>
                  <a:gd name="connsiteX5" fmla="*/ 1229924 w 2245703"/>
                  <a:gd name="connsiteY5" fmla="*/ 469772 h 755023"/>
                  <a:gd name="connsiteX6" fmla="*/ 1484900 w 2245703"/>
                  <a:gd name="connsiteY6" fmla="*/ 311510 h 755023"/>
                  <a:gd name="connsiteX7" fmla="*/ 1748670 w 2245703"/>
                  <a:gd name="connsiteY7" fmla="*/ 197210 h 755023"/>
                  <a:gd name="connsiteX8" fmla="*/ 1971138 w 2245703"/>
                  <a:gd name="connsiteY8" fmla="*/ 95825 h 755023"/>
                  <a:gd name="connsiteX9" fmla="*/ 2245703 w 2245703"/>
                  <a:gd name="connsiteY9" fmla="*/ 0 h 755023"/>
                  <a:gd name="connsiteX0" fmla="*/ 0 w 2279041"/>
                  <a:gd name="connsiteY0" fmla="*/ 1536073 h 1536073"/>
                  <a:gd name="connsiteX1" fmla="*/ 266157 w 2279041"/>
                  <a:gd name="connsiteY1" fmla="*/ 751465 h 1536073"/>
                  <a:gd name="connsiteX2" fmla="*/ 507123 w 2279041"/>
                  <a:gd name="connsiteY2" fmla="*/ 742334 h 1536073"/>
                  <a:gd name="connsiteX3" fmla="*/ 762100 w 2279041"/>
                  <a:gd name="connsiteY3" fmla="*/ 663203 h 1536073"/>
                  <a:gd name="connsiteX4" fmla="*/ 1017077 w 2279041"/>
                  <a:gd name="connsiteY4" fmla="*/ 619241 h 1536073"/>
                  <a:gd name="connsiteX5" fmla="*/ 1263262 w 2279041"/>
                  <a:gd name="connsiteY5" fmla="*/ 4697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07123 w 2279041"/>
                  <a:gd name="connsiteY2" fmla="*/ 742334 h 1536073"/>
                  <a:gd name="connsiteX3" fmla="*/ 762100 w 2279041"/>
                  <a:gd name="connsiteY3" fmla="*/ 663203 h 1536073"/>
                  <a:gd name="connsiteX4" fmla="*/ 1017077 w 2279041"/>
                  <a:gd name="connsiteY4" fmla="*/ 619241 h 1536073"/>
                  <a:gd name="connsiteX5" fmla="*/ 1263262 w 2279041"/>
                  <a:gd name="connsiteY5" fmla="*/ 4697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62100 w 2279041"/>
                  <a:gd name="connsiteY3" fmla="*/ 663203 h 1536073"/>
                  <a:gd name="connsiteX4" fmla="*/ 1017077 w 2279041"/>
                  <a:gd name="connsiteY4" fmla="*/ 619241 h 1536073"/>
                  <a:gd name="connsiteX5" fmla="*/ 1263262 w 2279041"/>
                  <a:gd name="connsiteY5" fmla="*/ 4697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7077 w 2279041"/>
                  <a:gd name="connsiteY4" fmla="*/ 619241 h 1536073"/>
                  <a:gd name="connsiteX5" fmla="*/ 1263262 w 2279041"/>
                  <a:gd name="connsiteY5" fmla="*/ 4697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2315 w 2279041"/>
                  <a:gd name="connsiteY4" fmla="*/ 1381241 h 1536073"/>
                  <a:gd name="connsiteX5" fmla="*/ 1263262 w 2279041"/>
                  <a:gd name="connsiteY5" fmla="*/ 4697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2315 w 2279041"/>
                  <a:gd name="connsiteY4" fmla="*/ 1381241 h 1536073"/>
                  <a:gd name="connsiteX5" fmla="*/ 1268024 w 2279041"/>
                  <a:gd name="connsiteY5" fmla="*/ 12698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2315 w 2279041"/>
                  <a:gd name="connsiteY4" fmla="*/ 1381241 h 1536073"/>
                  <a:gd name="connsiteX5" fmla="*/ 1268024 w 2279041"/>
                  <a:gd name="connsiteY5" fmla="*/ 1269872 h 1536073"/>
                  <a:gd name="connsiteX6" fmla="*/ 1523001 w 2279041"/>
                  <a:gd name="connsiteY6" fmla="*/ 1125898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2315 w 2279041"/>
                  <a:gd name="connsiteY4" fmla="*/ 1381241 h 1536073"/>
                  <a:gd name="connsiteX5" fmla="*/ 1268024 w 2279041"/>
                  <a:gd name="connsiteY5" fmla="*/ 1269872 h 1536073"/>
                  <a:gd name="connsiteX6" fmla="*/ 1523001 w 2279041"/>
                  <a:gd name="connsiteY6" fmla="*/ 1125898 h 1536073"/>
                  <a:gd name="connsiteX7" fmla="*/ 1777245 w 2279041"/>
                  <a:gd name="connsiteY7" fmla="*/ 911585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2315 w 2279041"/>
                  <a:gd name="connsiteY4" fmla="*/ 1381241 h 1536073"/>
                  <a:gd name="connsiteX5" fmla="*/ 1268024 w 2279041"/>
                  <a:gd name="connsiteY5" fmla="*/ 1269872 h 1536073"/>
                  <a:gd name="connsiteX6" fmla="*/ 1523001 w 2279041"/>
                  <a:gd name="connsiteY6" fmla="*/ 1125898 h 1536073"/>
                  <a:gd name="connsiteX7" fmla="*/ 1777245 w 2279041"/>
                  <a:gd name="connsiteY7" fmla="*/ 911585 h 1536073"/>
                  <a:gd name="connsiteX8" fmla="*/ 2028289 w 2279041"/>
                  <a:gd name="connsiteY8" fmla="*/ 557787 h 1536073"/>
                  <a:gd name="connsiteX9" fmla="*/ 2279041 w 2279041"/>
                  <a:gd name="connsiteY9" fmla="*/ 0 h 1536073"/>
                  <a:gd name="connsiteX0" fmla="*/ 0 w 2298091"/>
                  <a:gd name="connsiteY0" fmla="*/ 1507498 h 1507498"/>
                  <a:gd name="connsiteX1" fmla="*/ 268464 w 2298091"/>
                  <a:gd name="connsiteY1" fmla="*/ 1492902 h 1507498"/>
                  <a:gd name="connsiteX2" fmla="*/ 511911 w 2298091"/>
                  <a:gd name="connsiteY2" fmla="*/ 1464721 h 1507498"/>
                  <a:gd name="connsiteX3" fmla="*/ 776387 w 2298091"/>
                  <a:gd name="connsiteY3" fmla="*/ 1406153 h 1507498"/>
                  <a:gd name="connsiteX4" fmla="*/ 1012315 w 2298091"/>
                  <a:gd name="connsiteY4" fmla="*/ 1352666 h 1507498"/>
                  <a:gd name="connsiteX5" fmla="*/ 1268024 w 2298091"/>
                  <a:gd name="connsiteY5" fmla="*/ 1241297 h 1507498"/>
                  <a:gd name="connsiteX6" fmla="*/ 1523001 w 2298091"/>
                  <a:gd name="connsiteY6" fmla="*/ 1097323 h 1507498"/>
                  <a:gd name="connsiteX7" fmla="*/ 1777245 w 2298091"/>
                  <a:gd name="connsiteY7" fmla="*/ 883010 h 1507498"/>
                  <a:gd name="connsiteX8" fmla="*/ 2028289 w 2298091"/>
                  <a:gd name="connsiteY8" fmla="*/ 529212 h 1507498"/>
                  <a:gd name="connsiteX9" fmla="*/ 2298091 w 2298091"/>
                  <a:gd name="connsiteY9" fmla="*/ 0 h 150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8091" h="1507498">
                    <a:moveTo>
                      <a:pt x="0" y="1507498"/>
                    </a:moveTo>
                    <a:lnTo>
                      <a:pt x="268464" y="1492902"/>
                    </a:lnTo>
                    <a:lnTo>
                      <a:pt x="511911" y="1464721"/>
                    </a:lnTo>
                    <a:lnTo>
                      <a:pt x="776387" y="1406153"/>
                    </a:lnTo>
                    <a:lnTo>
                      <a:pt x="1012315" y="1352666"/>
                    </a:lnTo>
                    <a:lnTo>
                      <a:pt x="1268024" y="1241297"/>
                    </a:lnTo>
                    <a:lnTo>
                      <a:pt x="1523001" y="1097323"/>
                    </a:lnTo>
                    <a:lnTo>
                      <a:pt x="1777245" y="883010"/>
                    </a:lnTo>
                    <a:lnTo>
                      <a:pt x="2028289" y="529212"/>
                    </a:lnTo>
                    <a:lnTo>
                      <a:pt x="2298091" y="0"/>
                    </a:lnTo>
                  </a:path>
                </a:pathLst>
              </a:custGeom>
              <a:noFill/>
              <a:ln w="28575">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400" dirty="0">
                  <a:solidFill>
                    <a:prstClr val="black"/>
                  </a:solidFill>
                </a:endParaRPr>
              </a:p>
            </p:txBody>
          </p:sp>
          <p:sp>
            <p:nvSpPr>
              <p:cNvPr id="208" name="Isosceles Triangle 207"/>
              <p:cNvSpPr/>
              <p:nvPr/>
            </p:nvSpPr>
            <p:spPr bwMode="auto">
              <a:xfrm>
                <a:off x="5929516" y="4344347"/>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09" name="Isosceles Triangle 208"/>
              <p:cNvSpPr/>
              <p:nvPr/>
            </p:nvSpPr>
            <p:spPr bwMode="auto">
              <a:xfrm>
                <a:off x="7192896" y="4035179"/>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0" name="Isosceles Triangle 209"/>
              <p:cNvSpPr/>
              <p:nvPr/>
            </p:nvSpPr>
            <p:spPr bwMode="auto">
              <a:xfrm>
                <a:off x="8204989" y="2601659"/>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1" name="Isosceles Triangle 210"/>
              <p:cNvSpPr/>
              <p:nvPr/>
            </p:nvSpPr>
            <p:spPr bwMode="auto">
              <a:xfrm>
                <a:off x="6181959" y="4326978"/>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2" name="Isosceles Triangle 211"/>
              <p:cNvSpPr/>
              <p:nvPr/>
            </p:nvSpPr>
            <p:spPr bwMode="auto">
              <a:xfrm>
                <a:off x="7445338" y="3858016"/>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3" name="Isosceles Triangle 212"/>
              <p:cNvSpPr/>
              <p:nvPr/>
            </p:nvSpPr>
            <p:spPr bwMode="auto">
              <a:xfrm>
                <a:off x="6434404" y="4295714"/>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4" name="Isosceles Triangle 213"/>
              <p:cNvSpPr/>
              <p:nvPr/>
            </p:nvSpPr>
            <p:spPr bwMode="auto">
              <a:xfrm>
                <a:off x="7700097" y="3587060"/>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5" name="Isosceles Triangle 214"/>
              <p:cNvSpPr/>
              <p:nvPr/>
            </p:nvSpPr>
            <p:spPr bwMode="auto">
              <a:xfrm>
                <a:off x="6688005" y="4222764"/>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6" name="Isosceles Triangle 215"/>
              <p:cNvSpPr/>
              <p:nvPr/>
            </p:nvSpPr>
            <p:spPr bwMode="auto">
              <a:xfrm>
                <a:off x="7952539" y="3173678"/>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7" name="Isosceles Triangle 216"/>
              <p:cNvSpPr/>
              <p:nvPr/>
            </p:nvSpPr>
            <p:spPr bwMode="auto">
              <a:xfrm>
                <a:off x="6940449" y="4149816"/>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grpSp>
        <p:sp>
          <p:nvSpPr>
            <p:cNvPr id="49207" name="Rectangle 87"/>
            <p:cNvSpPr>
              <a:spLocks noChangeArrowheads="1"/>
            </p:cNvSpPr>
            <p:nvPr/>
          </p:nvSpPr>
          <p:spPr bwMode="auto">
            <a:xfrm>
              <a:off x="3254915" y="4394021"/>
              <a:ext cx="1800183" cy="21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dirty="0" err="1" smtClean="0">
                  <a:solidFill>
                    <a:srgbClr val="000000"/>
                  </a:solidFill>
                  <a:ea typeface="ヒラギノ角ゴ Pro W3"/>
                  <a:cs typeface="ヒラギノ角ゴ Pro W3"/>
                </a:rPr>
                <a:t>Consum</a:t>
              </a:r>
              <a:r>
                <a:rPr lang="en-US" altLang="en-US" sz="1400" dirty="0" smtClean="0">
                  <a:solidFill>
                    <a:srgbClr val="000000"/>
                  </a:solidFill>
                  <a:ea typeface="ヒラギノ角ゴ Pro W3"/>
                  <a:cs typeface="ヒラギノ角ゴ Pro W3"/>
                </a:rPr>
                <a:t> alcohol(g/</a:t>
              </a:r>
              <a:r>
                <a:rPr lang="en-US" altLang="en-US" sz="1400" dirty="0" err="1" smtClean="0">
                  <a:solidFill>
                    <a:srgbClr val="000000"/>
                  </a:solidFill>
                  <a:ea typeface="ヒラギノ角ゴ Pro W3"/>
                  <a:cs typeface="ヒラギノ角ゴ Pro W3"/>
                </a:rPr>
                <a:t>dia</a:t>
              </a:r>
              <a:r>
                <a:rPr lang="en-US" altLang="en-US" sz="1400" dirty="0">
                  <a:solidFill>
                    <a:srgbClr val="000000"/>
                  </a:solidFill>
                  <a:ea typeface="ヒラギノ角ゴ Pro W3"/>
                  <a:cs typeface="ヒラギノ角ゴ Pro W3"/>
                </a:rPr>
                <a:t>)</a:t>
              </a:r>
            </a:p>
          </p:txBody>
        </p:sp>
        <p:cxnSp>
          <p:nvCxnSpPr>
            <p:cNvPr id="93" name="Straight Connector 92"/>
            <p:cNvCxnSpPr/>
            <p:nvPr/>
          </p:nvCxnSpPr>
          <p:spPr bwMode="auto">
            <a:xfrm>
              <a:off x="6937463" y="2350673"/>
              <a:ext cx="485778" cy="0"/>
            </a:xfrm>
            <a:prstGeom prst="line">
              <a:avLst/>
            </a:prstGeom>
            <a:solidFill>
              <a:schemeClr val="accent2"/>
            </a:solidFill>
            <a:ln w="2857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bwMode="auto">
            <a:xfrm>
              <a:off x="7107327" y="2277655"/>
              <a:ext cx="144463" cy="144448"/>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cxnSp>
          <p:nvCxnSpPr>
            <p:cNvPr id="95" name="Straight Connector 94"/>
            <p:cNvCxnSpPr/>
            <p:nvPr/>
          </p:nvCxnSpPr>
          <p:spPr bwMode="auto">
            <a:xfrm>
              <a:off x="6937463" y="1985583"/>
              <a:ext cx="485778" cy="0"/>
            </a:xfrm>
            <a:prstGeom prst="line">
              <a:avLst/>
            </a:prstGeom>
            <a:solidFill>
              <a:schemeClr val="accent1"/>
            </a:solidFill>
            <a:ln w="2857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96" name="Isosceles Triangle 95"/>
            <p:cNvSpPr/>
            <p:nvPr/>
          </p:nvSpPr>
          <p:spPr bwMode="auto">
            <a:xfrm>
              <a:off x="7107327" y="1912565"/>
              <a:ext cx="144463" cy="144448"/>
            </a:xfrm>
            <a:prstGeom prst="triangl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49212" name="Rectangle 87"/>
            <p:cNvSpPr>
              <a:spLocks noChangeArrowheads="1"/>
            </p:cNvSpPr>
            <p:nvPr/>
          </p:nvSpPr>
          <p:spPr bwMode="auto">
            <a:xfrm>
              <a:off x="7481362" y="1871388"/>
              <a:ext cx="567466" cy="21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eaLnBrk="1" hangingPunct="1">
                <a:spcBef>
                  <a:spcPct val="0"/>
                </a:spcBef>
                <a:buClrTx/>
                <a:buFontTx/>
                <a:buNone/>
              </a:pPr>
              <a:r>
                <a:rPr lang="en-US" altLang="en-US" sz="1400" dirty="0" smtClean="0">
                  <a:solidFill>
                    <a:srgbClr val="000000"/>
                  </a:solidFill>
                  <a:ea typeface="ヒラギノ角ゴ Pro W3"/>
                  <a:cs typeface="ヒラギノ角ゴ Pro W3"/>
                </a:rPr>
                <a:t>Homes</a:t>
              </a:r>
              <a:endParaRPr lang="en-US" altLang="en-US" sz="1400" dirty="0">
                <a:solidFill>
                  <a:srgbClr val="000000"/>
                </a:solidFill>
                <a:ea typeface="ヒラギノ角ゴ Pro W3"/>
                <a:cs typeface="ヒラギノ角ゴ Pro W3"/>
              </a:endParaRPr>
            </a:p>
          </p:txBody>
        </p:sp>
        <p:sp>
          <p:nvSpPr>
            <p:cNvPr id="49213" name="Rectangle 87"/>
            <p:cNvSpPr>
              <a:spLocks noChangeArrowheads="1"/>
            </p:cNvSpPr>
            <p:nvPr/>
          </p:nvSpPr>
          <p:spPr bwMode="auto">
            <a:xfrm>
              <a:off x="7481364" y="2236527"/>
              <a:ext cx="517773" cy="21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eaLnBrk="1" hangingPunct="1">
                <a:spcBef>
                  <a:spcPct val="0"/>
                </a:spcBef>
                <a:buClrTx/>
                <a:buFontTx/>
                <a:buNone/>
              </a:pPr>
              <a:r>
                <a:rPr lang="en-US" altLang="en-US" sz="1400" dirty="0" err="1" smtClean="0">
                  <a:solidFill>
                    <a:srgbClr val="000000"/>
                  </a:solidFill>
                  <a:ea typeface="ヒラギノ角ゴ Pro W3"/>
                  <a:cs typeface="ヒラギノ角ゴ Pro W3"/>
                </a:rPr>
                <a:t>Dones</a:t>
              </a:r>
              <a:endParaRPr lang="en-US" altLang="en-US" sz="1400" dirty="0">
                <a:solidFill>
                  <a:srgbClr val="000000"/>
                </a:solidFill>
                <a:ea typeface="ヒラギノ角ゴ Pro W3"/>
                <a:cs typeface="ヒラギノ角ゴ Pro W3"/>
              </a:endParaRPr>
            </a:p>
          </p:txBody>
        </p:sp>
      </p:grpSp>
      <p:sp>
        <p:nvSpPr>
          <p:cNvPr id="49158" name="Text Box 74"/>
          <p:cNvSpPr txBox="1">
            <a:spLocks noChangeArrowheads="1"/>
          </p:cNvSpPr>
          <p:nvPr/>
        </p:nvSpPr>
        <p:spPr bwMode="auto">
          <a:xfrm>
            <a:off x="539552" y="925513"/>
            <a:ext cx="81232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eaLnBrk="1" hangingPunct="1">
              <a:spcBef>
                <a:spcPct val="0"/>
              </a:spcBef>
              <a:buClrTx/>
              <a:buFontTx/>
              <a:buNone/>
            </a:pPr>
            <a:endParaRPr lang="ca-ES" altLang="en-US" dirty="0" smtClean="0"/>
          </a:p>
          <a:p>
            <a:pPr eaLnBrk="1" hangingPunct="1">
              <a:spcBef>
                <a:spcPct val="0"/>
              </a:spcBef>
              <a:buClrTx/>
              <a:buFontTx/>
              <a:buNone/>
            </a:pPr>
            <a:endParaRPr lang="ca-ES" altLang="en-US" dirty="0" smtClean="0"/>
          </a:p>
          <a:p>
            <a:pPr eaLnBrk="1" hangingPunct="1">
              <a:spcBef>
                <a:spcPct val="0"/>
              </a:spcBef>
              <a:buClrTx/>
              <a:buFontTx/>
              <a:buNone/>
            </a:pPr>
            <a:r>
              <a:rPr lang="ca-ES" altLang="en-US" dirty="0" smtClean="0"/>
              <a:t>Tant el </a:t>
            </a:r>
            <a:r>
              <a:rPr lang="ca-ES" altLang="en-US" i="1" dirty="0" smtClean="0"/>
              <a:t>risc relatiu com </a:t>
            </a:r>
            <a:r>
              <a:rPr lang="ca-ES" altLang="en-US" dirty="0" smtClean="0"/>
              <a:t>el </a:t>
            </a:r>
            <a:r>
              <a:rPr lang="ca-ES" altLang="en-US" i="1" dirty="0" smtClean="0"/>
              <a:t>risc absolut</a:t>
            </a:r>
            <a:r>
              <a:rPr lang="ca-ES" altLang="en-US" dirty="0" smtClean="0"/>
              <a:t> de mortalitat s’incrementa a mida que augmenta el consum d’alcohol por sobre de &gt;10 g/dia (1 UBE) </a:t>
            </a:r>
            <a:endParaRPr lang="ca-ES" altLang="en-US" dirty="0"/>
          </a:p>
        </p:txBody>
      </p:sp>
      <p:sp>
        <p:nvSpPr>
          <p:cNvPr id="49159" name="Rectangle 75"/>
          <p:cNvSpPr>
            <a:spLocks noChangeArrowheads="1"/>
          </p:cNvSpPr>
          <p:nvPr/>
        </p:nvSpPr>
        <p:spPr bwMode="auto">
          <a:xfrm>
            <a:off x="295275" y="416277"/>
            <a:ext cx="787712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eaLnBrk="1" hangingPunct="1">
              <a:spcBef>
                <a:spcPct val="0"/>
              </a:spcBef>
              <a:buClrTx/>
              <a:buFontTx/>
              <a:buNone/>
            </a:pPr>
            <a:r>
              <a:rPr lang="ca-ES" altLang="en-US" sz="2600" b="1" dirty="0" smtClean="0">
                <a:latin typeface="Trebuchet MS" pitchFamily="34" charset="0"/>
              </a:rPr>
              <a:t>Correlació entre mortalitat  i consum d’alcohol</a:t>
            </a:r>
            <a:endParaRPr lang="ca-ES" altLang="en-US" sz="2600" b="1" dirty="0">
              <a:latin typeface="Trebuchet MS"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71600" y="3632825"/>
            <a:ext cx="8064897" cy="3108543"/>
          </a:xfrm>
          <a:prstGeom prst="rect">
            <a:avLst/>
          </a:prstGeom>
          <a:solidFill>
            <a:srgbClr val="FFFFFF">
              <a:alpha val="49020"/>
            </a:srgbClr>
          </a:solidFill>
          <a:ln w="57150">
            <a:solidFill>
              <a:srgbClr val="6CB0EE"/>
            </a:solidFill>
          </a:ln>
        </p:spPr>
        <p:txBody>
          <a:bodyPr wrap="square">
            <a:spAutoFit/>
          </a:bodyPr>
          <a:lstStyle/>
          <a:p>
            <a:pPr algn="just">
              <a:spcBef>
                <a:spcPts val="1200"/>
              </a:spcBef>
            </a:pPr>
            <a:r>
              <a:rPr lang="ca-ES" sz="3200" b="1" dirty="0" smtClean="0">
                <a:solidFill>
                  <a:srgbClr val="C00000"/>
                </a:solidFill>
              </a:rPr>
              <a:t>Daniel (2) - escenari B</a:t>
            </a:r>
            <a:endParaRPr lang="ca-ES" altLang="es-ES" sz="3200" b="1" dirty="0" smtClean="0"/>
          </a:p>
          <a:p>
            <a:pPr algn="just">
              <a:spcBef>
                <a:spcPts val="1200"/>
              </a:spcBef>
            </a:pPr>
            <a:r>
              <a:rPr lang="ca-ES" altLang="es-ES" b="1" dirty="0" smtClean="0"/>
              <a:t>A l'informe consta que no fuma, té una TA: 165/99, examen físic sense alteracions, un ECG i espirometria sense canvis. A l'analítica destaca una GGT 115UI/L, ALT (GPT) de 68 UI/L, AST(GOT) de 58 UI/L, una</a:t>
            </a:r>
            <a:r>
              <a:rPr lang="ca-ES" altLang="es-ES" b="1" dirty="0"/>
              <a:t> </a:t>
            </a:r>
            <a:r>
              <a:rPr lang="ca-ES" altLang="es-ES" b="1" dirty="0" err="1"/>
              <a:t>hiperuricèmia</a:t>
            </a:r>
            <a:r>
              <a:rPr lang="ca-ES" altLang="es-ES" b="1" dirty="0"/>
              <a:t> de 8.0 mg/dl. A l’hemograma destaca un VCM de 109 </a:t>
            </a:r>
            <a:r>
              <a:rPr lang="ca-ES" altLang="es-ES" b="1" dirty="0" err="1"/>
              <a:t>fl</a:t>
            </a:r>
            <a:r>
              <a:rPr lang="ca-ES" altLang="es-ES" b="1" dirty="0"/>
              <a:t> sense anèmia</a:t>
            </a:r>
            <a:r>
              <a:rPr lang="ca-ES" altLang="es-ES" b="1" dirty="0" smtClean="0"/>
              <a:t>.</a:t>
            </a:r>
          </a:p>
          <a:p>
            <a:pPr algn="just">
              <a:spcBef>
                <a:spcPts val="1200"/>
              </a:spcBef>
            </a:pPr>
            <a:r>
              <a:rPr lang="ca-ES" b="1" dirty="0" smtClean="0"/>
              <a:t>Diu que beu: 2 mitjanes (1 amb l’esmorzar i un altre quan surt de la feina); 4 gots de vi (2 al dinar i dos al sopar), els caps de setmana 2 copes de conyac.</a:t>
            </a:r>
            <a:endParaRPr lang="ca-ES" altLang="es-ES" b="1" dirty="0"/>
          </a:p>
        </p:txBody>
      </p:sp>
    </p:spTree>
    <p:extLst>
      <p:ext uri="{BB962C8B-B14F-4D97-AF65-F5344CB8AC3E}">
        <p14:creationId xmlns:p14="http://schemas.microsoft.com/office/powerpoint/2010/main" val="31573427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493"/>
            <a:ext cx="9180512" cy="6912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2 Marcador de contenido"/>
          <p:cNvSpPr>
            <a:spLocks noGrp="1"/>
          </p:cNvSpPr>
          <p:nvPr>
            <p:ph idx="1"/>
          </p:nvPr>
        </p:nvSpPr>
        <p:spPr bwMode="auto">
          <a:xfrm>
            <a:off x="0" y="3284984"/>
            <a:ext cx="5760640" cy="3573016"/>
          </a:xfrm>
          <a:solidFill>
            <a:srgbClr val="D9D9D9">
              <a:alpha val="50196"/>
            </a:srgbClr>
          </a:solidFill>
          <a:ln w="38100">
            <a:solidFill>
              <a:schemeClr val="bg1">
                <a:lumMod val="50000"/>
              </a:schemeClr>
            </a:solidFill>
            <a:miter lim="800000"/>
            <a:headEnd/>
            <a:tailEnd/>
          </a:ln>
        </p:spPr>
        <p:txBody>
          <a:bodyPr vert="horz" wrap="square" lIns="91440" tIns="45720" rIns="91440" bIns="45720" numCol="1" anchor="t" anchorCtr="0" compatLnSpc="1">
            <a:prstTxWarp prst="textNoShape">
              <a:avLst/>
            </a:prstTxWarp>
            <a:normAutofit/>
          </a:bodyPr>
          <a:lstStyle/>
          <a:p>
            <a:pPr marL="0" indent="0">
              <a:spcBef>
                <a:spcPts val="600"/>
              </a:spcBef>
              <a:buNone/>
            </a:pPr>
            <a:r>
              <a:rPr lang="ca-ES" sz="3200" b="1" dirty="0" smtClean="0">
                <a:solidFill>
                  <a:srgbClr val="C00000"/>
                </a:solidFill>
              </a:rPr>
              <a:t>Aurora (2)</a:t>
            </a:r>
            <a:r>
              <a:rPr lang="ca-ES" sz="2800" b="1" dirty="0" smtClean="0">
                <a:solidFill>
                  <a:srgbClr val="C00000"/>
                </a:solidFill>
              </a:rPr>
              <a:t> - escenari B</a:t>
            </a:r>
          </a:p>
          <a:p>
            <a:pPr>
              <a:spcBef>
                <a:spcPts val="600"/>
              </a:spcBef>
            </a:pPr>
            <a:r>
              <a:rPr lang="ca-ES" sz="1800" b="1" dirty="0" smtClean="0"/>
              <a:t>Acudeix per seguiment de lumbàlgia i a buscar resultats d'analítica</a:t>
            </a:r>
          </a:p>
          <a:p>
            <a:pPr>
              <a:spcBef>
                <a:spcPts val="600"/>
              </a:spcBef>
            </a:pPr>
            <a:r>
              <a:rPr lang="ca-ES" sz="1800" b="1" dirty="0" smtClean="0"/>
              <a:t>Analítica: lleuger augment de triglicèrids GGT:186,  VCM: 99</a:t>
            </a:r>
          </a:p>
          <a:p>
            <a:pPr>
              <a:spcBef>
                <a:spcPts val="600"/>
              </a:spcBef>
            </a:pPr>
            <a:r>
              <a:rPr lang="ca-ES" sz="1800" b="1" dirty="0" smtClean="0"/>
              <a:t>Valorem de nou símptomes depressió: simptomatologia compatible amb depressió de més de dos anys d’evolució</a:t>
            </a:r>
          </a:p>
        </p:txBody>
      </p:sp>
    </p:spTree>
    <p:extLst>
      <p:ext uri="{BB962C8B-B14F-4D97-AF65-F5344CB8AC3E}">
        <p14:creationId xmlns:p14="http://schemas.microsoft.com/office/powerpoint/2010/main" val="11621448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ol 4"/>
          <p:cNvSpPr>
            <a:spLocks noGrp="1"/>
          </p:cNvSpPr>
          <p:nvPr>
            <p:ph type="subTitle" idx="1"/>
          </p:nvPr>
        </p:nvSpPr>
        <p:spPr/>
        <p:txBody>
          <a:bodyPr/>
          <a:lstStyle/>
          <a:p>
            <a:endParaRPr lang="ca-ES"/>
          </a:p>
        </p:txBody>
      </p:sp>
      <p:sp>
        <p:nvSpPr>
          <p:cNvPr id="4" name="Rectangle 2"/>
          <p:cNvSpPr>
            <a:spLocks noChangeArrowheads="1"/>
          </p:cNvSpPr>
          <p:nvPr/>
        </p:nvSpPr>
        <p:spPr bwMode="auto">
          <a:xfrm>
            <a:off x="0" y="-72008"/>
            <a:ext cx="9144000" cy="6597352"/>
          </a:xfrm>
          <a:prstGeom prst="rect">
            <a:avLst/>
          </a:prstGeom>
          <a:solidFill>
            <a:srgbClr val="8CC6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 sz="3200" smtClean="0">
              <a:solidFill>
                <a:srgbClr val="FFFFFF"/>
              </a:solidFill>
              <a:latin typeface="Trebuchet MS" pitchFamily="34" charset="0"/>
            </a:endParaRPr>
          </a:p>
          <a:p>
            <a:pPr algn="ctr" eaLnBrk="0" fontAlgn="base" hangingPunct="0">
              <a:spcBef>
                <a:spcPct val="0"/>
              </a:spcBef>
              <a:spcAft>
                <a:spcPct val="0"/>
              </a:spcAft>
            </a:pPr>
            <a:endParaRPr lang="es-ES" sz="2400" smtClean="0">
              <a:solidFill>
                <a:srgbClr val="000000"/>
              </a:solidFill>
              <a:latin typeface="Trebuchet MS" pitchFamily="34" charset="0"/>
            </a:endParaRPr>
          </a:p>
          <a:p>
            <a:pPr algn="ctr" eaLnBrk="0" fontAlgn="base" hangingPunct="0">
              <a:spcBef>
                <a:spcPct val="0"/>
              </a:spcBef>
              <a:spcAft>
                <a:spcPct val="0"/>
              </a:spcAft>
            </a:pPr>
            <a:endParaRPr lang="en-GB" sz="2400" smtClean="0">
              <a:solidFill>
                <a:srgbClr val="000000"/>
              </a:solidFill>
              <a:latin typeface="Trebuchet MS" pitchFamily="34" charset="0"/>
            </a:endParaRPr>
          </a:p>
        </p:txBody>
      </p:sp>
      <p:sp>
        <p:nvSpPr>
          <p:cNvPr id="6" name="Rectangle 3"/>
          <p:cNvSpPr>
            <a:spLocks noChangeArrowheads="1"/>
          </p:cNvSpPr>
          <p:nvPr/>
        </p:nvSpPr>
        <p:spPr bwMode="auto">
          <a:xfrm>
            <a:off x="3347864" y="2036440"/>
            <a:ext cx="4896544" cy="124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fontAlgn="t"/>
            <a:r>
              <a:rPr lang="ca-ES" sz="3600" b="1" dirty="0" smtClean="0">
                <a:solidFill>
                  <a:schemeClr val="bg1"/>
                </a:solidFill>
                <a:latin typeface="Trebuchet MS" pitchFamily="34" charset="0"/>
                <a:cs typeface="Times New Roman" pitchFamily="18" charset="0"/>
              </a:rPr>
              <a:t>Què farem a la pràctica clínica? </a:t>
            </a:r>
          </a:p>
          <a:p>
            <a:pPr fontAlgn="t"/>
            <a:r>
              <a:rPr lang="ca-ES" sz="3200" b="1" dirty="0" smtClean="0">
                <a:solidFill>
                  <a:schemeClr val="bg1"/>
                </a:solidFill>
                <a:latin typeface="Trebuchet MS" pitchFamily="34" charset="0"/>
                <a:cs typeface="Times New Roman" pitchFamily="18" charset="0"/>
              </a:rPr>
              <a:t>Tractament farmacològic </a:t>
            </a:r>
            <a:endParaRPr lang="ca-ES" sz="4000" b="1" dirty="0" smtClean="0">
              <a:solidFill>
                <a:schemeClr val="bg1"/>
              </a:solidFill>
              <a:latin typeface="Trebuchet MS" pitchFamily="34" charset="0"/>
              <a:cs typeface="Times New Roman" pitchFamily="18" charset="0"/>
            </a:endParaRPr>
          </a:p>
          <a:p>
            <a:pPr fontAlgn="t"/>
            <a:r>
              <a:rPr lang="ca-ES" sz="2400" b="1" dirty="0">
                <a:solidFill>
                  <a:schemeClr val="bg1"/>
                </a:solidFill>
                <a:latin typeface="Trebuchet MS" pitchFamily="34" charset="0"/>
                <a:cs typeface="Times New Roman" pitchFamily="18" charset="0"/>
              </a:rPr>
              <a:t> </a:t>
            </a:r>
            <a:r>
              <a:rPr lang="ca-ES" sz="2400" b="1" dirty="0" smtClean="0">
                <a:solidFill>
                  <a:schemeClr val="bg1"/>
                </a:solidFill>
                <a:latin typeface="Trebuchet MS" pitchFamily="34" charset="0"/>
                <a:cs typeface="Times New Roman" pitchFamily="18" charset="0"/>
              </a:rPr>
              <a:t>   </a:t>
            </a:r>
            <a:endParaRPr lang="ca-ES" sz="2800" b="1" dirty="0">
              <a:solidFill>
                <a:schemeClr val="bg1"/>
              </a:solidFill>
              <a:latin typeface="Trebuchet MS" pitchFamily="34" charset="0"/>
              <a:cs typeface="Times New Roman" pitchFamily="18" charset="0"/>
            </a:endParaRPr>
          </a:p>
        </p:txBody>
      </p:sp>
      <p:sp>
        <p:nvSpPr>
          <p:cNvPr id="8" name="QuadreDeText 7"/>
          <p:cNvSpPr txBox="1"/>
          <p:nvPr/>
        </p:nvSpPr>
        <p:spPr>
          <a:xfrm>
            <a:off x="1835696" y="1988840"/>
            <a:ext cx="1152525" cy="1107996"/>
          </a:xfrm>
          <a:prstGeom prst="rect">
            <a:avLst/>
          </a:prstGeom>
          <a:noFill/>
          <a:ln w="381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r>
              <a:rPr lang="es-ES_tradnl" sz="6600" dirty="0" smtClean="0">
                <a:solidFill>
                  <a:schemeClr val="bg1"/>
                </a:solidFill>
                <a:latin typeface="Trebuchet MS" pitchFamily="34" charset="0"/>
              </a:rPr>
              <a:t>3</a:t>
            </a:r>
            <a:endParaRPr lang="es-ES_tradnl" sz="6600" dirty="0">
              <a:solidFill>
                <a:schemeClr val="bg1"/>
              </a:solidFill>
              <a:latin typeface="Trebuchet MS" pitchFamily="34" charset="0"/>
            </a:endParaRPr>
          </a:p>
        </p:txBody>
      </p:sp>
    </p:spTree>
    <p:extLst>
      <p:ext uri="{BB962C8B-B14F-4D97-AF65-F5344CB8AC3E}">
        <p14:creationId xmlns:p14="http://schemas.microsoft.com/office/powerpoint/2010/main" val="22867119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Tractaments farmacològics</a:t>
            </a:r>
            <a:endParaRPr lang="ca-ES" dirty="0"/>
          </a:p>
        </p:txBody>
      </p:sp>
      <p:sp>
        <p:nvSpPr>
          <p:cNvPr id="3" name="Contenidor de contingut 2"/>
          <p:cNvSpPr>
            <a:spLocks noGrp="1"/>
          </p:cNvSpPr>
          <p:nvPr>
            <p:ph idx="1"/>
          </p:nvPr>
        </p:nvSpPr>
        <p:spPr>
          <a:xfrm>
            <a:off x="457200" y="1783357"/>
            <a:ext cx="8229600" cy="4525963"/>
          </a:xfrm>
        </p:spPr>
        <p:txBody>
          <a:bodyPr/>
          <a:lstStyle/>
          <a:p>
            <a:pPr marL="0" indent="0">
              <a:buNone/>
            </a:pPr>
            <a:r>
              <a:rPr lang="ca-ES" sz="2400" b="1" dirty="0" smtClean="0"/>
              <a:t>         Desintoxicació</a:t>
            </a:r>
            <a:r>
              <a:rPr lang="ca-ES" dirty="0" smtClean="0"/>
              <a:t>:</a:t>
            </a:r>
          </a:p>
          <a:p>
            <a:pPr marL="0" indent="0">
              <a:buNone/>
            </a:pPr>
            <a:endParaRPr lang="ca-ES" dirty="0" smtClean="0"/>
          </a:p>
          <a:p>
            <a:pPr marL="0" indent="0">
              <a:buNone/>
            </a:pPr>
            <a:endParaRPr lang="ca-ES" dirty="0" smtClean="0"/>
          </a:p>
          <a:p>
            <a:pPr marL="0" indent="0">
              <a:buNone/>
            </a:pPr>
            <a:endParaRPr lang="ca-ES" dirty="0"/>
          </a:p>
          <a:p>
            <a:pPr marL="0" indent="0">
              <a:buNone/>
            </a:pPr>
            <a:r>
              <a:rPr lang="ca-ES" sz="2400" b="1" dirty="0" smtClean="0"/>
              <a:t>         Deshabituació</a:t>
            </a:r>
            <a:r>
              <a:rPr lang="ca-ES" dirty="0" smtClean="0"/>
              <a:t>:</a:t>
            </a:r>
          </a:p>
          <a:p>
            <a:pPr marL="0" indent="0">
              <a:buNone/>
            </a:pPr>
            <a:r>
              <a:rPr lang="ca-ES" dirty="0"/>
              <a:t>	</a:t>
            </a:r>
            <a:endParaRPr lang="ca-ES" dirty="0" smtClean="0"/>
          </a:p>
          <a:p>
            <a:pPr marL="0" indent="0">
              <a:buNone/>
            </a:pPr>
            <a:endParaRPr lang="ca-ES" dirty="0"/>
          </a:p>
          <a:p>
            <a:pPr marL="0" indent="0">
              <a:buNone/>
            </a:pPr>
            <a:endParaRPr lang="ca-ES" dirty="0" smtClean="0"/>
          </a:p>
          <a:p>
            <a:pPr marL="0" indent="0">
              <a:buNone/>
            </a:pPr>
            <a:r>
              <a:rPr lang="ca-ES" sz="2400" b="1" dirty="0" smtClean="0"/>
              <a:t>         </a:t>
            </a:r>
            <a:r>
              <a:rPr lang="ca-ES" sz="2400" b="1" dirty="0" err="1" smtClean="0"/>
              <a:t>Interdictors</a:t>
            </a:r>
            <a:endParaRPr lang="ca-ES" sz="2400" b="1" dirty="0"/>
          </a:p>
          <a:p>
            <a:pPr marL="0" indent="0">
              <a:buNone/>
            </a:pPr>
            <a:r>
              <a:rPr lang="ca-ES" dirty="0"/>
              <a:t>	</a:t>
            </a:r>
            <a:endParaRPr lang="ca-ES" dirty="0" smtClean="0"/>
          </a:p>
          <a:p>
            <a:pPr marL="0" indent="0">
              <a:buNone/>
            </a:pPr>
            <a:endParaRPr lang="ca-ES" dirty="0"/>
          </a:p>
          <a:p>
            <a:pPr marL="0" indent="0">
              <a:buNone/>
            </a:pPr>
            <a:endParaRPr lang="ca-ES" sz="2400" b="1" dirty="0"/>
          </a:p>
        </p:txBody>
      </p:sp>
      <p:grpSp>
        <p:nvGrpSpPr>
          <p:cNvPr id="8" name="Agrupa 7"/>
          <p:cNvGrpSpPr/>
          <p:nvPr/>
        </p:nvGrpSpPr>
        <p:grpSpPr>
          <a:xfrm>
            <a:off x="3707904" y="1556792"/>
            <a:ext cx="3024336" cy="936104"/>
            <a:chOff x="2555776" y="1465588"/>
            <a:chExt cx="2736304" cy="936104"/>
          </a:xfrm>
        </p:grpSpPr>
        <p:pic>
          <p:nvPicPr>
            <p:cNvPr id="2304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1465588"/>
              <a:ext cx="2736304"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699792" y="1558533"/>
              <a:ext cx="2448272" cy="646331"/>
            </a:xfrm>
            <a:prstGeom prst="rect">
              <a:avLst/>
            </a:prstGeom>
          </p:spPr>
          <p:txBody>
            <a:bodyPr wrap="square">
              <a:spAutoFit/>
            </a:bodyPr>
            <a:lstStyle/>
            <a:p>
              <a:r>
                <a:rPr lang="ca-ES" b="1" dirty="0" err="1" smtClean="0">
                  <a:solidFill>
                    <a:srgbClr val="C00000"/>
                  </a:solidFill>
                </a:rPr>
                <a:t>Clormetiazol</a:t>
              </a:r>
              <a:endParaRPr lang="ca-ES" b="1" dirty="0">
                <a:solidFill>
                  <a:srgbClr val="C00000"/>
                </a:solidFill>
              </a:endParaRPr>
            </a:p>
            <a:p>
              <a:r>
                <a:rPr lang="ca-ES" b="1" dirty="0" err="1" smtClean="0">
                  <a:solidFill>
                    <a:srgbClr val="C00000"/>
                  </a:solidFill>
                </a:rPr>
                <a:t>Benzodiacepines</a:t>
              </a:r>
              <a:endParaRPr lang="ca-ES" b="1" dirty="0">
                <a:solidFill>
                  <a:srgbClr val="C00000"/>
                </a:solidFill>
              </a:endParaRPr>
            </a:p>
          </p:txBody>
        </p:sp>
      </p:grpSp>
      <p:grpSp>
        <p:nvGrpSpPr>
          <p:cNvPr id="7" name="Agrupa 6"/>
          <p:cNvGrpSpPr/>
          <p:nvPr/>
        </p:nvGrpSpPr>
        <p:grpSpPr>
          <a:xfrm>
            <a:off x="3717032" y="3068960"/>
            <a:ext cx="2511152" cy="1080120"/>
            <a:chOff x="3059832" y="2852936"/>
            <a:chExt cx="2511152" cy="108012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2852936"/>
              <a:ext cx="2232248"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284984" y="2884893"/>
              <a:ext cx="2286000" cy="923330"/>
            </a:xfrm>
            <a:prstGeom prst="rect">
              <a:avLst/>
            </a:prstGeom>
          </p:spPr>
          <p:txBody>
            <a:bodyPr wrap="square">
              <a:spAutoFit/>
            </a:bodyPr>
            <a:lstStyle/>
            <a:p>
              <a:r>
                <a:rPr lang="ca-ES" b="1" dirty="0" err="1">
                  <a:solidFill>
                    <a:srgbClr val="C00000"/>
                  </a:solidFill>
                </a:rPr>
                <a:t>Acamprosato</a:t>
              </a:r>
              <a:endParaRPr lang="ca-ES" b="1" dirty="0">
                <a:solidFill>
                  <a:srgbClr val="C00000"/>
                </a:solidFill>
              </a:endParaRPr>
            </a:p>
            <a:p>
              <a:r>
                <a:rPr lang="ca-ES" b="1" dirty="0" err="1">
                  <a:solidFill>
                    <a:srgbClr val="C00000"/>
                  </a:solidFill>
                </a:rPr>
                <a:t>Naltrexona</a:t>
              </a:r>
              <a:endParaRPr lang="ca-ES" b="1" dirty="0">
                <a:solidFill>
                  <a:srgbClr val="C00000"/>
                </a:solidFill>
              </a:endParaRPr>
            </a:p>
            <a:p>
              <a:r>
                <a:rPr lang="ca-ES" b="1" dirty="0" err="1">
                  <a:solidFill>
                    <a:srgbClr val="C00000"/>
                  </a:solidFill>
                </a:rPr>
                <a:t>Nalmefene</a:t>
              </a:r>
              <a:endParaRPr lang="ca-ES" b="1" dirty="0">
                <a:solidFill>
                  <a:srgbClr val="C00000"/>
                </a:solidFill>
              </a:endParaRPr>
            </a:p>
          </p:txBody>
        </p:sp>
      </p:grpSp>
      <p:grpSp>
        <p:nvGrpSpPr>
          <p:cNvPr id="11" name="Agrupa 10"/>
          <p:cNvGrpSpPr/>
          <p:nvPr/>
        </p:nvGrpSpPr>
        <p:grpSpPr>
          <a:xfrm>
            <a:off x="3707904" y="4581128"/>
            <a:ext cx="2736304" cy="936104"/>
            <a:chOff x="4427984" y="4365104"/>
            <a:chExt cx="2736304" cy="936104"/>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4365104"/>
              <a:ext cx="2736304"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499992" y="4510861"/>
              <a:ext cx="2448272" cy="646331"/>
            </a:xfrm>
            <a:prstGeom prst="rect">
              <a:avLst/>
            </a:prstGeom>
          </p:spPr>
          <p:txBody>
            <a:bodyPr wrap="square">
              <a:spAutoFit/>
            </a:bodyPr>
            <a:lstStyle/>
            <a:p>
              <a:r>
                <a:rPr lang="ca-ES" b="1" dirty="0">
                  <a:solidFill>
                    <a:srgbClr val="C00000"/>
                  </a:solidFill>
                </a:rPr>
                <a:t>Cianamida càlcica</a:t>
              </a:r>
            </a:p>
            <a:p>
              <a:r>
                <a:rPr lang="ca-ES" b="1" dirty="0">
                  <a:solidFill>
                    <a:srgbClr val="C00000"/>
                  </a:solidFill>
                </a:rPr>
                <a:t>Disulfiram</a:t>
              </a:r>
            </a:p>
          </p:txBody>
        </p:sp>
      </p:grpSp>
    </p:spTree>
    <p:extLst>
      <p:ext uri="{BB962C8B-B14F-4D97-AF65-F5344CB8AC3E}">
        <p14:creationId xmlns:p14="http://schemas.microsoft.com/office/powerpoint/2010/main" val="1459330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Aspectes positius</a:t>
            </a:r>
            <a:endParaRPr lang="ca-ES" dirty="0"/>
          </a:p>
        </p:txBody>
      </p:sp>
      <p:grpSp>
        <p:nvGrpSpPr>
          <p:cNvPr id="6" name="Agrupa 5"/>
          <p:cNvGrpSpPr/>
          <p:nvPr/>
        </p:nvGrpSpPr>
        <p:grpSpPr>
          <a:xfrm>
            <a:off x="1" y="1274471"/>
            <a:ext cx="8748463" cy="5250873"/>
            <a:chOff x="0" y="1202463"/>
            <a:chExt cx="8748463" cy="5250873"/>
          </a:xfrm>
        </p:grpSpPr>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66" t="2390" r="1969" b="7160"/>
            <a:stretch/>
          </p:blipFill>
          <p:spPr bwMode="auto">
            <a:xfrm>
              <a:off x="0" y="1202463"/>
              <a:ext cx="8748463" cy="5250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03648" y="1556792"/>
              <a:ext cx="6984776" cy="4662815"/>
            </a:xfrm>
            <a:prstGeom prst="rect">
              <a:avLst/>
            </a:prstGeom>
          </p:spPr>
          <p:txBody>
            <a:bodyPr wrap="square">
              <a:spAutoFit/>
            </a:bodyPr>
            <a:lstStyle/>
            <a:p>
              <a:pPr marL="285750" indent="-285750">
                <a:lnSpc>
                  <a:spcPct val="150000"/>
                </a:lnSpc>
                <a:buBlip>
                  <a:blip r:embed="rId4"/>
                </a:buBlip>
              </a:pPr>
              <a:r>
                <a:rPr lang="ca-ES" b="1" dirty="0"/>
                <a:t>90% </a:t>
              </a:r>
              <a:r>
                <a:rPr lang="ca-ES" dirty="0" smtClean="0"/>
                <a:t>de centres amb referents a Catalunya</a:t>
              </a:r>
            </a:p>
            <a:p>
              <a:pPr marL="285750" indent="-285750">
                <a:lnSpc>
                  <a:spcPct val="150000"/>
                </a:lnSpc>
                <a:buBlip>
                  <a:blip r:embed="rId4"/>
                </a:buBlip>
              </a:pPr>
              <a:r>
                <a:rPr lang="ca-ES" b="1" dirty="0" smtClean="0"/>
                <a:t>64% </a:t>
              </a:r>
              <a:r>
                <a:rPr lang="ca-ES" dirty="0" smtClean="0"/>
                <a:t>implementació (centres formats a Catalunya pel referent)</a:t>
              </a:r>
            </a:p>
            <a:p>
              <a:pPr marL="285750" indent="-285750">
                <a:lnSpc>
                  <a:spcPct val="150000"/>
                </a:lnSpc>
                <a:buBlip>
                  <a:blip r:embed="rId4"/>
                </a:buBlip>
              </a:pPr>
              <a:r>
                <a:rPr lang="ca-ES" b="1" dirty="0" smtClean="0"/>
                <a:t>74% </a:t>
              </a:r>
              <a:r>
                <a:rPr lang="ca-ES" dirty="0" smtClean="0"/>
                <a:t>de cribratge d’alcohol en població atesa a l’AP 2015</a:t>
              </a:r>
            </a:p>
            <a:p>
              <a:pPr marL="285750" indent="-285750">
                <a:lnSpc>
                  <a:spcPct val="150000"/>
                </a:lnSpc>
                <a:buBlip>
                  <a:blip r:embed="rId4"/>
                </a:buBlip>
              </a:pPr>
              <a:r>
                <a:rPr lang="ca-ES" b="1" dirty="0" smtClean="0"/>
                <a:t>Xarxa de referents </a:t>
              </a:r>
              <a:r>
                <a:rPr lang="ca-ES" dirty="0" smtClean="0"/>
                <a:t>motivats e implicats en diferents accions:</a:t>
              </a:r>
            </a:p>
            <a:p>
              <a:pPr marL="742950" lvl="1" indent="-285750">
                <a:lnSpc>
                  <a:spcPct val="150000"/>
                </a:lnSpc>
                <a:buFont typeface="Wingdings" pitchFamily="2" charset="2"/>
                <a:buChar char="§"/>
              </a:pPr>
              <a:r>
                <a:rPr lang="ca-ES" dirty="0" smtClean="0"/>
                <a:t>Recerca (EFAR, ODHIN, ASSIST...)</a:t>
              </a:r>
            </a:p>
            <a:p>
              <a:pPr marL="742950" lvl="1" indent="-285750">
                <a:lnSpc>
                  <a:spcPct val="150000"/>
                </a:lnSpc>
                <a:buFont typeface="Wingdings" pitchFamily="2" charset="2"/>
                <a:buChar char="§"/>
              </a:pPr>
              <a:r>
                <a:rPr lang="ca-ES" dirty="0" smtClean="0"/>
                <a:t>Setmana Cribratge Alcohol</a:t>
              </a:r>
            </a:p>
            <a:p>
              <a:pPr marL="285750" indent="-285750">
                <a:lnSpc>
                  <a:spcPct val="150000"/>
                </a:lnSpc>
                <a:buBlip>
                  <a:blip r:embed="rId4"/>
                </a:buBlip>
              </a:pPr>
              <a:r>
                <a:rPr lang="ca-ES" b="1" dirty="0" smtClean="0"/>
                <a:t>Millores en la història clínica </a:t>
              </a:r>
              <a:r>
                <a:rPr lang="ca-ES" dirty="0" err="1" smtClean="0"/>
                <a:t>eCAP</a:t>
              </a:r>
              <a:r>
                <a:rPr lang="ca-ES" dirty="0" smtClean="0"/>
                <a:t> a l’ICS i altres proveïdors.: </a:t>
              </a:r>
            </a:p>
            <a:p>
              <a:pPr marL="742950" lvl="1" indent="-285750">
                <a:lnSpc>
                  <a:spcPct val="150000"/>
                </a:lnSpc>
                <a:buFont typeface="Wingdings" pitchFamily="2" charset="2"/>
                <a:buChar char="§"/>
              </a:pPr>
              <a:r>
                <a:rPr lang="ca-ES" dirty="0" smtClean="0"/>
                <a:t>Integrat instrument de cribratge: </a:t>
              </a:r>
              <a:r>
                <a:rPr lang="ca-ES" dirty="0" err="1" smtClean="0"/>
                <a:t>Audit</a:t>
              </a:r>
              <a:r>
                <a:rPr lang="ca-ES" dirty="0" smtClean="0"/>
                <a:t> i consell</a:t>
              </a:r>
              <a:endParaRPr lang="ca-ES" dirty="0"/>
            </a:p>
            <a:p>
              <a:pPr marL="285750" indent="-285750">
                <a:lnSpc>
                  <a:spcPct val="150000"/>
                </a:lnSpc>
                <a:buBlip>
                  <a:blip r:embed="rId4"/>
                </a:buBlip>
              </a:pPr>
              <a:r>
                <a:rPr lang="ca-ES" b="1" dirty="0" smtClean="0"/>
                <a:t>Indicadors d’alcohol </a:t>
              </a:r>
              <a:r>
                <a:rPr lang="ca-ES" dirty="0" smtClean="0"/>
                <a:t>en el sistema</a:t>
              </a:r>
            </a:p>
            <a:p>
              <a:pPr marL="742950" lvl="1" indent="-285750">
                <a:lnSpc>
                  <a:spcPct val="150000"/>
                </a:lnSpc>
                <a:buFont typeface="Wingdings" pitchFamily="2" charset="2"/>
                <a:buChar char="§"/>
              </a:pPr>
              <a:r>
                <a:rPr lang="ca-ES" dirty="0" smtClean="0"/>
                <a:t>Indicador </a:t>
              </a:r>
              <a:r>
                <a:rPr lang="ca-ES" dirty="0" err="1" smtClean="0"/>
                <a:t>CATSalut</a:t>
              </a:r>
              <a:r>
                <a:rPr lang="ca-ES" dirty="0" smtClean="0"/>
                <a:t> sobre alcohol i cronicitat.</a:t>
              </a:r>
            </a:p>
            <a:p>
              <a:pPr lvl="1">
                <a:lnSpc>
                  <a:spcPct val="150000"/>
                </a:lnSpc>
              </a:pPr>
              <a:endParaRPr lang="ca-ES" dirty="0"/>
            </a:p>
          </p:txBody>
        </p:sp>
      </p:grpSp>
    </p:spTree>
    <p:extLst>
      <p:ext uri="{BB962C8B-B14F-4D97-AF65-F5344CB8AC3E}">
        <p14:creationId xmlns:p14="http://schemas.microsoft.com/office/powerpoint/2010/main" val="40713315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27088" y="476250"/>
            <a:ext cx="7793037" cy="768350"/>
          </a:xfrm>
        </p:spPr>
        <p:txBody>
          <a:bodyPr/>
          <a:lstStyle/>
          <a:p>
            <a:pPr algn="ctr" eaLnBrk="1" hangingPunct="1"/>
            <a:r>
              <a:rPr lang="ca-ES" dirty="0" smtClean="0">
                <a:solidFill>
                  <a:schemeClr val="tx1"/>
                </a:solidFill>
              </a:rPr>
              <a:t>Desintoxicació</a:t>
            </a:r>
          </a:p>
        </p:txBody>
      </p:sp>
      <p:sp>
        <p:nvSpPr>
          <p:cNvPr id="9219" name="Rectangle 3"/>
          <p:cNvSpPr>
            <a:spLocks noGrp="1" noChangeArrowheads="1"/>
          </p:cNvSpPr>
          <p:nvPr>
            <p:ph type="body" idx="1"/>
          </p:nvPr>
        </p:nvSpPr>
        <p:spPr>
          <a:xfrm>
            <a:off x="1116013" y="1916113"/>
            <a:ext cx="7772400" cy="3998912"/>
          </a:xfrm>
        </p:spPr>
        <p:txBody>
          <a:bodyPr/>
          <a:lstStyle/>
          <a:p>
            <a:pPr eaLnBrk="1" hangingPunct="1">
              <a:buClr>
                <a:srgbClr val="000066"/>
              </a:buClr>
              <a:buSzPct val="80000"/>
              <a:buFont typeface="Wingdings" pitchFamily="2" charset="2"/>
              <a:buNone/>
            </a:pPr>
            <a:endParaRPr lang="ca-ES" u="sng" dirty="0" smtClean="0">
              <a:latin typeface="Trebuchet MS" pitchFamily="34" charset="0"/>
            </a:endParaRPr>
          </a:p>
          <a:p>
            <a:pPr eaLnBrk="1" hangingPunct="1">
              <a:buClr>
                <a:srgbClr val="006666"/>
              </a:buClr>
              <a:buSzTx/>
              <a:buFont typeface="Wingdings" pitchFamily="2" charset="2"/>
              <a:buChar char="§"/>
            </a:pPr>
            <a:r>
              <a:rPr lang="ca-ES" sz="2400" dirty="0" smtClean="0">
                <a:latin typeface="Trebuchet MS" pitchFamily="34" charset="0"/>
              </a:rPr>
              <a:t>Derivat de la vitamina B1</a:t>
            </a:r>
          </a:p>
          <a:p>
            <a:pPr eaLnBrk="1" hangingPunct="1">
              <a:buClr>
                <a:srgbClr val="006666"/>
              </a:buClr>
              <a:buSzTx/>
              <a:buFont typeface="Wingdings" pitchFamily="2" charset="2"/>
              <a:buChar char="§"/>
            </a:pPr>
            <a:r>
              <a:rPr lang="ca-ES" sz="2400" dirty="0" smtClean="0">
                <a:latin typeface="Trebuchet MS" pitchFamily="34" charset="0"/>
              </a:rPr>
              <a:t>Acció: sedant, hipnòtic però no </a:t>
            </a:r>
            <a:r>
              <a:rPr lang="ca-ES" sz="2400" dirty="0" err="1" smtClean="0">
                <a:latin typeface="Trebuchet MS" pitchFamily="34" charset="0"/>
              </a:rPr>
              <a:t>anticonvulsivant</a:t>
            </a:r>
            <a:endParaRPr lang="ca-ES" sz="2400" dirty="0" smtClean="0">
              <a:latin typeface="Trebuchet MS" pitchFamily="34" charset="0"/>
            </a:endParaRPr>
          </a:p>
          <a:p>
            <a:pPr eaLnBrk="1" hangingPunct="1">
              <a:buClr>
                <a:srgbClr val="006666"/>
              </a:buClr>
              <a:buSzTx/>
              <a:buFont typeface="Wingdings" pitchFamily="2" charset="2"/>
              <a:buChar char="§"/>
            </a:pPr>
            <a:r>
              <a:rPr lang="ca-ES" sz="2400" b="1" dirty="0" smtClean="0">
                <a:latin typeface="Trebuchet MS" pitchFamily="34" charset="0"/>
              </a:rPr>
              <a:t>Contraindicat</a:t>
            </a:r>
            <a:r>
              <a:rPr lang="ca-ES" sz="2400" dirty="0" smtClean="0">
                <a:latin typeface="Trebuchet MS" pitchFamily="34" charset="0"/>
              </a:rPr>
              <a:t>:en la insuficiència cardíaca i respiratòria</a:t>
            </a:r>
          </a:p>
          <a:p>
            <a:pPr eaLnBrk="1" hangingPunct="1">
              <a:buClr>
                <a:srgbClr val="006666"/>
              </a:buClr>
              <a:buSzTx/>
              <a:buFont typeface="Wingdings" pitchFamily="2" charset="2"/>
              <a:buChar char="§"/>
            </a:pPr>
            <a:r>
              <a:rPr lang="ca-ES" sz="2400" dirty="0" smtClean="0">
                <a:latin typeface="Trebuchet MS" pitchFamily="34" charset="0"/>
              </a:rPr>
              <a:t>Gran potencial additiu</a:t>
            </a:r>
          </a:p>
          <a:p>
            <a:pPr eaLnBrk="1" hangingPunct="1">
              <a:buClr>
                <a:srgbClr val="006666"/>
              </a:buClr>
              <a:buSzTx/>
              <a:buFont typeface="Wingdings" pitchFamily="2" charset="2"/>
              <a:buChar char="§"/>
            </a:pPr>
            <a:endParaRPr lang="ca-ES" dirty="0" smtClean="0">
              <a:latin typeface="Trebuchet MS" pitchFamily="34" charset="0"/>
            </a:endParaRPr>
          </a:p>
          <a:p>
            <a:pPr eaLnBrk="1" hangingPunct="1"/>
            <a:endParaRPr lang="ca-ES" sz="2400" dirty="0" smtClean="0">
              <a:latin typeface="Trebuchet MS" pitchFamily="34" charset="0"/>
            </a:endParaRPr>
          </a:p>
          <a:p>
            <a:pPr eaLnBrk="1" hangingPunct="1"/>
            <a:endParaRPr lang="ca-ES" dirty="0" smtClean="0">
              <a:latin typeface="Trebuchet MS" pitchFamily="34" charset="0"/>
            </a:endParaRPr>
          </a:p>
        </p:txBody>
      </p:sp>
      <p:sp>
        <p:nvSpPr>
          <p:cNvPr id="2" name="Rectangle 1"/>
          <p:cNvSpPr/>
          <p:nvPr/>
        </p:nvSpPr>
        <p:spPr>
          <a:xfrm>
            <a:off x="1403648" y="1556792"/>
            <a:ext cx="2015295" cy="461665"/>
          </a:xfrm>
          <a:prstGeom prst="rect">
            <a:avLst/>
          </a:prstGeom>
        </p:spPr>
        <p:txBody>
          <a:bodyPr wrap="none">
            <a:spAutoFit/>
          </a:bodyPr>
          <a:lstStyle/>
          <a:p>
            <a:pPr>
              <a:buClr>
                <a:srgbClr val="000066"/>
              </a:buClr>
              <a:buSzPct val="80000"/>
            </a:pPr>
            <a:r>
              <a:rPr lang="ca-ES" sz="2400" b="1" u="sng" dirty="0" err="1">
                <a:latin typeface="Trebuchet MS" pitchFamily="34" charset="0"/>
                <a:cs typeface="ＭＳ Ｐゴシック" pitchFamily="-65" charset="-128"/>
              </a:rPr>
              <a:t>Clormetiazol</a:t>
            </a:r>
            <a:endParaRPr lang="ca-ES" sz="2400" b="1" u="sng" dirty="0">
              <a:latin typeface="Trebuchet MS" pitchFamily="34" charset="0"/>
              <a:cs typeface="ＭＳ Ｐゴシック" pitchFamily="-65" charset="-128"/>
            </a:endParaRPr>
          </a:p>
        </p:txBody>
      </p:sp>
    </p:spTree>
    <p:extLst>
      <p:ext uri="{BB962C8B-B14F-4D97-AF65-F5344CB8AC3E}">
        <p14:creationId xmlns:p14="http://schemas.microsoft.com/office/powerpoint/2010/main" val="29997695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074"/>
          <p:cNvSpPr>
            <a:spLocks noGrp="1" noChangeArrowheads="1"/>
          </p:cNvSpPr>
          <p:nvPr>
            <p:ph type="title"/>
          </p:nvPr>
        </p:nvSpPr>
        <p:spPr>
          <a:xfrm>
            <a:off x="1042988" y="620713"/>
            <a:ext cx="7793037" cy="839787"/>
          </a:xfrm>
        </p:spPr>
        <p:txBody>
          <a:bodyPr/>
          <a:lstStyle/>
          <a:p>
            <a:pPr algn="ctr" eaLnBrk="1" hangingPunct="1"/>
            <a:r>
              <a:rPr lang="ca-ES" dirty="0" smtClean="0">
                <a:solidFill>
                  <a:schemeClr val="tx1"/>
                </a:solidFill>
              </a:rPr>
              <a:t>Desintoxicació</a:t>
            </a:r>
          </a:p>
        </p:txBody>
      </p:sp>
      <p:sp>
        <p:nvSpPr>
          <p:cNvPr id="10243" name="Rectangle 3075"/>
          <p:cNvSpPr>
            <a:spLocks noGrp="1" noChangeArrowheads="1"/>
          </p:cNvSpPr>
          <p:nvPr>
            <p:ph type="body" idx="1"/>
          </p:nvPr>
        </p:nvSpPr>
        <p:spPr>
          <a:xfrm>
            <a:off x="827584" y="1844675"/>
            <a:ext cx="7772400" cy="4114800"/>
          </a:xfrm>
        </p:spPr>
        <p:txBody>
          <a:bodyPr/>
          <a:lstStyle/>
          <a:p>
            <a:pPr eaLnBrk="1" hangingPunct="1">
              <a:buClr>
                <a:srgbClr val="000066"/>
              </a:buClr>
              <a:buSzPct val="80000"/>
              <a:buFont typeface="Wingdings" pitchFamily="2" charset="2"/>
              <a:buNone/>
            </a:pPr>
            <a:r>
              <a:rPr lang="ca-ES" sz="2400" b="1" u="sng" dirty="0" smtClean="0">
                <a:latin typeface="Trebuchet MS" pitchFamily="34" charset="0"/>
              </a:rPr>
              <a:t>Benzodiazepines</a:t>
            </a:r>
          </a:p>
          <a:p>
            <a:pPr eaLnBrk="1" hangingPunct="1">
              <a:buClr>
                <a:srgbClr val="000066"/>
              </a:buClr>
              <a:buSzPct val="80000"/>
              <a:buFont typeface="Wingdings" pitchFamily="2" charset="2"/>
              <a:buNone/>
            </a:pPr>
            <a:endParaRPr lang="ca-ES" sz="2400" u="sng" dirty="0" smtClean="0">
              <a:latin typeface="Trebuchet MS" pitchFamily="34" charset="0"/>
            </a:endParaRPr>
          </a:p>
          <a:p>
            <a:pPr eaLnBrk="1" hangingPunct="1">
              <a:buClr>
                <a:srgbClr val="006666"/>
              </a:buClr>
              <a:buSzPct val="80000"/>
              <a:buFont typeface="Wingdings" pitchFamily="2" charset="2"/>
              <a:buChar char="§"/>
            </a:pPr>
            <a:r>
              <a:rPr lang="ca-ES" sz="2400" dirty="0" smtClean="0">
                <a:latin typeface="Trebuchet MS" pitchFamily="34" charset="0"/>
              </a:rPr>
              <a:t>La seva eficàcia és molt alta</a:t>
            </a:r>
          </a:p>
          <a:p>
            <a:pPr eaLnBrk="1" hangingPunct="1">
              <a:buClr>
                <a:srgbClr val="006666"/>
              </a:buClr>
              <a:buSzPct val="80000"/>
              <a:buFont typeface="Wingdings" pitchFamily="2" charset="2"/>
              <a:buChar char="§"/>
            </a:pPr>
            <a:r>
              <a:rPr lang="ca-ES" sz="2400" dirty="0" smtClean="0">
                <a:latin typeface="Trebuchet MS" pitchFamily="34" charset="0"/>
              </a:rPr>
              <a:t>Controlen tots el símptomes de l’abstinència</a:t>
            </a:r>
          </a:p>
          <a:p>
            <a:pPr eaLnBrk="1" hangingPunct="1">
              <a:buClr>
                <a:srgbClr val="006666"/>
              </a:buClr>
              <a:buSzPct val="80000"/>
              <a:buFont typeface="Wingdings" pitchFamily="2" charset="2"/>
              <a:buChar char="§"/>
            </a:pPr>
            <a:r>
              <a:rPr lang="ca-ES" sz="2400" dirty="0" smtClean="0">
                <a:latin typeface="Trebuchet MS" pitchFamily="34" charset="0"/>
              </a:rPr>
              <a:t>Ampli marge terapèutic</a:t>
            </a:r>
          </a:p>
          <a:p>
            <a:pPr eaLnBrk="1" hangingPunct="1">
              <a:buClr>
                <a:srgbClr val="006666"/>
              </a:buClr>
              <a:buSzPct val="80000"/>
              <a:buFont typeface="Wingdings" pitchFamily="2" charset="2"/>
              <a:buChar char="§"/>
            </a:pPr>
            <a:r>
              <a:rPr lang="ca-ES" sz="2400" dirty="0" smtClean="0">
                <a:latin typeface="Trebuchet MS" pitchFamily="34" charset="0"/>
              </a:rPr>
              <a:t>Riscs de depressió central i addicció</a:t>
            </a:r>
          </a:p>
          <a:p>
            <a:pPr eaLnBrk="1" hangingPunct="1">
              <a:buClr>
                <a:srgbClr val="006666"/>
              </a:buClr>
              <a:buSzPct val="80000"/>
              <a:buFont typeface="Wingdings" pitchFamily="2" charset="2"/>
              <a:buChar char="§"/>
            </a:pPr>
            <a:r>
              <a:rPr lang="ca-ES" sz="2400" dirty="0" smtClean="0">
                <a:latin typeface="Trebuchet MS" pitchFamily="34" charset="0"/>
              </a:rPr>
              <a:t>Diazepam i Clorazepat són de vida mitja llarga</a:t>
            </a:r>
          </a:p>
          <a:p>
            <a:pPr eaLnBrk="1" hangingPunct="1">
              <a:buClr>
                <a:srgbClr val="006666"/>
              </a:buClr>
              <a:buSzPct val="80000"/>
              <a:buFont typeface="Wingdings" pitchFamily="2" charset="2"/>
              <a:buChar char="§"/>
            </a:pPr>
            <a:r>
              <a:rPr lang="ca-ES" sz="2400" dirty="0" err="1" smtClean="0">
                <a:latin typeface="Trebuchet MS" pitchFamily="34" charset="0"/>
              </a:rPr>
              <a:t>Lorazepan</a:t>
            </a:r>
            <a:r>
              <a:rPr lang="ca-ES" sz="2400" dirty="0" smtClean="0">
                <a:latin typeface="Trebuchet MS" pitchFamily="34" charset="0"/>
              </a:rPr>
              <a:t> no s’acumula en cas de </a:t>
            </a:r>
            <a:r>
              <a:rPr lang="ca-ES" sz="2400" dirty="0" err="1" smtClean="0">
                <a:latin typeface="Trebuchet MS" pitchFamily="34" charset="0"/>
              </a:rPr>
              <a:t>hepatopatia</a:t>
            </a:r>
            <a:endParaRPr lang="ca-ES" sz="2400" dirty="0" smtClean="0">
              <a:latin typeface="Trebuchet MS" pitchFamily="34" charset="0"/>
            </a:endParaRPr>
          </a:p>
          <a:p>
            <a:pPr eaLnBrk="1" hangingPunct="1"/>
            <a:endParaRPr lang="ca-ES" sz="2400" dirty="0" smtClean="0">
              <a:latin typeface="Trebuchet MS" pitchFamily="34" charset="0"/>
            </a:endParaRPr>
          </a:p>
          <a:p>
            <a:pPr eaLnBrk="1" hangingPunct="1">
              <a:buFont typeface="Wingdings" pitchFamily="2" charset="2"/>
              <a:buNone/>
            </a:pPr>
            <a:r>
              <a:rPr lang="ca-ES" sz="2400" dirty="0" smtClean="0">
                <a:latin typeface="Trebuchet MS" pitchFamily="34" charset="0"/>
              </a:rPr>
              <a:t> </a:t>
            </a:r>
          </a:p>
        </p:txBody>
      </p:sp>
    </p:spTree>
    <p:extLst>
      <p:ext uri="{BB962C8B-B14F-4D97-AF65-F5344CB8AC3E}">
        <p14:creationId xmlns:p14="http://schemas.microsoft.com/office/powerpoint/2010/main" val="2766458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539750" y="647700"/>
            <a:ext cx="75374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bIns="46800"/>
          <a:lstStyle/>
          <a:p>
            <a:pPr>
              <a:lnSpc>
                <a:spcPts val="2800"/>
              </a:lnSpc>
            </a:pPr>
            <a:r>
              <a:rPr lang="ca-ES" sz="1800" b="1" smtClean="0">
                <a:latin typeface="Trebuchet MS" pitchFamily="34" charset="0"/>
                <a:cs typeface="Times New Roman" pitchFamily="18" charset="0"/>
              </a:rPr>
              <a:t>En funci</a:t>
            </a:r>
            <a:r>
              <a:rPr lang="ca-ES" altLang="ja-JP" sz="1800" b="1" smtClean="0">
                <a:latin typeface="Trebuchet MS" pitchFamily="34" charset="0"/>
              </a:rPr>
              <a:t>ó del CIWA-Ar</a:t>
            </a:r>
            <a:r>
              <a:rPr lang="ca-ES" sz="1800" b="1" smtClean="0">
                <a:latin typeface="Trebuchet MS" pitchFamily="34" charset="0"/>
                <a:cs typeface="Times New Roman" pitchFamily="18" charset="0"/>
              </a:rPr>
              <a:t> </a:t>
            </a:r>
            <a:br>
              <a:rPr lang="ca-ES" sz="1800" b="1" smtClean="0">
                <a:latin typeface="Trebuchet MS" pitchFamily="34" charset="0"/>
                <a:cs typeface="Times New Roman" pitchFamily="18" charset="0"/>
              </a:rPr>
            </a:br>
            <a:r>
              <a:rPr lang="ca-ES" sz="2800" b="1" smtClean="0">
                <a:latin typeface="Trebuchet MS" pitchFamily="34" charset="0"/>
                <a:cs typeface="Times New Roman" pitchFamily="18" charset="0"/>
              </a:rPr>
              <a:t>Pauta de desintoxicaci</a:t>
            </a:r>
            <a:r>
              <a:rPr lang="ca-ES" altLang="ja-JP" sz="2800" b="1" smtClean="0">
                <a:latin typeface="Trebuchet MS" pitchFamily="34" charset="0"/>
                <a:cs typeface="Times New Roman" pitchFamily="18" charset="0"/>
              </a:rPr>
              <a:t>ó amb diazepan</a:t>
            </a:r>
            <a:br>
              <a:rPr lang="ca-ES" altLang="ja-JP" sz="2800" b="1" smtClean="0">
                <a:latin typeface="Trebuchet MS" pitchFamily="34" charset="0"/>
                <a:cs typeface="Times New Roman" pitchFamily="18" charset="0"/>
              </a:rPr>
            </a:br>
            <a:endParaRPr lang="ca-ES" sz="2800" b="1">
              <a:solidFill>
                <a:srgbClr val="8CC63E"/>
              </a:solidFill>
              <a:latin typeface="Trebuchet MS" pitchFamily="34" charset="0"/>
              <a:cs typeface="Times New Roman" pitchFamily="18" charset="0"/>
            </a:endParaRPr>
          </a:p>
        </p:txBody>
      </p:sp>
      <p:graphicFrame>
        <p:nvGraphicFramePr>
          <p:cNvPr id="328774" name="Group 70"/>
          <p:cNvGraphicFramePr>
            <a:graphicFrameLocks noGrp="1"/>
          </p:cNvGraphicFramePr>
          <p:nvPr>
            <p:extLst>
              <p:ext uri="{D42A27DB-BD31-4B8C-83A1-F6EECF244321}">
                <p14:modId xmlns:p14="http://schemas.microsoft.com/office/powerpoint/2010/main" val="1549843925"/>
              </p:ext>
            </p:extLst>
          </p:nvPr>
        </p:nvGraphicFramePr>
        <p:xfrm>
          <a:off x="539750" y="1619250"/>
          <a:ext cx="7916863" cy="4470401"/>
        </p:xfrm>
        <a:graphic>
          <a:graphicData uri="http://schemas.openxmlformats.org/drawingml/2006/table">
            <a:tbl>
              <a:tblPr/>
              <a:tblGrid>
                <a:gridCol w="620713">
                  <a:extLst>
                    <a:ext uri="{9D8B030D-6E8A-4147-A177-3AD203B41FA5}">
                      <a16:colId xmlns:a16="http://schemas.microsoft.com/office/drawing/2014/main" val="20000"/>
                    </a:ext>
                  </a:extLst>
                </a:gridCol>
                <a:gridCol w="2406650">
                  <a:extLst>
                    <a:ext uri="{9D8B030D-6E8A-4147-A177-3AD203B41FA5}">
                      <a16:colId xmlns:a16="http://schemas.microsoft.com/office/drawing/2014/main" val="20001"/>
                    </a:ext>
                  </a:extLst>
                </a:gridCol>
                <a:gridCol w="2328862">
                  <a:extLst>
                    <a:ext uri="{9D8B030D-6E8A-4147-A177-3AD203B41FA5}">
                      <a16:colId xmlns:a16="http://schemas.microsoft.com/office/drawing/2014/main" val="20002"/>
                    </a:ext>
                  </a:extLst>
                </a:gridCol>
                <a:gridCol w="2560638">
                  <a:extLst>
                    <a:ext uri="{9D8B030D-6E8A-4147-A177-3AD203B41FA5}">
                      <a16:colId xmlns:a16="http://schemas.microsoft.com/office/drawing/2014/main" val="20003"/>
                    </a:ext>
                  </a:extLst>
                </a:gridCol>
              </a:tblGrid>
              <a:tr h="36576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800" b="1" i="0" u="none" strike="noStrike" cap="none" normalizeH="0" baseline="0" dirty="0" smtClean="0">
                          <a:ln>
                            <a:noFill/>
                          </a:ln>
                          <a:solidFill>
                            <a:schemeClr val="bg1"/>
                          </a:solidFill>
                          <a:effectLst/>
                          <a:latin typeface="Trebuchet MS" pitchFamily="34" charset="0"/>
                          <a:ea typeface="ＭＳ Ｐゴシック" pitchFamily="-65" charset="-128"/>
                          <a:cs typeface="Times New Roman" pitchFamily="18" charset="0"/>
                        </a:rPr>
                        <a:t>Dia</a:t>
                      </a:r>
                      <a:endParaRPr kumimoji="0" lang="ca-ES" sz="1800" b="1" i="0" u="none" strike="noStrike" cap="none" normalizeH="0" baseline="0" dirty="0" smtClean="0">
                        <a:ln>
                          <a:noFill/>
                        </a:ln>
                        <a:solidFill>
                          <a:srgbClr val="74CA16"/>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74CA16"/>
                    </a:solid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800" b="1" i="0" u="none" strike="noStrike" cap="none" normalizeH="0" baseline="0" smtClean="0">
                          <a:ln>
                            <a:noFill/>
                          </a:ln>
                          <a:solidFill>
                            <a:schemeClr val="bg1"/>
                          </a:solidFill>
                          <a:effectLst/>
                          <a:latin typeface="Trebuchet MS" pitchFamily="34" charset="0"/>
                          <a:ea typeface="ＭＳ Ｐゴシック" pitchFamily="-65" charset="-128"/>
                          <a:cs typeface="Times New Roman" pitchFamily="18" charset="0"/>
                        </a:rPr>
                        <a:t>Diazepam (comprimits de 5 mg)</a:t>
                      </a:r>
                      <a:endParaRPr kumimoji="0" lang="ca-ES" sz="1800" b="1"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a:noFill/>
                    </a:lnTlToBr>
                    <a:lnBlToTr>
                      <a:noFill/>
                    </a:lnBlToTr>
                    <a:solidFill>
                      <a:srgbClr val="74CA16"/>
                    </a:solidFill>
                  </a:tcPr>
                </a:tc>
                <a:tc hMerge="1">
                  <a:txBody>
                    <a:bodyPr/>
                    <a:lstStyle/>
                    <a:p>
                      <a:endParaRPr lang="ca-ES"/>
                    </a:p>
                  </a:txBody>
                  <a:tcPr/>
                </a:tc>
                <a:tc hMerge="1">
                  <a:txBody>
                    <a:bodyPr/>
                    <a:lstStyle/>
                    <a:p>
                      <a:endParaRPr lang="ca-ES"/>
                    </a:p>
                  </a:txBody>
                  <a:tcPr/>
                </a:tc>
                <a:extLst>
                  <a:ext uri="{0D108BD9-81ED-4DB2-BD59-A6C34878D82A}">
                    <a16:rowId xmlns:a16="http://schemas.microsoft.com/office/drawing/2014/main" val="10000"/>
                  </a:ext>
                </a:extLst>
              </a:tr>
              <a:tr h="3667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ca-ES" sz="1600" b="1"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1"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Menys de 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1"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De 10 a 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1"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M</a:t>
                      </a:r>
                      <a:r>
                        <a:rPr kumimoji="0" lang="ca-ES" altLang="ja-JP" sz="1600" b="1" i="0" u="none" strike="noStrike" cap="none" normalizeH="0" baseline="0" smtClean="0">
                          <a:ln>
                            <a:noFill/>
                          </a:ln>
                          <a:solidFill>
                            <a:schemeClr val="tx1"/>
                          </a:solidFill>
                          <a:effectLst/>
                          <a:latin typeface="Trebuchet MS" pitchFamily="34" charset="0"/>
                          <a:ea typeface="ＭＳ Ｐゴシック" pitchFamily="-65" charset="-128"/>
                        </a:rPr>
                        <a:t>és de 20</a:t>
                      </a:r>
                      <a:endParaRPr kumimoji="0" lang="ca-ES" sz="1600" b="1"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extLst>
                  <a:ext uri="{0D108BD9-81ED-4DB2-BD59-A6C34878D82A}">
                    <a16:rowId xmlns:a16="http://schemas.microsoft.com/office/drawing/2014/main" val="10001"/>
                  </a:ext>
                </a:extLst>
              </a:tr>
              <a:tr h="3825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2/1/2</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3/3/4</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4/4/5</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extLst>
                  <a:ext uri="{0D108BD9-81ED-4DB2-BD59-A6C34878D82A}">
                    <a16:rowId xmlns:a16="http://schemas.microsoft.com/office/drawing/2014/main" val="10002"/>
                  </a:ext>
                </a:extLst>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2</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1/1/2</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3/3/3</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4/4/4</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extLst>
                  <a:ext uri="{0D108BD9-81ED-4DB2-BD59-A6C34878D82A}">
                    <a16:rowId xmlns:a16="http://schemas.microsoft.com/office/drawing/2014/main" val="10003"/>
                  </a:ext>
                </a:extLst>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3</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1/1/2</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3/3/3</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3/3/4</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extLst>
                  <a:ext uri="{0D108BD9-81ED-4DB2-BD59-A6C34878D82A}">
                    <a16:rowId xmlns:a16="http://schemas.microsoft.com/office/drawing/2014/main" val="10004"/>
                  </a:ext>
                </a:extLst>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4</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1/1/1</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3/2/3</a:t>
                      </a:r>
                      <a:endParaRPr kumimoji="0" lang="es-ES_tradnl"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rPr>
                        <a:t>2/2/4</a:t>
                      </a:r>
                      <a:endParaRPr kumimoji="0" lang="en-GB"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extLst>
                  <a:ext uri="{0D108BD9-81ED-4DB2-BD59-A6C34878D82A}">
                    <a16:rowId xmlns:a16="http://schemas.microsoft.com/office/drawing/2014/main" val="10005"/>
                  </a:ext>
                </a:extLst>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5</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1/0/1</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2/2/3</a:t>
                      </a:r>
                      <a:endParaRPr kumimoji="0" lang="es-ES_tradnl"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2/2/3</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extLst>
                  <a:ext uri="{0D108BD9-81ED-4DB2-BD59-A6C34878D82A}">
                    <a16:rowId xmlns:a16="http://schemas.microsoft.com/office/drawing/2014/main" val="10006"/>
                  </a:ext>
                </a:extLst>
              </a:tr>
              <a:tr h="3365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6</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rPr>
                        <a:t>0/1/1</a:t>
                      </a:r>
                      <a:endParaRPr kumimoji="0" lang="en-GB"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2/2/2</a:t>
                      </a:r>
                      <a:endParaRPr kumimoji="0" lang="es-ES_tradnl"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2/2/2</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extLst>
                  <a:ext uri="{0D108BD9-81ED-4DB2-BD59-A6C34878D82A}">
                    <a16:rowId xmlns:a16="http://schemas.microsoft.com/office/drawing/2014/main" val="10007"/>
                  </a:ext>
                </a:extLst>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7</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rPr>
                        <a:t>0/0/1</a:t>
                      </a:r>
                      <a:endParaRPr kumimoji="0" lang="en-GB"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2/1/2</a:t>
                      </a:r>
                      <a:endParaRPr kumimoji="0" lang="es-ES_tradnl"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2/1/2</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extLst>
                  <a:ext uri="{0D108BD9-81ED-4DB2-BD59-A6C34878D82A}">
                    <a16:rowId xmlns:a16="http://schemas.microsoft.com/office/drawing/2014/main" val="10008"/>
                  </a:ext>
                </a:extLst>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8</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0/0/0</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1/1/2</a:t>
                      </a:r>
                      <a:endParaRPr kumimoji="0" lang="es-ES_tradnl"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1/1/2</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extLst>
                  <a:ext uri="{0D108BD9-81ED-4DB2-BD59-A6C34878D82A}">
                    <a16:rowId xmlns:a16="http://schemas.microsoft.com/office/drawing/2014/main" val="10009"/>
                  </a:ext>
                </a:extLst>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9</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0/0/0</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1/1/1</a:t>
                      </a:r>
                      <a:endParaRPr kumimoji="0" lang="es-ES_tradnl"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1/1/1</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extLst>
                  <a:ext uri="{0D108BD9-81ED-4DB2-BD59-A6C34878D82A}">
                    <a16:rowId xmlns:a16="http://schemas.microsoft.com/office/drawing/2014/main" val="10010"/>
                  </a:ext>
                </a:extLst>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10</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0/0/0</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1/0/1</a:t>
                      </a:r>
                      <a:endParaRPr kumimoji="0" lang="es-ES_tradnl"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1/0/1</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FF69"/>
                    </a:solidFill>
                  </a:tcPr>
                </a:tc>
                <a:extLst>
                  <a:ext uri="{0D108BD9-81ED-4DB2-BD59-A6C34878D82A}">
                    <a16:rowId xmlns:a16="http://schemas.microsoft.com/office/drawing/2014/main" val="10011"/>
                  </a:ext>
                </a:extLst>
              </a:tr>
              <a:tr h="3365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a-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11</a:t>
                      </a:r>
                      <a:endParaRPr kumimoji="0" lang="en-GB"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D8F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rPr>
                        <a:t>0/0/0</a:t>
                      </a:r>
                      <a:endParaRPr kumimoji="0" lang="en-GB"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AFEF6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rPr>
                        <a:t>0/0/1</a:t>
                      </a:r>
                      <a:endParaRPr kumimoji="0" lang="es-ES_tradnl" sz="1600" b="0" i="0" u="none" strike="noStrike" cap="none" normalizeH="0" baseline="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CDFF4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rPr>
                        <a:t>0/0/1</a:t>
                      </a:r>
                      <a:endParaRPr kumimoji="0" lang="en-GB" sz="1600" b="0" i="0" u="none" strike="noStrike" cap="none" normalizeH="0" baseline="0" dirty="0" smtClean="0">
                        <a:ln>
                          <a:noFill/>
                        </a:ln>
                        <a:solidFill>
                          <a:schemeClr val="tx1"/>
                        </a:solidFill>
                        <a:effectLst/>
                        <a:latin typeface="Trebuchet MS" pitchFamily="34" charset="0"/>
                        <a:ea typeface="ＭＳ Ｐゴシック" pitchFamily="-65"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D8FF69"/>
                    </a:solidFill>
                  </a:tcPr>
                </a:tc>
                <a:extLst>
                  <a:ext uri="{0D108BD9-81ED-4DB2-BD59-A6C34878D82A}">
                    <a16:rowId xmlns:a16="http://schemas.microsoft.com/office/drawing/2014/main" val="10012"/>
                  </a:ext>
                </a:extLst>
              </a:tr>
            </a:tbl>
          </a:graphicData>
        </a:graphic>
      </p:graphicFrame>
      <p:sp>
        <p:nvSpPr>
          <p:cNvPr id="162885" name="Text Box 101"/>
          <p:cNvSpPr txBox="1">
            <a:spLocks noChangeArrowheads="1"/>
          </p:cNvSpPr>
          <p:nvPr/>
        </p:nvSpPr>
        <p:spPr bwMode="auto">
          <a:xfrm>
            <a:off x="539750" y="6202363"/>
            <a:ext cx="8375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ca-ES" sz="1300">
                <a:latin typeface="Trebuchet MS" pitchFamily="34" charset="0"/>
                <a:cs typeface="Times New Roman" pitchFamily="18" charset="0"/>
              </a:rPr>
              <a:t>Afegiu-hi tiamina (100 mg/dia) per prevenir l'encefalopatia de Wernicke-Korsakoff (els 5 primers dies).</a:t>
            </a:r>
            <a:endParaRPr lang="ca-ES" sz="1400">
              <a:latin typeface="Times New Roman" pitchFamily="18" charset="0"/>
              <a:cs typeface="Times New Roman" pitchFamily="18" charset="0"/>
            </a:endParaRPr>
          </a:p>
        </p:txBody>
      </p:sp>
    </p:spTree>
    <p:extLst>
      <p:ext uri="{BB962C8B-B14F-4D97-AF65-F5344CB8AC3E}">
        <p14:creationId xmlns:p14="http://schemas.microsoft.com/office/powerpoint/2010/main" val="42713078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ol 2"/>
          <p:cNvSpPr>
            <a:spLocks noGrp="1"/>
          </p:cNvSpPr>
          <p:nvPr>
            <p:ph type="title"/>
          </p:nvPr>
        </p:nvSpPr>
        <p:spPr/>
        <p:txBody>
          <a:bodyPr/>
          <a:lstStyle/>
          <a:p>
            <a:r>
              <a:rPr lang="ca-ES" dirty="0" smtClean="0"/>
              <a:t>Fàrmacs per a la deshabituació</a:t>
            </a:r>
            <a:endParaRPr lang="ca-ES" sz="2000" dirty="0">
              <a:solidFill>
                <a:srgbClr val="FF00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195183525"/>
              </p:ext>
            </p:extLst>
          </p:nvPr>
        </p:nvGraphicFramePr>
        <p:xfrm>
          <a:off x="457200" y="1600200"/>
          <a:ext cx="8435280" cy="3205480"/>
        </p:xfrm>
        <a:graphic>
          <a:graphicData uri="http://schemas.openxmlformats.org/drawingml/2006/table">
            <a:tbl>
              <a:tblPr firstRow="1" bandRow="1">
                <a:tableStyleId>{5C22544A-7EE6-4342-B048-85BDC9FD1C3A}</a:tableStyleId>
              </a:tblPr>
              <a:tblGrid>
                <a:gridCol w="2746648">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tblGrid>
              <a:tr h="370840">
                <a:tc>
                  <a:txBody>
                    <a:bodyPr/>
                    <a:lstStyle/>
                    <a:p>
                      <a:r>
                        <a:rPr lang="ca-ES" noProof="0" dirty="0" smtClean="0"/>
                        <a:t>Fàrmac</a:t>
                      </a:r>
                      <a:endParaRPr lang="ca-E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ca-ES" noProof="0" smtClean="0"/>
                        <a:t>Mecanisme d’acció</a:t>
                      </a:r>
                      <a:endParaRPr lang="ca-ES"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ca-ES" noProof="0" smtClean="0"/>
                        <a:t>Indicació</a:t>
                      </a:r>
                      <a:endParaRPr lang="ca-ES"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370840">
                <a:tc>
                  <a:txBody>
                    <a:bodyPr/>
                    <a:lstStyle/>
                    <a:p>
                      <a:r>
                        <a:rPr lang="ca-ES" noProof="0" dirty="0" err="1" smtClean="0"/>
                        <a:t>Acamprosate</a:t>
                      </a:r>
                      <a:r>
                        <a:rPr lang="ca-ES" noProof="0" dirty="0" smtClean="0"/>
                        <a:t> (</a:t>
                      </a:r>
                      <a:r>
                        <a:rPr lang="ca-ES" noProof="0" dirty="0" err="1" smtClean="0"/>
                        <a:t>Campral</a:t>
                      </a:r>
                      <a:r>
                        <a:rPr lang="ca-ES" noProof="0" dirty="0" smtClean="0"/>
                        <a:t>)</a:t>
                      </a:r>
                    </a:p>
                    <a:p>
                      <a:endParaRPr lang="ca-ES"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ca-ES" noProof="0" smtClean="0"/>
                        <a:t>Reducció del craving</a:t>
                      </a:r>
                      <a:endParaRPr lang="ca-ES" noProof="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ca-ES" noProof="0" smtClean="0"/>
                        <a:t>Abstinència</a:t>
                      </a:r>
                      <a:endParaRPr lang="ca-ES" noProof="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370840">
                <a:tc>
                  <a:txBody>
                    <a:bodyPr/>
                    <a:lstStyle/>
                    <a:p>
                      <a:r>
                        <a:rPr lang="ca-ES" noProof="0" dirty="0" err="1" smtClean="0"/>
                        <a:t>Naltrexona</a:t>
                      </a:r>
                      <a:r>
                        <a:rPr lang="ca-ES" noProof="0" dirty="0" smtClean="0"/>
                        <a:t> (</a:t>
                      </a:r>
                      <a:r>
                        <a:rPr lang="ca-ES" noProof="0" dirty="0" err="1" smtClean="0"/>
                        <a:t>Revia</a:t>
                      </a:r>
                      <a:r>
                        <a:rPr lang="ca-ES" noProof="0" dirty="0" smtClean="0"/>
                        <a:t>)</a:t>
                      </a:r>
                    </a:p>
                    <a:p>
                      <a:endParaRPr lang="ca-ES"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ca-ES" noProof="0" dirty="0" smtClean="0"/>
                        <a:t>Reducció del </a:t>
                      </a:r>
                      <a:r>
                        <a:rPr lang="ca-ES" noProof="0" dirty="0" err="1" smtClean="0"/>
                        <a:t>priming</a:t>
                      </a:r>
                      <a:endParaRPr lang="ca-ES"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ca-ES" noProof="0" dirty="0" smtClean="0"/>
                        <a:t>Reducció de consums</a:t>
                      </a:r>
                      <a:endParaRPr lang="ca-ES"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70840">
                <a:tc>
                  <a:txBody>
                    <a:bodyPr/>
                    <a:lstStyle/>
                    <a:p>
                      <a:r>
                        <a:rPr lang="ca-ES" noProof="0" smtClean="0"/>
                        <a:t>Nalmefene (Selincro)</a:t>
                      </a:r>
                    </a:p>
                    <a:p>
                      <a:endParaRPr lang="ca-ES" noProof="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ca-ES" noProof="0" smtClean="0"/>
                        <a:t>Reducció del priming</a:t>
                      </a:r>
                      <a:endParaRPr lang="ca-ES" noProof="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noProof="0" dirty="0" smtClean="0"/>
                        <a:t>Reducció de consums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370840">
                <a:tc>
                  <a:txBody>
                    <a:bodyPr/>
                    <a:lstStyle/>
                    <a:p>
                      <a:r>
                        <a:rPr lang="ca-ES" noProof="0" dirty="0" smtClean="0"/>
                        <a:t>Disulfiram</a:t>
                      </a:r>
                      <a:r>
                        <a:rPr lang="ca-ES" baseline="0" noProof="0" dirty="0" smtClean="0"/>
                        <a:t> (</a:t>
                      </a:r>
                      <a:r>
                        <a:rPr lang="ca-ES" baseline="0" noProof="0" dirty="0" err="1" smtClean="0"/>
                        <a:t>Antabús</a:t>
                      </a:r>
                      <a:r>
                        <a:rPr lang="ca-ES" baseline="0" noProof="0" dirty="0" smtClean="0"/>
                        <a:t>)</a:t>
                      </a:r>
                    </a:p>
                    <a:p>
                      <a:r>
                        <a:rPr lang="ca-ES" baseline="0" noProof="0" dirty="0" smtClean="0"/>
                        <a:t>Cianamida càlcica (</a:t>
                      </a:r>
                      <a:r>
                        <a:rPr lang="ca-ES" baseline="0" noProof="0" dirty="0" err="1" smtClean="0"/>
                        <a:t>Colme</a:t>
                      </a:r>
                      <a:r>
                        <a:rPr lang="ca-ES" baseline="0" noProof="0" dirty="0" smtClean="0"/>
                        <a:t>)</a:t>
                      </a:r>
                      <a:endParaRPr lang="ca-ES"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ca-ES" noProof="0" dirty="0" smtClean="0"/>
                        <a:t>Reacció</a:t>
                      </a:r>
                      <a:r>
                        <a:rPr lang="ca-ES" baseline="0" noProof="0" dirty="0" smtClean="0"/>
                        <a:t> aversiva per  bloqueig de </a:t>
                      </a:r>
                      <a:r>
                        <a:rPr lang="ca-ES" baseline="0" noProof="0" dirty="0" err="1" smtClean="0"/>
                        <a:t>l’acetaldehid-deshidrogenasa</a:t>
                      </a:r>
                      <a:endParaRPr lang="ca-ES" baseline="0" noProof="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ca-ES" noProof="0" dirty="0" smtClean="0"/>
                        <a:t>Abstinència</a:t>
                      </a:r>
                      <a:endParaRPr lang="ca-ES"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626379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67544" y="2133278"/>
            <a:ext cx="8459787" cy="4320058"/>
          </a:xfrm>
        </p:spPr>
        <p:txBody>
          <a:bodyPr/>
          <a:lstStyle/>
          <a:p>
            <a:pPr lvl="1" eaLnBrk="1" hangingPunct="1">
              <a:lnSpc>
                <a:spcPct val="115000"/>
              </a:lnSpc>
              <a:buClr>
                <a:srgbClr val="006666"/>
              </a:buClr>
              <a:buFont typeface="Wingdings" pitchFamily="2" charset="2"/>
              <a:buChar char="§"/>
            </a:pPr>
            <a:r>
              <a:rPr lang="ca-ES" dirty="0" smtClean="0">
                <a:latin typeface="Trebuchet MS" pitchFamily="34" charset="0"/>
                <a:cs typeface="Arial" pitchFamily="34" charset="0"/>
              </a:rPr>
              <a:t>Actua disminuint el desig de beure abans de la ingesta. </a:t>
            </a:r>
            <a:r>
              <a:rPr lang="ca-ES" sz="2000" dirty="0" smtClean="0">
                <a:latin typeface="Trebuchet MS" pitchFamily="34" charset="0"/>
                <a:cs typeface="Arial" pitchFamily="34" charset="0"/>
              </a:rPr>
              <a:t>No produeix aversió ni interacciona amb l’alcohol</a:t>
            </a:r>
          </a:p>
          <a:p>
            <a:pPr lvl="1" eaLnBrk="1" hangingPunct="1">
              <a:lnSpc>
                <a:spcPct val="115000"/>
              </a:lnSpc>
              <a:buClr>
                <a:srgbClr val="006666"/>
              </a:buClr>
              <a:buSzTx/>
              <a:buFont typeface="Wingdings" pitchFamily="2" charset="2"/>
              <a:buChar char="§"/>
            </a:pPr>
            <a:r>
              <a:rPr lang="ca-ES" sz="2000" dirty="0" smtClean="0">
                <a:latin typeface="Trebuchet MS" pitchFamily="34" charset="0"/>
                <a:cs typeface="Arial" pitchFamily="34" charset="0"/>
              </a:rPr>
              <a:t>La seva eficàcia millora associat a </a:t>
            </a:r>
            <a:r>
              <a:rPr lang="ca-ES" sz="2000" dirty="0" err="1" smtClean="0">
                <a:latin typeface="Trebuchet MS" pitchFamily="34" charset="0"/>
                <a:cs typeface="Arial" pitchFamily="34" charset="0"/>
              </a:rPr>
              <a:t>interdictors</a:t>
            </a:r>
            <a:endParaRPr lang="ca-ES" sz="2000" dirty="0" smtClean="0">
              <a:latin typeface="Trebuchet MS" pitchFamily="34" charset="0"/>
              <a:cs typeface="Arial" pitchFamily="34" charset="0"/>
            </a:endParaRPr>
          </a:p>
          <a:p>
            <a:pPr lvl="1" eaLnBrk="1" hangingPunct="1">
              <a:lnSpc>
                <a:spcPct val="115000"/>
              </a:lnSpc>
              <a:buClr>
                <a:srgbClr val="006666"/>
              </a:buClr>
              <a:buFont typeface="Wingdings" pitchFamily="2" charset="2"/>
              <a:buChar char="§"/>
            </a:pPr>
            <a:r>
              <a:rPr lang="ca-ES" b="1" dirty="0" smtClean="0">
                <a:latin typeface="Trebuchet MS" pitchFamily="34" charset="0"/>
                <a:cs typeface="Arial" pitchFamily="34" charset="0"/>
              </a:rPr>
              <a:t>Objectiu</a:t>
            </a:r>
            <a:r>
              <a:rPr lang="ca-ES" dirty="0" smtClean="0">
                <a:latin typeface="Trebuchet MS" pitchFamily="34" charset="0"/>
                <a:cs typeface="Arial" pitchFamily="34" charset="0"/>
              </a:rPr>
              <a:t>: abstinència</a:t>
            </a:r>
          </a:p>
          <a:p>
            <a:pPr lvl="1" eaLnBrk="1" hangingPunct="1">
              <a:lnSpc>
                <a:spcPct val="115000"/>
              </a:lnSpc>
              <a:buClr>
                <a:srgbClr val="006666"/>
              </a:buClr>
              <a:buFont typeface="Wingdings" pitchFamily="2" charset="2"/>
              <a:buChar char="§"/>
            </a:pPr>
            <a:r>
              <a:rPr lang="ca-ES" dirty="0" smtClean="0">
                <a:latin typeface="Trebuchet MS" pitchFamily="34" charset="0"/>
                <a:cs typeface="Arial" pitchFamily="34" charset="0"/>
              </a:rPr>
              <a:t>Nivell d’evidència: moderat</a:t>
            </a:r>
          </a:p>
          <a:p>
            <a:pPr lvl="1" eaLnBrk="1" hangingPunct="1">
              <a:lnSpc>
                <a:spcPct val="115000"/>
              </a:lnSpc>
              <a:buClr>
                <a:srgbClr val="006666"/>
              </a:buClr>
              <a:buFont typeface="Wingdings" pitchFamily="2" charset="2"/>
              <a:buChar char="§"/>
            </a:pPr>
            <a:r>
              <a:rPr lang="ca-ES" b="1" dirty="0" smtClean="0">
                <a:latin typeface="Trebuchet MS" pitchFamily="34" charset="0"/>
                <a:cs typeface="Arial" pitchFamily="34" charset="0"/>
              </a:rPr>
              <a:t>Posologia</a:t>
            </a:r>
            <a:r>
              <a:rPr lang="ca-ES" dirty="0" smtClean="0">
                <a:latin typeface="Trebuchet MS" pitchFamily="34" charset="0"/>
                <a:cs typeface="Arial" pitchFamily="34" charset="0"/>
              </a:rPr>
              <a:t>: Difícil compliment: </a:t>
            </a:r>
            <a:r>
              <a:rPr lang="ca-ES" dirty="0" err="1" smtClean="0">
                <a:latin typeface="Trebuchet MS" pitchFamily="34" charset="0"/>
                <a:cs typeface="Arial" pitchFamily="34" charset="0"/>
              </a:rPr>
              <a:t>cp</a:t>
            </a:r>
            <a:r>
              <a:rPr lang="ca-ES" dirty="0" smtClean="0">
                <a:latin typeface="Trebuchet MS" pitchFamily="34" charset="0"/>
                <a:cs typeface="Arial" pitchFamily="34" charset="0"/>
              </a:rPr>
              <a:t> 333 mg (2 </a:t>
            </a:r>
            <a:r>
              <a:rPr lang="ca-ES" dirty="0" err="1" smtClean="0">
                <a:latin typeface="Trebuchet MS" pitchFamily="34" charset="0"/>
                <a:cs typeface="Arial" pitchFamily="34" charset="0"/>
              </a:rPr>
              <a:t>cp</a:t>
            </a:r>
            <a:r>
              <a:rPr lang="ca-ES" dirty="0" smtClean="0">
                <a:latin typeface="Trebuchet MS" pitchFamily="34" charset="0"/>
                <a:cs typeface="Arial" pitchFamily="34" charset="0"/>
              </a:rPr>
              <a:t> 3 v/d) 4-6 mesos </a:t>
            </a:r>
          </a:p>
          <a:p>
            <a:pPr lvl="1" eaLnBrk="1" hangingPunct="1">
              <a:lnSpc>
                <a:spcPct val="115000"/>
              </a:lnSpc>
              <a:buClr>
                <a:srgbClr val="006666"/>
              </a:buClr>
              <a:buSzTx/>
              <a:buFont typeface="Wingdings" pitchFamily="2" charset="2"/>
              <a:buChar char="§"/>
            </a:pPr>
            <a:r>
              <a:rPr lang="ca-ES" sz="2000" b="1" dirty="0" smtClean="0">
                <a:latin typeface="Trebuchet MS" pitchFamily="34" charset="0"/>
                <a:cs typeface="Arial" pitchFamily="34" charset="0"/>
              </a:rPr>
              <a:t>Excreció</a:t>
            </a:r>
            <a:r>
              <a:rPr lang="ca-ES" sz="2000" dirty="0" smtClean="0">
                <a:latin typeface="Trebuchet MS" pitchFamily="34" charset="0"/>
                <a:cs typeface="Arial" pitchFamily="34" charset="0"/>
              </a:rPr>
              <a:t>: renal</a:t>
            </a:r>
          </a:p>
          <a:p>
            <a:pPr lvl="1" eaLnBrk="1" hangingPunct="1">
              <a:lnSpc>
                <a:spcPct val="115000"/>
              </a:lnSpc>
              <a:buClr>
                <a:srgbClr val="006666"/>
              </a:buClr>
              <a:buSzTx/>
              <a:buFont typeface="Wingdings" pitchFamily="2" charset="2"/>
              <a:buChar char="§"/>
            </a:pPr>
            <a:r>
              <a:rPr lang="ca-ES" sz="2000" b="1" dirty="0" smtClean="0">
                <a:latin typeface="Trebuchet MS" pitchFamily="34" charset="0"/>
                <a:cs typeface="Arial" pitchFamily="34" charset="0"/>
              </a:rPr>
              <a:t>Efectes </a:t>
            </a:r>
            <a:r>
              <a:rPr lang="ca-ES" b="1" dirty="0" smtClean="0">
                <a:latin typeface="Trebuchet MS" pitchFamily="34" charset="0"/>
                <a:cs typeface="Arial" pitchFamily="34" charset="0"/>
              </a:rPr>
              <a:t>adversos</a:t>
            </a:r>
            <a:r>
              <a:rPr lang="ca-ES" sz="2000" dirty="0" smtClean="0">
                <a:latin typeface="Trebuchet MS" pitchFamily="34" charset="0"/>
                <a:cs typeface="Arial" pitchFamily="34" charset="0"/>
              </a:rPr>
              <a:t>: gastrointestinals</a:t>
            </a:r>
          </a:p>
          <a:p>
            <a:pPr lvl="1" eaLnBrk="1" hangingPunct="1">
              <a:lnSpc>
                <a:spcPct val="115000"/>
              </a:lnSpc>
              <a:buClr>
                <a:srgbClr val="006666"/>
              </a:buClr>
              <a:buFont typeface="Wingdings" pitchFamily="2" charset="2"/>
              <a:buChar char="§"/>
            </a:pPr>
            <a:r>
              <a:rPr lang="ca-ES" b="1" dirty="0" smtClean="0">
                <a:latin typeface="Trebuchet MS" pitchFamily="34" charset="0"/>
                <a:cs typeface="Arial" pitchFamily="34" charset="0"/>
              </a:rPr>
              <a:t>Contraindicat</a:t>
            </a:r>
            <a:r>
              <a:rPr lang="ca-ES" dirty="0" smtClean="0">
                <a:latin typeface="Trebuchet MS" pitchFamily="34" charset="0"/>
                <a:cs typeface="Arial" pitchFamily="34" charset="0"/>
              </a:rPr>
              <a:t>: Insuficiència renal, embaràs</a:t>
            </a:r>
          </a:p>
          <a:p>
            <a:pPr lvl="1" eaLnBrk="1" hangingPunct="1">
              <a:lnSpc>
                <a:spcPct val="115000"/>
              </a:lnSpc>
              <a:buClr>
                <a:srgbClr val="006666"/>
              </a:buClr>
              <a:buFont typeface="Wingdings" pitchFamily="2" charset="2"/>
              <a:buChar char="§"/>
            </a:pPr>
            <a:r>
              <a:rPr lang="ca-ES" b="1" dirty="0" smtClean="0">
                <a:latin typeface="Trebuchet MS" pitchFamily="34" charset="0"/>
                <a:cs typeface="Arial" pitchFamily="34" charset="0"/>
              </a:rPr>
              <a:t>Nivells d’evidència</a:t>
            </a:r>
            <a:r>
              <a:rPr lang="ca-ES" dirty="0" smtClean="0">
                <a:latin typeface="Trebuchet MS" pitchFamily="34" charset="0"/>
                <a:cs typeface="Arial" pitchFamily="34" charset="0"/>
              </a:rPr>
              <a:t>: moderat</a:t>
            </a:r>
          </a:p>
          <a:p>
            <a:pPr lvl="1" eaLnBrk="1" hangingPunct="1">
              <a:lnSpc>
                <a:spcPct val="115000"/>
              </a:lnSpc>
              <a:buClr>
                <a:srgbClr val="006666"/>
              </a:buClr>
              <a:buSzTx/>
              <a:buFont typeface="Wingdings" pitchFamily="2" charset="2"/>
              <a:buChar char="§"/>
            </a:pPr>
            <a:endParaRPr lang="ca-ES" sz="2000" dirty="0" smtClean="0">
              <a:latin typeface="Trebuchet MS" pitchFamily="34" charset="0"/>
              <a:cs typeface="Arial" pitchFamily="34" charset="0"/>
            </a:endParaRPr>
          </a:p>
          <a:p>
            <a:pPr lvl="1" eaLnBrk="1" hangingPunct="1">
              <a:lnSpc>
                <a:spcPct val="160000"/>
              </a:lnSpc>
              <a:buClr>
                <a:srgbClr val="006666"/>
              </a:buClr>
              <a:buSzTx/>
              <a:buFont typeface="Wingdings" pitchFamily="2" charset="2"/>
              <a:buChar char="§"/>
            </a:pPr>
            <a:endParaRPr lang="ca-ES" sz="2000" dirty="0" smtClean="0">
              <a:latin typeface="Trebuchet MS" pitchFamily="34" charset="0"/>
              <a:cs typeface="Arial" pitchFamily="34" charset="0"/>
            </a:endParaRPr>
          </a:p>
        </p:txBody>
      </p:sp>
      <p:sp>
        <p:nvSpPr>
          <p:cNvPr id="5" name="Rectangle 2"/>
          <p:cNvSpPr>
            <a:spLocks noGrp="1" noChangeArrowheads="1"/>
          </p:cNvSpPr>
          <p:nvPr>
            <p:ph type="title"/>
          </p:nvPr>
        </p:nvSpPr>
        <p:spPr>
          <a:xfrm>
            <a:off x="158824" y="341784"/>
            <a:ext cx="8229600" cy="1143000"/>
          </a:xfrm>
        </p:spPr>
        <p:txBody>
          <a:bodyPr/>
          <a:lstStyle/>
          <a:p>
            <a:pPr algn="ctr" eaLnBrk="1" hangingPunct="1"/>
            <a:r>
              <a:rPr lang="ca-ES" dirty="0" smtClean="0"/>
              <a:t>Deshabituació</a:t>
            </a:r>
            <a:endParaRPr lang="es-ES_tradnl" u="sng" dirty="0">
              <a:solidFill>
                <a:schemeClr val="tx1"/>
              </a:solidFill>
              <a:ea typeface="+mn-ea"/>
            </a:endParaRPr>
          </a:p>
        </p:txBody>
      </p:sp>
      <p:sp>
        <p:nvSpPr>
          <p:cNvPr id="2" name="Rectangle 1"/>
          <p:cNvSpPr/>
          <p:nvPr/>
        </p:nvSpPr>
        <p:spPr>
          <a:xfrm>
            <a:off x="689588" y="1484784"/>
            <a:ext cx="4908716" cy="461665"/>
          </a:xfrm>
          <a:prstGeom prst="rect">
            <a:avLst/>
          </a:prstGeom>
        </p:spPr>
        <p:txBody>
          <a:bodyPr wrap="none">
            <a:spAutoFit/>
          </a:bodyPr>
          <a:lstStyle/>
          <a:p>
            <a:r>
              <a:rPr lang="ca-ES" sz="2400" b="1" u="sng" smtClean="0">
                <a:latin typeface="Trebuchet MS" pitchFamily="34" charset="0"/>
                <a:cs typeface="ＭＳ Ｐゴシック" pitchFamily="-65" charset="-128"/>
              </a:rPr>
              <a:t>Acamprosato </a:t>
            </a:r>
            <a:r>
              <a:rPr lang="ca-ES" sz="2400" u="sng" smtClean="0">
                <a:latin typeface="Trebuchet MS" pitchFamily="34" charset="0"/>
                <a:cs typeface="ＭＳ Ｐゴシック" pitchFamily="-65" charset="-128"/>
              </a:rPr>
              <a:t>(Campral®, Zulex®)</a:t>
            </a:r>
            <a:endParaRPr lang="ca-ES" sz="2400" u="sng">
              <a:latin typeface="Trebuchet MS" pitchFamily="34" charset="0"/>
              <a:cs typeface="ＭＳ Ｐゴシック" pitchFamily="-65" charset="-128"/>
            </a:endParaRPr>
          </a:p>
        </p:txBody>
      </p:sp>
    </p:spTree>
    <p:extLst>
      <p:ext uri="{BB962C8B-B14F-4D97-AF65-F5344CB8AC3E}">
        <p14:creationId xmlns:p14="http://schemas.microsoft.com/office/powerpoint/2010/main" val="25442615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179512" y="1916832"/>
            <a:ext cx="8748464" cy="4536504"/>
          </a:xfrm>
        </p:spPr>
        <p:txBody>
          <a:bodyPr/>
          <a:lstStyle/>
          <a:p>
            <a:pPr lvl="1" eaLnBrk="1" hangingPunct="1">
              <a:lnSpc>
                <a:spcPct val="115000"/>
              </a:lnSpc>
              <a:buClr>
                <a:srgbClr val="006666"/>
              </a:buClr>
              <a:buSzTx/>
              <a:buFont typeface="Wingdings" pitchFamily="2" charset="2"/>
              <a:buChar char="§"/>
            </a:pPr>
            <a:r>
              <a:rPr lang="ca-ES" dirty="0" smtClean="0">
                <a:latin typeface="Trebuchet MS" pitchFamily="34" charset="0"/>
                <a:cs typeface="Arial" pitchFamily="34" charset="0"/>
              </a:rPr>
              <a:t>Antagonista pur dels receptors </a:t>
            </a:r>
            <a:r>
              <a:rPr lang="ca-ES" dirty="0" err="1" smtClean="0">
                <a:latin typeface="Trebuchet MS" pitchFamily="34" charset="0"/>
                <a:cs typeface="Arial" pitchFamily="34" charset="0"/>
              </a:rPr>
              <a:t>opioides</a:t>
            </a:r>
            <a:endParaRPr lang="ca-ES" dirty="0" smtClean="0">
              <a:latin typeface="Trebuchet MS" pitchFamily="34" charset="0"/>
              <a:cs typeface="Arial" pitchFamily="34" charset="0"/>
            </a:endParaRPr>
          </a:p>
          <a:p>
            <a:pPr lvl="1" eaLnBrk="1" hangingPunct="1">
              <a:lnSpc>
                <a:spcPct val="115000"/>
              </a:lnSpc>
              <a:buClr>
                <a:srgbClr val="006666"/>
              </a:buClr>
              <a:buSzTx/>
              <a:buFont typeface="Wingdings" pitchFamily="2" charset="2"/>
              <a:buChar char="§"/>
            </a:pPr>
            <a:r>
              <a:rPr lang="ca-ES" dirty="0" smtClean="0">
                <a:latin typeface="Trebuchet MS" pitchFamily="34" charset="0"/>
                <a:cs typeface="Arial" pitchFamily="34" charset="0"/>
              </a:rPr>
              <a:t>Actuen sobre el desig de beure abans i durant el consum. Disminueix l’efecte reforçador de consum d’alcohol</a:t>
            </a:r>
          </a:p>
          <a:p>
            <a:pPr lvl="1" eaLnBrk="1" hangingPunct="1">
              <a:lnSpc>
                <a:spcPct val="115000"/>
              </a:lnSpc>
              <a:buClr>
                <a:srgbClr val="006666"/>
              </a:buClr>
              <a:buSzTx/>
              <a:buFont typeface="Wingdings" pitchFamily="2" charset="2"/>
              <a:buChar char="§"/>
            </a:pPr>
            <a:r>
              <a:rPr lang="ca-ES" dirty="0" smtClean="0">
                <a:latin typeface="Trebuchet MS" pitchFamily="34" charset="0"/>
                <a:cs typeface="Arial" pitchFamily="34" charset="0"/>
              </a:rPr>
              <a:t>No presenta interaccions amb l’alcohol</a:t>
            </a:r>
          </a:p>
          <a:p>
            <a:pPr lvl="1" eaLnBrk="1" hangingPunct="1">
              <a:lnSpc>
                <a:spcPct val="115000"/>
              </a:lnSpc>
              <a:buClr>
                <a:srgbClr val="006666"/>
              </a:buClr>
              <a:buSzTx/>
              <a:buFont typeface="Wingdings" pitchFamily="2" charset="2"/>
              <a:buChar char="§"/>
            </a:pPr>
            <a:r>
              <a:rPr lang="ca-ES" dirty="0" smtClean="0">
                <a:latin typeface="Trebuchet MS" pitchFamily="34" charset="0"/>
                <a:cs typeface="Arial" pitchFamily="34" charset="0"/>
              </a:rPr>
              <a:t>La seva eficàcia millora associat a </a:t>
            </a:r>
            <a:r>
              <a:rPr lang="ca-ES" dirty="0" err="1" smtClean="0">
                <a:latin typeface="Trebuchet MS" pitchFamily="34" charset="0"/>
                <a:cs typeface="Arial" pitchFamily="34" charset="0"/>
              </a:rPr>
              <a:t>interdictors</a:t>
            </a:r>
            <a:endParaRPr lang="ca-ES" dirty="0" smtClean="0">
              <a:latin typeface="Trebuchet MS" pitchFamily="34" charset="0"/>
              <a:cs typeface="Arial" pitchFamily="34" charset="0"/>
            </a:endParaRPr>
          </a:p>
          <a:p>
            <a:pPr lvl="1" eaLnBrk="1" hangingPunct="1">
              <a:lnSpc>
                <a:spcPct val="115000"/>
              </a:lnSpc>
              <a:buClr>
                <a:srgbClr val="006666"/>
              </a:buClr>
              <a:buSzTx/>
              <a:buFont typeface="Wingdings" pitchFamily="2" charset="2"/>
              <a:buChar char="§"/>
            </a:pPr>
            <a:r>
              <a:rPr lang="ca-ES" dirty="0" smtClean="0">
                <a:latin typeface="Trebuchet MS" pitchFamily="34" charset="0"/>
                <a:cs typeface="Arial" pitchFamily="34" charset="0"/>
              </a:rPr>
              <a:t>Nivell d’evidència moderat</a:t>
            </a:r>
          </a:p>
          <a:p>
            <a:pPr lvl="1" eaLnBrk="1" hangingPunct="1">
              <a:lnSpc>
                <a:spcPct val="115000"/>
              </a:lnSpc>
              <a:buClr>
                <a:srgbClr val="006666"/>
              </a:buClr>
              <a:buSzTx/>
              <a:buFont typeface="Wingdings" pitchFamily="2" charset="2"/>
              <a:buChar char="§"/>
            </a:pPr>
            <a:r>
              <a:rPr lang="ca-ES" dirty="0" smtClean="0">
                <a:latin typeface="Trebuchet MS" pitchFamily="34" charset="0"/>
                <a:cs typeface="Arial" pitchFamily="34" charset="0"/>
              </a:rPr>
              <a:t>Es pot associar a IRSS, </a:t>
            </a:r>
            <a:r>
              <a:rPr lang="ca-ES" dirty="0" err="1" smtClean="0">
                <a:latin typeface="Trebuchet MS" pitchFamily="34" charset="0"/>
                <a:cs typeface="Arial" pitchFamily="34" charset="0"/>
              </a:rPr>
              <a:t>acamprosat</a:t>
            </a:r>
            <a:r>
              <a:rPr lang="ca-ES" dirty="0" smtClean="0">
                <a:latin typeface="Trebuchet MS" pitchFamily="34" charset="0"/>
                <a:cs typeface="Arial" pitchFamily="34" charset="0"/>
              </a:rPr>
              <a:t>, </a:t>
            </a:r>
            <a:r>
              <a:rPr lang="ca-ES" dirty="0" err="1" smtClean="0">
                <a:latin typeface="Trebuchet MS" pitchFamily="34" charset="0"/>
                <a:cs typeface="Arial" pitchFamily="34" charset="0"/>
              </a:rPr>
              <a:t>tiapride</a:t>
            </a:r>
            <a:endParaRPr lang="ca-ES" dirty="0" smtClean="0">
              <a:latin typeface="Trebuchet MS" pitchFamily="34" charset="0"/>
              <a:cs typeface="Arial" pitchFamily="34" charset="0"/>
            </a:endParaRPr>
          </a:p>
          <a:p>
            <a:pPr lvl="1" eaLnBrk="1" hangingPunct="1">
              <a:lnSpc>
                <a:spcPct val="115000"/>
              </a:lnSpc>
              <a:buClr>
                <a:srgbClr val="006666"/>
              </a:buClr>
              <a:buFont typeface="Wingdings" pitchFamily="2" charset="2"/>
              <a:buChar char="§"/>
            </a:pPr>
            <a:r>
              <a:rPr lang="ca-ES" b="1" dirty="0" smtClean="0">
                <a:latin typeface="Trebuchet MS" pitchFamily="34" charset="0"/>
                <a:cs typeface="Arial" pitchFamily="34" charset="0"/>
              </a:rPr>
              <a:t>Posologia</a:t>
            </a:r>
            <a:r>
              <a:rPr lang="ca-ES" dirty="0" smtClean="0">
                <a:latin typeface="Trebuchet MS" pitchFamily="34" charset="0"/>
                <a:cs typeface="Arial" pitchFamily="34" charset="0"/>
              </a:rPr>
              <a:t>: </a:t>
            </a:r>
            <a:r>
              <a:rPr lang="ca-ES" dirty="0" err="1" smtClean="0">
                <a:latin typeface="Trebuchet MS" pitchFamily="34" charset="0"/>
                <a:cs typeface="Arial" pitchFamily="34" charset="0"/>
              </a:rPr>
              <a:t>cp</a:t>
            </a:r>
            <a:r>
              <a:rPr lang="ca-ES" dirty="0" smtClean="0">
                <a:latin typeface="Trebuchet MS" pitchFamily="34" charset="0"/>
                <a:cs typeface="Arial" pitchFamily="34" charset="0"/>
              </a:rPr>
              <a:t>. 50 mg 1 </a:t>
            </a:r>
            <a:r>
              <a:rPr lang="ca-ES" dirty="0" err="1" smtClean="0">
                <a:latin typeface="Trebuchet MS" pitchFamily="34" charset="0"/>
                <a:cs typeface="Arial" pitchFamily="34" charset="0"/>
              </a:rPr>
              <a:t>cp</a:t>
            </a:r>
            <a:r>
              <a:rPr lang="ca-ES" dirty="0" smtClean="0">
                <a:latin typeface="Trebuchet MS" pitchFamily="34" charset="0"/>
                <a:cs typeface="Arial" pitchFamily="34" charset="0"/>
              </a:rPr>
              <a:t>/d. Mantenir-lo 6 mesos</a:t>
            </a:r>
          </a:p>
          <a:p>
            <a:pPr lvl="1" eaLnBrk="1" hangingPunct="1">
              <a:lnSpc>
                <a:spcPct val="115000"/>
              </a:lnSpc>
              <a:buClr>
                <a:srgbClr val="006666"/>
              </a:buClr>
              <a:buFont typeface="Wingdings" pitchFamily="2" charset="2"/>
              <a:buChar char="§"/>
            </a:pPr>
            <a:r>
              <a:rPr lang="ca-ES" b="1" dirty="0" smtClean="0">
                <a:latin typeface="Trebuchet MS" pitchFamily="34" charset="0"/>
                <a:cs typeface="Arial" pitchFamily="34" charset="0"/>
              </a:rPr>
              <a:t>Efectes adversos</a:t>
            </a:r>
            <a:r>
              <a:rPr lang="ca-ES" dirty="0" smtClean="0">
                <a:latin typeface="Trebuchet MS" pitchFamily="34" charset="0"/>
                <a:cs typeface="Arial" pitchFamily="34" charset="0"/>
              </a:rPr>
              <a:t>: ansietat, nerviosisme, cefalea, nàusees, insomni</a:t>
            </a:r>
          </a:p>
          <a:p>
            <a:pPr lvl="1" eaLnBrk="1" hangingPunct="1">
              <a:lnSpc>
                <a:spcPct val="115000"/>
              </a:lnSpc>
              <a:buClr>
                <a:srgbClr val="006666"/>
              </a:buClr>
              <a:buSzTx/>
              <a:buFont typeface="Wingdings" pitchFamily="2" charset="2"/>
              <a:buChar char="§"/>
            </a:pPr>
            <a:r>
              <a:rPr lang="ca-ES" b="1" dirty="0" smtClean="0">
                <a:latin typeface="Trebuchet MS" pitchFamily="34" charset="0"/>
                <a:cs typeface="Arial" pitchFamily="34" charset="0"/>
              </a:rPr>
              <a:t>Contraindicacions</a:t>
            </a:r>
            <a:r>
              <a:rPr lang="ca-ES" dirty="0" smtClean="0">
                <a:latin typeface="Trebuchet MS" pitchFamily="34" charset="0"/>
                <a:cs typeface="Arial" pitchFamily="34" charset="0"/>
              </a:rPr>
              <a:t>: dependència opiacis, </a:t>
            </a:r>
            <a:r>
              <a:rPr lang="ca-ES" dirty="0" err="1" smtClean="0">
                <a:latin typeface="Trebuchet MS" pitchFamily="34" charset="0"/>
                <a:cs typeface="Arial" pitchFamily="34" charset="0"/>
              </a:rPr>
              <a:t>hepatopatia</a:t>
            </a:r>
            <a:r>
              <a:rPr lang="ca-ES" dirty="0" smtClean="0">
                <a:latin typeface="Trebuchet MS" pitchFamily="34" charset="0"/>
                <a:cs typeface="Arial" pitchFamily="34" charset="0"/>
              </a:rPr>
              <a:t> greu, embaràs</a:t>
            </a:r>
          </a:p>
        </p:txBody>
      </p:sp>
      <p:sp>
        <p:nvSpPr>
          <p:cNvPr id="5" name="Rectangle 2"/>
          <p:cNvSpPr txBox="1">
            <a:spLocks noChangeArrowheads="1"/>
          </p:cNvSpPr>
          <p:nvPr/>
        </p:nvSpPr>
        <p:spPr>
          <a:xfrm>
            <a:off x="158824" y="341784"/>
            <a:ext cx="8229600" cy="1143000"/>
          </a:xfrm>
          <a:prstGeom prst="rect">
            <a:avLst/>
          </a:prstGeom>
        </p:spPr>
        <p:txBody>
          <a:bodyPr anchor="ctr"/>
          <a:lstStyle>
            <a:lvl1pPr algn="l" rtl="0" eaLnBrk="0" fontAlgn="base" hangingPunct="0">
              <a:spcBef>
                <a:spcPct val="0"/>
              </a:spcBef>
              <a:spcAft>
                <a:spcPct val="0"/>
              </a:spcAft>
              <a:defRPr sz="2800" b="1">
                <a:solidFill>
                  <a:schemeClr val="tx2"/>
                </a:solidFill>
                <a:latin typeface="Trebuchet MS" pitchFamily="34" charset="0"/>
                <a:ea typeface="+mj-ea"/>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34" charset="0"/>
                <a:ea typeface="ＭＳ Ｐゴシック"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34" charset="0"/>
                <a:ea typeface="ＭＳ Ｐゴシック" charset="-128"/>
              </a:defRPr>
            </a:lvl6pPr>
            <a:lvl7pPr marL="914400" algn="ctr" rtl="0" fontAlgn="base">
              <a:spcBef>
                <a:spcPct val="0"/>
              </a:spcBef>
              <a:spcAft>
                <a:spcPct val="0"/>
              </a:spcAft>
              <a:defRPr sz="4400">
                <a:solidFill>
                  <a:schemeClr val="tx2"/>
                </a:solidFill>
                <a:latin typeface="Arial" pitchFamily="34" charset="0"/>
                <a:ea typeface="ＭＳ Ｐゴシック" charset="-128"/>
              </a:defRPr>
            </a:lvl7pPr>
            <a:lvl8pPr marL="1371600" algn="ctr" rtl="0" fontAlgn="base">
              <a:spcBef>
                <a:spcPct val="0"/>
              </a:spcBef>
              <a:spcAft>
                <a:spcPct val="0"/>
              </a:spcAft>
              <a:defRPr sz="4400">
                <a:solidFill>
                  <a:schemeClr val="tx2"/>
                </a:solidFill>
                <a:latin typeface="Arial" pitchFamily="34" charset="0"/>
                <a:ea typeface="ＭＳ Ｐゴシック" charset="-128"/>
              </a:defRPr>
            </a:lvl8pPr>
            <a:lvl9pPr marL="1828800" algn="ctr" rtl="0" fontAlgn="base">
              <a:spcBef>
                <a:spcPct val="0"/>
              </a:spcBef>
              <a:spcAft>
                <a:spcPct val="0"/>
              </a:spcAft>
              <a:defRPr sz="4400">
                <a:solidFill>
                  <a:schemeClr val="tx2"/>
                </a:solidFill>
                <a:latin typeface="Arial" pitchFamily="34" charset="0"/>
                <a:ea typeface="ＭＳ Ｐゴシック" charset="-128"/>
              </a:defRPr>
            </a:lvl9pPr>
          </a:lstStyle>
          <a:p>
            <a:pPr algn="ctr" eaLnBrk="1" hangingPunct="1"/>
            <a:r>
              <a:rPr lang="ca-ES" kern="0" dirty="0" smtClean="0"/>
              <a:t>Deshabituació</a:t>
            </a:r>
            <a:endParaRPr lang="es-ES_tradnl" u="sng" kern="0" dirty="0">
              <a:solidFill>
                <a:schemeClr val="tx1"/>
              </a:solidFill>
              <a:ea typeface="+mn-ea"/>
            </a:endParaRPr>
          </a:p>
        </p:txBody>
      </p:sp>
      <p:sp>
        <p:nvSpPr>
          <p:cNvPr id="2" name="Rectangle 1"/>
          <p:cNvSpPr/>
          <p:nvPr/>
        </p:nvSpPr>
        <p:spPr>
          <a:xfrm>
            <a:off x="755576" y="1268760"/>
            <a:ext cx="3225883" cy="461665"/>
          </a:xfrm>
          <a:prstGeom prst="rect">
            <a:avLst/>
          </a:prstGeom>
        </p:spPr>
        <p:txBody>
          <a:bodyPr wrap="none">
            <a:spAutoFit/>
          </a:bodyPr>
          <a:lstStyle/>
          <a:p>
            <a:r>
              <a:rPr lang="ca-ES" sz="2400" b="1" u="sng" dirty="0" err="1">
                <a:latin typeface="Trebuchet MS" pitchFamily="34" charset="0"/>
              </a:rPr>
              <a:t>Naltrexona</a:t>
            </a:r>
            <a:r>
              <a:rPr lang="ca-ES" sz="2400" u="sng" dirty="0">
                <a:latin typeface="Trebuchet MS" pitchFamily="34" charset="0"/>
              </a:rPr>
              <a:t> (</a:t>
            </a:r>
            <a:r>
              <a:rPr lang="ca-ES" sz="2400" u="sng" dirty="0" err="1">
                <a:latin typeface="Trebuchet MS" pitchFamily="34" charset="0"/>
              </a:rPr>
              <a:t>Revia</a:t>
            </a:r>
            <a:r>
              <a:rPr lang="es-ES_tradnl" sz="2400" u="sng" dirty="0">
                <a:latin typeface="Trebuchet MS" pitchFamily="34" charset="0"/>
              </a:rPr>
              <a:t> ®</a:t>
            </a:r>
            <a:r>
              <a:rPr lang="ca-ES" sz="2400" dirty="0">
                <a:latin typeface="Trebuchet MS" pitchFamily="34" charset="0"/>
              </a:rPr>
              <a:t>) </a:t>
            </a:r>
            <a:endParaRPr lang="ca-ES" sz="2400" dirty="0"/>
          </a:p>
        </p:txBody>
      </p:sp>
    </p:spTree>
    <p:extLst>
      <p:ext uri="{BB962C8B-B14F-4D97-AF65-F5344CB8AC3E}">
        <p14:creationId xmlns:p14="http://schemas.microsoft.com/office/powerpoint/2010/main" val="32235610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ca-ES" dirty="0" smtClean="0"/>
              <a:t>Deshabituació</a:t>
            </a:r>
            <a:r>
              <a:rPr lang="es-ES_tradnl" u="sng" dirty="0">
                <a:solidFill>
                  <a:schemeClr val="tx1"/>
                </a:solidFill>
              </a:rPr>
              <a:t/>
            </a:r>
            <a:br>
              <a:rPr lang="es-ES_tradnl" u="sng" dirty="0">
                <a:solidFill>
                  <a:schemeClr val="tx1"/>
                </a:solidFill>
              </a:rPr>
            </a:br>
            <a:endParaRPr lang="ca-ES" dirty="0"/>
          </a:p>
        </p:txBody>
      </p:sp>
      <p:sp>
        <p:nvSpPr>
          <p:cNvPr id="3" name="2 Marcador de contenido"/>
          <p:cNvSpPr>
            <a:spLocks noGrp="1"/>
          </p:cNvSpPr>
          <p:nvPr>
            <p:ph idx="1"/>
          </p:nvPr>
        </p:nvSpPr>
        <p:spPr>
          <a:xfrm>
            <a:off x="457200" y="2143397"/>
            <a:ext cx="8229600" cy="4525963"/>
          </a:xfrm>
        </p:spPr>
        <p:txBody>
          <a:bodyPr/>
          <a:lstStyle/>
          <a:p>
            <a:r>
              <a:rPr lang="ca-ES" b="1" smtClean="0"/>
              <a:t>Posologia</a:t>
            </a:r>
            <a:r>
              <a:rPr lang="ca-ES" smtClean="0"/>
              <a:t>: 18 mg /dia o per dia que es necessiti. Mantenir-lo 6 mesos</a:t>
            </a:r>
          </a:p>
          <a:p>
            <a:r>
              <a:rPr lang="ca-ES" b="1" smtClean="0"/>
              <a:t>Objectiu</a:t>
            </a:r>
            <a:r>
              <a:rPr lang="ca-ES" smtClean="0"/>
              <a:t>: reducció</a:t>
            </a:r>
          </a:p>
          <a:p>
            <a:r>
              <a:rPr lang="ca-ES" smtClean="0"/>
              <a:t>Nivell d’evidència: moderat</a:t>
            </a:r>
          </a:p>
          <a:p>
            <a:r>
              <a:rPr lang="ca-ES" smtClean="0"/>
              <a:t>Comentaris: Aprovat a Europa. Redueix el priming</a:t>
            </a:r>
          </a:p>
          <a:p>
            <a:r>
              <a:rPr lang="ca-ES" b="1" smtClean="0"/>
              <a:t>Efectes adversos</a:t>
            </a:r>
            <a:r>
              <a:rPr lang="ca-ES" smtClean="0"/>
              <a:t>: nàusees, insomni, cefalea, mareig</a:t>
            </a:r>
          </a:p>
          <a:p>
            <a:r>
              <a:rPr lang="ca-ES" b="1" smtClean="0"/>
              <a:t>Contraindicat</a:t>
            </a:r>
            <a:r>
              <a:rPr lang="ca-ES" smtClean="0"/>
              <a:t>: </a:t>
            </a:r>
            <a:r>
              <a:rPr lang="ca-ES" smtClean="0">
                <a:cs typeface="Arial" pitchFamily="34" charset="0"/>
              </a:rPr>
              <a:t>dependència opiacis, o pacients amb tractament opiacis,  hepatopatia greu, Insuficiència renal greu (filtrat &lt; 30),  embaràs, antecedents recents de sd d’abstinència, HTA mal controlada.</a:t>
            </a:r>
            <a:endParaRPr lang="ca-ES" smtClean="0"/>
          </a:p>
          <a:p>
            <a:pPr lvl="4"/>
            <a:endParaRPr lang="ca-ES" smtClean="0"/>
          </a:p>
          <a:p>
            <a:endParaRPr lang="ca-ES"/>
          </a:p>
        </p:txBody>
      </p:sp>
      <p:sp>
        <p:nvSpPr>
          <p:cNvPr id="4" name="Rectangle 3"/>
          <p:cNvSpPr/>
          <p:nvPr/>
        </p:nvSpPr>
        <p:spPr>
          <a:xfrm>
            <a:off x="827584" y="1321604"/>
            <a:ext cx="3619902" cy="461665"/>
          </a:xfrm>
          <a:prstGeom prst="rect">
            <a:avLst/>
          </a:prstGeom>
        </p:spPr>
        <p:txBody>
          <a:bodyPr wrap="none">
            <a:spAutoFit/>
          </a:bodyPr>
          <a:lstStyle/>
          <a:p>
            <a:r>
              <a:rPr lang="en-US" sz="2400" b="1" u="sng" dirty="0" err="1">
                <a:latin typeface="Trebuchet MS" pitchFamily="34" charset="0"/>
              </a:rPr>
              <a:t>Nalmefene</a:t>
            </a:r>
            <a:r>
              <a:rPr lang="en-US" sz="2400" b="1" u="sng" dirty="0">
                <a:latin typeface="Trebuchet MS" pitchFamily="34" charset="0"/>
              </a:rPr>
              <a:t> (</a:t>
            </a:r>
            <a:r>
              <a:rPr lang="en-US" sz="2400" b="1" u="sng" dirty="0" err="1">
                <a:latin typeface="Trebuchet MS" pitchFamily="34" charset="0"/>
              </a:rPr>
              <a:t>Selincro</a:t>
            </a:r>
            <a:r>
              <a:rPr lang="en-US" sz="2400" b="1" u="sng" dirty="0">
                <a:latin typeface="Trebuchet MS" pitchFamily="34" charset="0"/>
              </a:rPr>
              <a:t> </a:t>
            </a:r>
            <a:r>
              <a:rPr lang="es-ES_tradnl" sz="2400" b="1" u="sng" dirty="0">
                <a:latin typeface="Trebuchet MS" pitchFamily="34" charset="0"/>
              </a:rPr>
              <a:t>®</a:t>
            </a:r>
            <a:r>
              <a:rPr lang="en-US" sz="2400" b="1" dirty="0">
                <a:latin typeface="Trebuchet MS" pitchFamily="34" charset="0"/>
              </a:rPr>
              <a:t>) </a:t>
            </a:r>
            <a:endParaRPr lang="ca-ES" sz="2400" b="1" dirty="0">
              <a:latin typeface="Trebuchet MS" pitchFamily="34" charset="0"/>
            </a:endParaRPr>
          </a:p>
        </p:txBody>
      </p:sp>
    </p:spTree>
    <p:extLst>
      <p:ext uri="{BB962C8B-B14F-4D97-AF65-F5344CB8AC3E}">
        <p14:creationId xmlns:p14="http://schemas.microsoft.com/office/powerpoint/2010/main" val="33878760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55576" y="260648"/>
            <a:ext cx="7793038" cy="911225"/>
          </a:xfrm>
        </p:spPr>
        <p:txBody>
          <a:bodyPr/>
          <a:lstStyle/>
          <a:p>
            <a:pPr algn="ctr" eaLnBrk="1" hangingPunct="1"/>
            <a:r>
              <a:rPr lang="ca-ES" dirty="0" err="1" smtClean="0">
                <a:solidFill>
                  <a:schemeClr val="tx1"/>
                </a:solidFill>
              </a:rPr>
              <a:t>Interdictors</a:t>
            </a:r>
            <a:r>
              <a:rPr lang="es-ES_tradnl" dirty="0" smtClean="0">
                <a:solidFill>
                  <a:schemeClr val="tx1"/>
                </a:solidFill>
              </a:rPr>
              <a:t> </a:t>
            </a:r>
          </a:p>
        </p:txBody>
      </p:sp>
      <p:sp>
        <p:nvSpPr>
          <p:cNvPr id="13315" name="Rectangle 3"/>
          <p:cNvSpPr>
            <a:spLocks noGrp="1" noChangeArrowheads="1"/>
          </p:cNvSpPr>
          <p:nvPr>
            <p:ph type="body" idx="1"/>
          </p:nvPr>
        </p:nvSpPr>
        <p:spPr>
          <a:xfrm>
            <a:off x="539552" y="1484784"/>
            <a:ext cx="7772400" cy="4287837"/>
          </a:xfrm>
        </p:spPr>
        <p:txBody>
          <a:bodyPr/>
          <a:lstStyle/>
          <a:p>
            <a:pPr eaLnBrk="1" hangingPunct="1">
              <a:buClr>
                <a:srgbClr val="006666"/>
              </a:buClr>
              <a:buSzPct val="80000"/>
              <a:buFont typeface="Wingdings" pitchFamily="2" charset="2"/>
              <a:buChar char="§"/>
            </a:pPr>
            <a:r>
              <a:rPr lang="ca-ES" dirty="0" smtClean="0">
                <a:latin typeface="Trebuchet MS" pitchFamily="34" charset="0"/>
              </a:rPr>
              <a:t>Efecte cognitiu dissuasori</a:t>
            </a:r>
          </a:p>
          <a:p>
            <a:pPr eaLnBrk="1" hangingPunct="1">
              <a:buClr>
                <a:srgbClr val="006666"/>
              </a:buClr>
              <a:buSzPct val="80000"/>
              <a:buFont typeface="Wingdings" pitchFamily="2" charset="2"/>
              <a:buChar char="§"/>
            </a:pPr>
            <a:r>
              <a:rPr lang="ca-ES" dirty="0" smtClean="0">
                <a:latin typeface="Trebuchet MS" pitchFamily="34" charset="0"/>
              </a:rPr>
              <a:t>Fàrmac aversiu no repressiu</a:t>
            </a:r>
          </a:p>
          <a:p>
            <a:pPr eaLnBrk="1" hangingPunct="1">
              <a:buClr>
                <a:srgbClr val="006666"/>
              </a:buClr>
              <a:buSzPct val="80000"/>
              <a:buFont typeface="Wingdings" pitchFamily="2" charset="2"/>
              <a:buChar char="§"/>
            </a:pPr>
            <a:r>
              <a:rPr lang="ca-ES" dirty="0" smtClean="0">
                <a:latin typeface="Trebuchet MS" pitchFamily="34" charset="0"/>
              </a:rPr>
              <a:t>Consentiment informat amb compromís d’abstinència continuada</a:t>
            </a:r>
          </a:p>
          <a:p>
            <a:pPr eaLnBrk="1" hangingPunct="1">
              <a:buClr>
                <a:srgbClr val="006666"/>
              </a:buClr>
              <a:buSzPct val="80000"/>
              <a:buFont typeface="Wingdings" pitchFamily="2" charset="2"/>
              <a:buChar char="§"/>
            </a:pPr>
            <a:r>
              <a:rPr lang="ca-ES" dirty="0" smtClean="0">
                <a:latin typeface="Trebuchet MS" pitchFamily="34" charset="0"/>
              </a:rPr>
              <a:t>Fre psicològic sense acció psicòtropa específica</a:t>
            </a:r>
          </a:p>
          <a:p>
            <a:pPr eaLnBrk="1" hangingPunct="1">
              <a:buClr>
                <a:srgbClr val="006666"/>
              </a:buClr>
              <a:buSzPct val="80000"/>
              <a:buFont typeface="Wingdings" pitchFamily="2" charset="2"/>
              <a:buChar char="§"/>
            </a:pPr>
            <a:r>
              <a:rPr lang="ca-ES" dirty="0" smtClean="0">
                <a:latin typeface="Trebuchet MS" pitchFamily="34" charset="0"/>
              </a:rPr>
              <a:t>Familiar referent col·laborador</a:t>
            </a:r>
          </a:p>
          <a:p>
            <a:pPr eaLnBrk="1" hangingPunct="1">
              <a:buFont typeface="Wingdings" pitchFamily="2" charset="2"/>
              <a:buNone/>
            </a:pPr>
            <a:r>
              <a:rPr lang="ca-ES" i="1" u="sng" dirty="0" smtClean="0">
                <a:latin typeface="Trebuchet MS" pitchFamily="34" charset="0"/>
              </a:rPr>
              <a:t>Reacció aldehídica: </a:t>
            </a:r>
            <a:r>
              <a:rPr lang="ca-ES" i="1" dirty="0" smtClean="0">
                <a:latin typeface="Trebuchet MS" pitchFamily="34" charset="0"/>
              </a:rPr>
              <a:t>Rubor, Taquicàrdia, Nàusees</a:t>
            </a:r>
          </a:p>
          <a:p>
            <a:pPr eaLnBrk="1" hangingPunct="1">
              <a:buFont typeface="Wingdings" pitchFamily="2" charset="2"/>
              <a:buNone/>
            </a:pPr>
            <a:r>
              <a:rPr lang="ca-ES" i="1" dirty="0" smtClean="0">
                <a:latin typeface="Trebuchet MS" pitchFamily="34" charset="0"/>
              </a:rPr>
              <a:t>Dificultat respiratòria, Debilitat, Visió borrosa, </a:t>
            </a:r>
            <a:r>
              <a:rPr lang="ca-ES" dirty="0" smtClean="0">
                <a:latin typeface="Trebuchet MS" pitchFamily="34" charset="0"/>
              </a:rPr>
              <a:t>Dolor toràcic...col·lapse </a:t>
            </a:r>
            <a:r>
              <a:rPr lang="ca-ES" dirty="0" err="1" smtClean="0">
                <a:latin typeface="Trebuchet MS" pitchFamily="34" charset="0"/>
              </a:rPr>
              <a:t>cardiorespiratori</a:t>
            </a:r>
            <a:endParaRPr lang="ca-ES" dirty="0" smtClean="0">
              <a:latin typeface="Trebuchet MS" pitchFamily="34" charset="0"/>
            </a:endParaRPr>
          </a:p>
          <a:p>
            <a:pPr eaLnBrk="1" hangingPunct="1">
              <a:buFont typeface="Wingdings" pitchFamily="2" charset="2"/>
              <a:buNone/>
            </a:pPr>
            <a:endParaRPr lang="ca-ES" dirty="0" smtClean="0">
              <a:latin typeface="Trebuchet MS" pitchFamily="34" charset="0"/>
            </a:endParaRPr>
          </a:p>
          <a:p>
            <a:pPr marL="0" eaLnBrk="1" hangingPunct="1">
              <a:spcBef>
                <a:spcPts val="600"/>
              </a:spcBef>
              <a:buFont typeface="Monotype Sorts" pitchFamily="2" charset="2"/>
              <a:buNone/>
            </a:pPr>
            <a:r>
              <a:rPr lang="ca-ES" dirty="0" smtClean="0">
                <a:solidFill>
                  <a:srgbClr val="C00000"/>
                </a:solidFill>
                <a:latin typeface="Trebuchet MS" pitchFamily="34" charset="0"/>
              </a:rPr>
              <a:t>Els </a:t>
            </a:r>
            <a:r>
              <a:rPr lang="ca-ES" dirty="0" err="1" smtClean="0">
                <a:solidFill>
                  <a:srgbClr val="C00000"/>
                </a:solidFill>
                <a:latin typeface="Trebuchet MS" pitchFamily="34" charset="0"/>
              </a:rPr>
              <a:t>interdictors</a:t>
            </a:r>
            <a:r>
              <a:rPr lang="ca-ES" dirty="0" smtClean="0">
                <a:solidFill>
                  <a:srgbClr val="C00000"/>
                </a:solidFill>
                <a:latin typeface="Trebuchet MS" pitchFamily="34" charset="0"/>
              </a:rPr>
              <a:t> només serveixen si ajuden a mantenir una abstinència absoluta. Si es consumeix alcohol en petites quantitats, s’han  de retirar</a:t>
            </a:r>
          </a:p>
          <a:p>
            <a:pPr eaLnBrk="1" hangingPunct="1">
              <a:buClr>
                <a:srgbClr val="006666"/>
              </a:buClr>
              <a:buSzPct val="80000"/>
              <a:buFont typeface="Wingdings" pitchFamily="2" charset="2"/>
              <a:buChar char="§"/>
            </a:pPr>
            <a:endParaRPr lang="ca-ES" dirty="0" smtClean="0">
              <a:latin typeface="Trebuchet MS" pitchFamily="34" charset="0"/>
            </a:endParaRPr>
          </a:p>
          <a:p>
            <a:pPr eaLnBrk="1" hangingPunct="1"/>
            <a:endParaRPr lang="ca-ES" dirty="0" smtClean="0">
              <a:latin typeface="Trebuchet MS" pitchFamily="34" charset="0"/>
            </a:endParaRPr>
          </a:p>
          <a:p>
            <a:pPr lvl="1" eaLnBrk="1" hangingPunct="1">
              <a:lnSpc>
                <a:spcPct val="140000"/>
              </a:lnSpc>
              <a:buSzTx/>
              <a:buFont typeface="Monotype Sorts" pitchFamily="2" charset="2"/>
              <a:buNone/>
            </a:pPr>
            <a:r>
              <a:rPr lang="ca-ES" b="1" dirty="0" smtClean="0">
                <a:latin typeface="Trebuchet MS" pitchFamily="34" charset="0"/>
              </a:rPr>
              <a:t>	</a:t>
            </a:r>
            <a:r>
              <a:rPr lang="ca-ES" dirty="0" smtClean="0">
                <a:latin typeface="Trebuchet MS" pitchFamily="34" charset="0"/>
              </a:rPr>
              <a:t>		 			 	</a:t>
            </a:r>
          </a:p>
          <a:p>
            <a:pPr eaLnBrk="1" hangingPunct="1">
              <a:buFont typeface="Wingdings" pitchFamily="2" charset="2"/>
              <a:buNone/>
            </a:pPr>
            <a:endParaRPr lang="ca-ES" b="1" dirty="0" smtClean="0">
              <a:latin typeface="Trebuchet MS" pitchFamily="34" charset="0"/>
            </a:endParaRPr>
          </a:p>
        </p:txBody>
      </p:sp>
    </p:spTree>
    <p:extLst>
      <p:ext uri="{BB962C8B-B14F-4D97-AF65-F5344CB8AC3E}">
        <p14:creationId xmlns:p14="http://schemas.microsoft.com/office/powerpoint/2010/main" val="24007954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71600" y="864642"/>
            <a:ext cx="6132984" cy="692150"/>
          </a:xfrm>
        </p:spPr>
        <p:txBody>
          <a:bodyPr/>
          <a:lstStyle/>
          <a:p>
            <a:pPr eaLnBrk="1" hangingPunct="1"/>
            <a:r>
              <a:rPr lang="ca-ES" sz="2400" u="sng" dirty="0" smtClean="0">
                <a:solidFill>
                  <a:schemeClr val="tx1"/>
                </a:solidFill>
              </a:rPr>
              <a:t>Cianamida càlcica </a:t>
            </a:r>
            <a:r>
              <a:rPr lang="ca-ES" sz="2400" b="0" u="sng" dirty="0" smtClean="0">
                <a:solidFill>
                  <a:schemeClr val="tx1"/>
                </a:solidFill>
              </a:rPr>
              <a:t>(</a:t>
            </a:r>
            <a:r>
              <a:rPr lang="ca-ES" sz="2400" b="0" u="sng" dirty="0" err="1" smtClean="0">
                <a:solidFill>
                  <a:schemeClr val="tx1"/>
                </a:solidFill>
              </a:rPr>
              <a:t>Colme</a:t>
            </a:r>
            <a:r>
              <a:rPr lang="ca-ES" sz="2400" b="0" u="sng" dirty="0" smtClean="0">
                <a:solidFill>
                  <a:schemeClr val="tx1"/>
                </a:solidFill>
              </a:rPr>
              <a:t> </a:t>
            </a:r>
            <a:r>
              <a:rPr lang="es-ES_tradnl" sz="2400" b="0" u="sng" dirty="0" smtClean="0">
                <a:solidFill>
                  <a:schemeClr val="tx1"/>
                </a:solidFill>
              </a:rPr>
              <a:t>®</a:t>
            </a:r>
            <a:r>
              <a:rPr lang="ca-ES" sz="2400" b="0" dirty="0" smtClean="0">
                <a:solidFill>
                  <a:schemeClr val="tx1"/>
                </a:solidFill>
              </a:rPr>
              <a:t>)</a:t>
            </a:r>
            <a:endParaRPr lang="es-ES_tradnl" sz="2400" b="0" dirty="0" smtClean="0">
              <a:solidFill>
                <a:schemeClr val="tx1"/>
              </a:solidFill>
            </a:endParaRPr>
          </a:p>
        </p:txBody>
      </p:sp>
      <p:sp>
        <p:nvSpPr>
          <p:cNvPr id="16387" name="Rectangle 3"/>
          <p:cNvSpPr>
            <a:spLocks noGrp="1" noChangeArrowheads="1"/>
          </p:cNvSpPr>
          <p:nvPr>
            <p:ph type="body" idx="1"/>
          </p:nvPr>
        </p:nvSpPr>
        <p:spPr>
          <a:xfrm>
            <a:off x="539552" y="1906414"/>
            <a:ext cx="7772400" cy="4906962"/>
          </a:xfrm>
        </p:spPr>
        <p:txBody>
          <a:bodyPr/>
          <a:lstStyle/>
          <a:p>
            <a:pPr lvl="1" eaLnBrk="1" hangingPunct="1">
              <a:lnSpc>
                <a:spcPct val="105000"/>
              </a:lnSpc>
              <a:buClr>
                <a:srgbClr val="006666"/>
              </a:buClr>
              <a:buSzPct val="80000"/>
              <a:buFont typeface="Wingdings" pitchFamily="2" charset="2"/>
              <a:buChar char="§"/>
            </a:pPr>
            <a:r>
              <a:rPr lang="ca-ES" dirty="0" smtClean="0">
                <a:latin typeface="Trebuchet MS" pitchFamily="34" charset="0"/>
              </a:rPr>
              <a:t>Menys contraindicacions i interaccions que Disulfiram</a:t>
            </a:r>
          </a:p>
          <a:p>
            <a:pPr lvl="1" eaLnBrk="1" hangingPunct="1">
              <a:lnSpc>
                <a:spcPct val="105000"/>
              </a:lnSpc>
              <a:buClr>
                <a:srgbClr val="006666"/>
              </a:buClr>
              <a:buSzPct val="80000"/>
              <a:buFont typeface="Wingdings" pitchFamily="2" charset="2"/>
              <a:buChar char="§"/>
            </a:pPr>
            <a:r>
              <a:rPr lang="ca-ES" dirty="0" smtClean="0">
                <a:latin typeface="Trebuchet MS" pitchFamily="34" charset="0"/>
              </a:rPr>
              <a:t>Escassa eficàcia</a:t>
            </a:r>
          </a:p>
          <a:p>
            <a:pPr lvl="1" eaLnBrk="1" hangingPunct="1">
              <a:buClr>
                <a:srgbClr val="006666"/>
              </a:buClr>
              <a:buSzPct val="80000"/>
              <a:buFont typeface="Wingdings" pitchFamily="2" charset="2"/>
              <a:buChar char="§"/>
            </a:pPr>
            <a:r>
              <a:rPr lang="ca-ES" dirty="0" smtClean="0">
                <a:latin typeface="Trebuchet MS" pitchFamily="34" charset="0"/>
              </a:rPr>
              <a:t>Menys duració de l’efecte  (2 preses)</a:t>
            </a:r>
          </a:p>
          <a:p>
            <a:pPr lvl="1" eaLnBrk="1" hangingPunct="1">
              <a:lnSpc>
                <a:spcPct val="110000"/>
              </a:lnSpc>
              <a:buClr>
                <a:srgbClr val="006666"/>
              </a:buClr>
              <a:buSzPct val="80000"/>
              <a:buFont typeface="Wingdings" pitchFamily="2" charset="2"/>
              <a:buChar char="§"/>
            </a:pPr>
            <a:r>
              <a:rPr lang="ca-ES" dirty="0" smtClean="0">
                <a:latin typeface="Trebuchet MS" pitchFamily="34" charset="0"/>
              </a:rPr>
              <a:t>Iniciar 12 hores desprès del darrer consum </a:t>
            </a:r>
          </a:p>
          <a:p>
            <a:pPr lvl="1" eaLnBrk="1" hangingPunct="1">
              <a:lnSpc>
                <a:spcPct val="105000"/>
              </a:lnSpc>
              <a:buClr>
                <a:srgbClr val="006666"/>
              </a:buClr>
              <a:buSzPct val="80000"/>
              <a:buFont typeface="Wingdings" pitchFamily="2" charset="2"/>
              <a:buChar char="§"/>
            </a:pPr>
            <a:r>
              <a:rPr lang="ca-ES" b="1" dirty="0" smtClean="0">
                <a:latin typeface="Trebuchet MS" pitchFamily="34" charset="0"/>
              </a:rPr>
              <a:t>Posologia</a:t>
            </a:r>
            <a:r>
              <a:rPr lang="ca-ES" dirty="0" smtClean="0">
                <a:latin typeface="Trebuchet MS" pitchFamily="34" charset="0"/>
              </a:rPr>
              <a:t>: 12-25 gotes (36-75 mg) 2v/dia </a:t>
            </a:r>
          </a:p>
          <a:p>
            <a:pPr lvl="1" eaLnBrk="1" hangingPunct="1">
              <a:lnSpc>
                <a:spcPct val="105000"/>
              </a:lnSpc>
              <a:buClr>
                <a:srgbClr val="006666"/>
              </a:buClr>
              <a:buSzPct val="80000"/>
              <a:buFont typeface="Wingdings" pitchFamily="2" charset="2"/>
              <a:buChar char="§"/>
            </a:pPr>
            <a:r>
              <a:rPr lang="ca-ES" b="1" dirty="0" smtClean="0">
                <a:latin typeface="Trebuchet MS" pitchFamily="34" charset="0"/>
              </a:rPr>
              <a:t>Contraindicat</a:t>
            </a:r>
            <a:r>
              <a:rPr lang="ca-ES" dirty="0" smtClean="0">
                <a:latin typeface="Trebuchet MS" pitchFamily="34" charset="0"/>
              </a:rPr>
              <a:t>: malaltia tiroïdal, gestació, insuficiència respiratòria o renal</a:t>
            </a:r>
          </a:p>
          <a:p>
            <a:pPr lvl="1" eaLnBrk="1" hangingPunct="1">
              <a:lnSpc>
                <a:spcPct val="105000"/>
              </a:lnSpc>
              <a:buClr>
                <a:srgbClr val="006666"/>
              </a:buClr>
              <a:buSzPct val="80000"/>
              <a:buFont typeface="Wingdings" pitchFamily="2" charset="2"/>
              <a:buChar char="§"/>
            </a:pPr>
            <a:r>
              <a:rPr lang="ca-ES" dirty="0" smtClean="0">
                <a:latin typeface="Trebuchet MS" pitchFamily="34" charset="0"/>
              </a:rPr>
              <a:t>Consentiment informat</a:t>
            </a:r>
          </a:p>
          <a:p>
            <a:pPr eaLnBrk="1" hangingPunct="1"/>
            <a:endParaRPr lang="ca-ES" dirty="0" smtClean="0">
              <a:latin typeface="Trebuchet MS" pitchFamily="34" charset="0"/>
            </a:endParaRPr>
          </a:p>
        </p:txBody>
      </p:sp>
    </p:spTree>
    <p:extLst>
      <p:ext uri="{BB962C8B-B14F-4D97-AF65-F5344CB8AC3E}">
        <p14:creationId xmlns:p14="http://schemas.microsoft.com/office/powerpoint/2010/main" val="31309998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01824"/>
            <a:ext cx="7772400" cy="1143000"/>
          </a:xfrm>
        </p:spPr>
        <p:txBody>
          <a:bodyPr/>
          <a:lstStyle/>
          <a:p>
            <a:pPr eaLnBrk="1" hangingPunct="1"/>
            <a:r>
              <a:rPr lang="ca-ES" sz="2400" u="sng" dirty="0">
                <a:solidFill>
                  <a:schemeClr val="tx1"/>
                </a:solidFill>
              </a:rPr>
              <a:t>Disulfiram (</a:t>
            </a:r>
            <a:r>
              <a:rPr lang="ca-ES" sz="2400" u="sng" dirty="0" err="1">
                <a:solidFill>
                  <a:schemeClr val="tx1"/>
                </a:solidFill>
              </a:rPr>
              <a:t>Antabus</a:t>
            </a:r>
            <a:r>
              <a:rPr lang="ca-ES" sz="2400" u="sng" dirty="0">
                <a:solidFill>
                  <a:schemeClr val="tx1"/>
                </a:solidFill>
              </a:rPr>
              <a:t> </a:t>
            </a:r>
            <a:r>
              <a:rPr lang="es-ES_tradnl" sz="2400" u="sng" dirty="0">
                <a:solidFill>
                  <a:schemeClr val="tx1"/>
                </a:solidFill>
              </a:rPr>
              <a:t>®</a:t>
            </a:r>
            <a:r>
              <a:rPr lang="ca-ES" sz="2400" u="sng" dirty="0">
                <a:solidFill>
                  <a:schemeClr val="tx1"/>
                </a:solidFill>
              </a:rPr>
              <a:t>)</a:t>
            </a:r>
            <a:endParaRPr lang="es-ES_tradnl" sz="2400" u="sng" dirty="0">
              <a:solidFill>
                <a:schemeClr val="tx1"/>
              </a:solidFill>
            </a:endParaRPr>
          </a:p>
        </p:txBody>
      </p:sp>
      <p:sp>
        <p:nvSpPr>
          <p:cNvPr id="17411" name="Rectangle 3"/>
          <p:cNvSpPr>
            <a:spLocks noGrp="1" noChangeArrowheads="1"/>
          </p:cNvSpPr>
          <p:nvPr>
            <p:ph type="body" idx="1"/>
          </p:nvPr>
        </p:nvSpPr>
        <p:spPr>
          <a:xfrm>
            <a:off x="395536" y="1628800"/>
            <a:ext cx="8064500" cy="4114800"/>
          </a:xfrm>
        </p:spPr>
        <p:txBody>
          <a:bodyPr/>
          <a:lstStyle/>
          <a:p>
            <a:pPr marL="990600" lvl="1" indent="-533400" eaLnBrk="1" hangingPunct="1">
              <a:buClr>
                <a:srgbClr val="000066"/>
              </a:buClr>
              <a:buSzPct val="80000"/>
              <a:buFont typeface="Wingdings" pitchFamily="2" charset="2"/>
              <a:buChar char="§"/>
            </a:pPr>
            <a:endParaRPr lang="ca-ES" sz="2000" smtClean="0">
              <a:latin typeface="Trebuchet MS" pitchFamily="34" charset="0"/>
            </a:endParaRPr>
          </a:p>
          <a:p>
            <a:pPr marL="990600" lvl="1" indent="-533400" eaLnBrk="1" hangingPunct="1">
              <a:buClr>
                <a:srgbClr val="006666"/>
              </a:buClr>
              <a:buSzPct val="80000"/>
              <a:buFont typeface="Wingdings" pitchFamily="2" charset="2"/>
              <a:buChar char="§"/>
            </a:pPr>
            <a:r>
              <a:rPr lang="ca-ES" sz="2000" smtClean="0">
                <a:latin typeface="Trebuchet MS" pitchFamily="34" charset="0"/>
              </a:rPr>
              <a:t>El seu efecte dura dies després de la seva retirada</a:t>
            </a:r>
          </a:p>
          <a:p>
            <a:pPr marL="990600" lvl="1" indent="-533400" eaLnBrk="1" hangingPunct="1">
              <a:buClr>
                <a:srgbClr val="006666"/>
              </a:buClr>
              <a:buSzPct val="80000"/>
              <a:buFont typeface="Wingdings" pitchFamily="2" charset="2"/>
              <a:buChar char="§"/>
            </a:pPr>
            <a:r>
              <a:rPr lang="ca-ES" sz="2000" smtClean="0">
                <a:latin typeface="Trebuchet MS" pitchFamily="34" charset="0"/>
              </a:rPr>
              <a:t>Iniciar 12 hores desprès del darrer consum </a:t>
            </a:r>
          </a:p>
          <a:p>
            <a:pPr marL="990600" lvl="1" indent="-533400" eaLnBrk="1" hangingPunct="1">
              <a:buClr>
                <a:srgbClr val="006666"/>
              </a:buClr>
              <a:buSzPct val="80000"/>
              <a:buFont typeface="Wingdings" pitchFamily="2" charset="2"/>
              <a:buChar char="§"/>
            </a:pPr>
            <a:r>
              <a:rPr lang="ca-ES" b="1" smtClean="0">
                <a:latin typeface="Trebuchet MS" pitchFamily="34" charset="0"/>
              </a:rPr>
              <a:t>Posologia</a:t>
            </a:r>
            <a:r>
              <a:rPr lang="ca-ES" smtClean="0">
                <a:latin typeface="Trebuchet MS" pitchFamily="34" charset="0"/>
              </a:rPr>
              <a:t>: 250 mg 1 v/dia (es pot disoldre en aigua) durant 6 mesos</a:t>
            </a:r>
          </a:p>
          <a:p>
            <a:pPr marL="990600" lvl="1" indent="-533400" eaLnBrk="1" hangingPunct="1">
              <a:buClr>
                <a:srgbClr val="006666"/>
              </a:buClr>
              <a:buSzPct val="80000"/>
              <a:buFont typeface="Wingdings" pitchFamily="2" charset="2"/>
              <a:buChar char="§"/>
            </a:pPr>
            <a:r>
              <a:rPr lang="ca-ES" smtClean="0">
                <a:latin typeface="Trebuchet MS" pitchFamily="34" charset="0"/>
              </a:rPr>
              <a:t>Nivell d’evidència baix. </a:t>
            </a:r>
          </a:p>
          <a:p>
            <a:pPr marL="990600" lvl="1" indent="-533400" eaLnBrk="1" hangingPunct="1">
              <a:buClr>
                <a:srgbClr val="006666"/>
              </a:buClr>
              <a:buSzPct val="80000"/>
              <a:buFont typeface="Wingdings" pitchFamily="2" charset="2"/>
              <a:buChar char="§"/>
            </a:pPr>
            <a:r>
              <a:rPr lang="ca-ES" smtClean="0">
                <a:latin typeface="Trebuchet MS" pitchFamily="34" charset="0"/>
              </a:rPr>
              <a:t>Indicat per a l’bstinència. Precisa supervisió.</a:t>
            </a:r>
          </a:p>
          <a:p>
            <a:pPr marL="990600" lvl="1" indent="-533400" eaLnBrk="1" hangingPunct="1">
              <a:buClr>
                <a:srgbClr val="006666"/>
              </a:buClr>
              <a:buSzPct val="80000"/>
              <a:buFont typeface="Wingdings" pitchFamily="2" charset="2"/>
              <a:buChar char="§"/>
            </a:pPr>
            <a:r>
              <a:rPr lang="ca-ES" smtClean="0">
                <a:latin typeface="Trebuchet MS" pitchFamily="34" charset="0"/>
              </a:rPr>
              <a:t>Consentiment informat</a:t>
            </a:r>
          </a:p>
          <a:p>
            <a:pPr marL="990600" lvl="1" indent="-533400" eaLnBrk="1" hangingPunct="1">
              <a:buClr>
                <a:srgbClr val="006666"/>
              </a:buClr>
              <a:buSzPct val="80000"/>
              <a:buFont typeface="Wingdings" pitchFamily="2" charset="2"/>
              <a:buChar char="§"/>
            </a:pPr>
            <a:r>
              <a:rPr lang="ca-ES" sz="2000" b="1" smtClean="0">
                <a:latin typeface="Trebuchet MS" pitchFamily="34" charset="0"/>
              </a:rPr>
              <a:t>Contraindicat</a:t>
            </a:r>
            <a:r>
              <a:rPr lang="ca-ES" sz="2000" smtClean="0">
                <a:latin typeface="Trebuchet MS" pitchFamily="34" charset="0"/>
              </a:rPr>
              <a:t>: psicosis, malalties cardio i cerebro vascular, epilèpsia, diabetis, gestació, IRC</a:t>
            </a:r>
          </a:p>
          <a:p>
            <a:pPr marL="990600" lvl="1" indent="-533400" eaLnBrk="1" hangingPunct="1">
              <a:buClr>
                <a:srgbClr val="006666"/>
              </a:buClr>
              <a:buSzPct val="80000"/>
              <a:buFont typeface="Wingdings" pitchFamily="2" charset="2"/>
              <a:buChar char="§"/>
            </a:pPr>
            <a:r>
              <a:rPr lang="ca-ES" sz="2000" b="1" smtClean="0">
                <a:latin typeface="Trebuchet MS" pitchFamily="34" charset="0"/>
              </a:rPr>
              <a:t>Interaccions farmacològiques</a:t>
            </a:r>
            <a:r>
              <a:rPr lang="ca-ES" sz="2000" smtClean="0">
                <a:latin typeface="Trebuchet MS" pitchFamily="34" charset="0"/>
              </a:rPr>
              <a:t>: </a:t>
            </a:r>
            <a:r>
              <a:rPr lang="ca-ES" sz="2000" i="1" smtClean="0">
                <a:latin typeface="Trebuchet MS" pitchFamily="34" charset="0"/>
              </a:rPr>
              <a:t>sulfonilurees,  ADT haloperidol, warfarina, blocadors alfa i beta, diazepam</a:t>
            </a:r>
          </a:p>
          <a:p>
            <a:pPr marL="609600" indent="-609600" eaLnBrk="1" hangingPunct="1"/>
            <a:endParaRPr lang="ca-ES" sz="2000" smtClean="0">
              <a:latin typeface="Trebuchet MS" pitchFamily="34" charset="0"/>
            </a:endParaRPr>
          </a:p>
        </p:txBody>
      </p:sp>
    </p:spTree>
    <p:extLst>
      <p:ext uri="{BB962C8B-B14F-4D97-AF65-F5344CB8AC3E}">
        <p14:creationId xmlns:p14="http://schemas.microsoft.com/office/powerpoint/2010/main" val="3437360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Cribratge d’alcohol a Catalunya  en augment</a:t>
            </a:r>
            <a:endParaRPr lang="ca-ES" dirty="0"/>
          </a:p>
        </p:txBody>
      </p:sp>
      <p:sp>
        <p:nvSpPr>
          <p:cNvPr id="5" name="QuadreDeText 4"/>
          <p:cNvSpPr txBox="1"/>
          <p:nvPr/>
        </p:nvSpPr>
        <p:spPr>
          <a:xfrm>
            <a:off x="2448272" y="6114782"/>
            <a:ext cx="6948264" cy="338554"/>
          </a:xfrm>
          <a:prstGeom prst="rect">
            <a:avLst/>
          </a:prstGeom>
          <a:noFill/>
        </p:spPr>
        <p:txBody>
          <a:bodyPr wrap="square" rtlCol="0">
            <a:spAutoFit/>
          </a:bodyPr>
          <a:lstStyle/>
          <a:p>
            <a:r>
              <a:rPr lang="ca-ES" sz="1600" dirty="0" smtClean="0"/>
              <a:t>Font: Dades cribratge alcohol, indicador EQA0301,  ECAP 2015</a:t>
            </a:r>
            <a:endParaRPr lang="ca-ES" sz="1600" dirty="0"/>
          </a:p>
        </p:txBody>
      </p:sp>
      <p:graphicFrame>
        <p:nvGraphicFramePr>
          <p:cNvPr id="7" name="Objecte 5"/>
          <p:cNvGraphicFramePr>
            <a:graphicFrameLocks/>
          </p:cNvGraphicFramePr>
          <p:nvPr>
            <p:extLst>
              <p:ext uri="{D42A27DB-BD31-4B8C-83A1-F6EECF244321}">
                <p14:modId xmlns:p14="http://schemas.microsoft.com/office/powerpoint/2010/main" val="365669061"/>
              </p:ext>
            </p:extLst>
          </p:nvPr>
        </p:nvGraphicFramePr>
        <p:xfrm>
          <a:off x="179512" y="2204864"/>
          <a:ext cx="8203367"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arrodonit 10"/>
          <p:cNvSpPr/>
          <p:nvPr/>
        </p:nvSpPr>
        <p:spPr bwMode="auto">
          <a:xfrm rot="643833">
            <a:off x="5797456" y="1535165"/>
            <a:ext cx="3114092" cy="1080120"/>
          </a:xfrm>
          <a:prstGeom prst="roundRect">
            <a:avLst/>
          </a:prstGeom>
          <a:solidFill>
            <a:srgbClr val="92D050"/>
          </a:solidFill>
          <a:ln w="57150" cap="flat" cmpd="sng" algn="ctr">
            <a:solidFill>
              <a:srgbClr val="70AC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ca-ES" sz="2000" b="1" i="0" u="none" strike="noStrike" cap="none" normalizeH="0" baseline="0" dirty="0" smtClean="0">
                <a:ln>
                  <a:noFill/>
                </a:ln>
                <a:solidFill>
                  <a:schemeClr val="tx1"/>
                </a:solidFill>
                <a:effectLst/>
                <a:latin typeface="Arial" pitchFamily="34" charset="0"/>
                <a:ea typeface="ＭＳ Ｐゴシック" charset="-128"/>
              </a:rPr>
              <a:t>Augment</a:t>
            </a:r>
            <a:r>
              <a:rPr kumimoji="0" lang="ca-ES" sz="2000" b="1" i="0" u="none" strike="noStrike" cap="none" normalizeH="0" dirty="0" smtClean="0">
                <a:ln>
                  <a:noFill/>
                </a:ln>
                <a:solidFill>
                  <a:schemeClr val="tx1"/>
                </a:solidFill>
                <a:effectLst/>
                <a:latin typeface="Arial" pitchFamily="34" charset="0"/>
                <a:ea typeface="ＭＳ Ｐゴシック" charset="-128"/>
              </a:rPr>
              <a:t> del c</a:t>
            </a:r>
            <a:r>
              <a:rPr kumimoji="0" lang="ca-ES" sz="2000" b="1" i="0" u="none" strike="noStrike" cap="none" normalizeH="0" baseline="0" dirty="0" smtClean="0">
                <a:ln>
                  <a:noFill/>
                </a:ln>
                <a:solidFill>
                  <a:schemeClr val="tx1"/>
                </a:solidFill>
                <a:effectLst/>
                <a:latin typeface="Arial" pitchFamily="34" charset="0"/>
                <a:ea typeface="ＭＳ Ｐゴシック" charset="-128"/>
              </a:rPr>
              <a:t>ribratge</a:t>
            </a:r>
            <a:r>
              <a:rPr kumimoji="0" lang="ca-ES" sz="2000" b="1" i="0" u="none" strike="noStrike" cap="none" normalizeH="0" dirty="0" smtClean="0">
                <a:ln>
                  <a:noFill/>
                </a:ln>
                <a:solidFill>
                  <a:schemeClr val="tx1"/>
                </a:solidFill>
                <a:effectLst/>
                <a:latin typeface="Arial" pitchFamily="34" charset="0"/>
                <a:ea typeface="ＭＳ Ｐゴシック" charset="-128"/>
              </a:rPr>
              <a:t> d’alcohol a Catalunya al 2015:      </a:t>
            </a:r>
            <a:r>
              <a:rPr kumimoji="0" lang="ca-ES" sz="2000" b="1" i="0" u="none" strike="noStrike" cap="none" normalizeH="0" dirty="0" smtClean="0">
                <a:ln>
                  <a:noFill/>
                </a:ln>
                <a:solidFill>
                  <a:srgbClr val="C00000"/>
                </a:solidFill>
                <a:effectLst/>
                <a:latin typeface="Arial" pitchFamily="34" charset="0"/>
                <a:ea typeface="ＭＳ Ｐゴシック" charset="-128"/>
              </a:rPr>
              <a:t>74%</a:t>
            </a:r>
            <a:endParaRPr kumimoji="0" lang="ca-ES" sz="2000" b="1" i="0" u="none" strike="noStrike" cap="none" normalizeH="0" baseline="0" dirty="0" smtClean="0">
              <a:ln>
                <a:noFill/>
              </a:ln>
              <a:solidFill>
                <a:srgbClr val="C00000"/>
              </a:solidFill>
              <a:effectLst/>
              <a:latin typeface="Arial" pitchFamily="34" charset="0"/>
              <a:ea typeface="ＭＳ Ｐゴシック" charset="-128"/>
            </a:endParaRPr>
          </a:p>
        </p:txBody>
      </p:sp>
    </p:spTree>
    <p:extLst>
      <p:ext uri="{BB962C8B-B14F-4D97-AF65-F5344CB8AC3E}">
        <p14:creationId xmlns:p14="http://schemas.microsoft.com/office/powerpoint/2010/main" val="26858948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Interaccions fàrmacs - alcohol</a:t>
            </a:r>
            <a:endParaRPr lang="ca-ES" dirty="0"/>
          </a:p>
        </p:txBody>
      </p:sp>
      <p:sp>
        <p:nvSpPr>
          <p:cNvPr id="3" name="2 Marcador de contenido"/>
          <p:cNvSpPr>
            <a:spLocks noGrp="1"/>
          </p:cNvSpPr>
          <p:nvPr>
            <p:ph idx="1"/>
          </p:nvPr>
        </p:nvSpPr>
        <p:spPr>
          <a:xfrm>
            <a:off x="395536" y="1598066"/>
            <a:ext cx="8229600" cy="4525963"/>
          </a:xfrm>
        </p:spPr>
        <p:txBody>
          <a:bodyPr>
            <a:normAutofit/>
          </a:bodyPr>
          <a:lstStyle/>
          <a:p>
            <a:endParaRPr lang="ca-ES" b="1" dirty="0" smtClean="0"/>
          </a:p>
          <a:p>
            <a:pPr marL="0" indent="0" algn="r">
              <a:buNone/>
            </a:pPr>
            <a:endParaRPr lang="ca-ES" b="1" dirty="0" smtClean="0"/>
          </a:p>
          <a:p>
            <a:pPr marL="0" indent="0" algn="r">
              <a:buNone/>
            </a:pPr>
            <a:endParaRPr lang="ca-ES" b="1" dirty="0"/>
          </a:p>
          <a:p>
            <a:pPr marL="0" indent="0" algn="r">
              <a:buNone/>
            </a:pPr>
            <a:endParaRPr lang="ca-ES" b="1" dirty="0"/>
          </a:p>
          <a:p>
            <a:pPr marL="0" indent="0" algn="ctr">
              <a:buNone/>
            </a:pPr>
            <a:r>
              <a:rPr lang="ca-ES" b="1" dirty="0" smtClean="0"/>
              <a:t>                          </a:t>
            </a:r>
          </a:p>
          <a:p>
            <a:pPr marL="0" indent="0">
              <a:buNone/>
            </a:pPr>
            <a:r>
              <a:rPr lang="ca-ES" b="1" dirty="0" smtClean="0"/>
              <a:t>                                                                        L’alcohol pot</a:t>
            </a:r>
          </a:p>
          <a:p>
            <a:pPr marL="0" indent="0">
              <a:buNone/>
            </a:pPr>
            <a:endParaRPr lang="ca-ES" b="1" dirty="0"/>
          </a:p>
          <a:p>
            <a:pPr marL="0" indent="0">
              <a:buNone/>
            </a:pPr>
            <a:r>
              <a:rPr lang="ca-ES" b="1" dirty="0" smtClean="0"/>
              <a:t>			</a:t>
            </a:r>
            <a:endParaRPr lang="ca-ES" dirty="0"/>
          </a:p>
        </p:txBody>
      </p:sp>
      <p:sp>
        <p:nvSpPr>
          <p:cNvPr id="4" name="3 CuadroTexto"/>
          <p:cNvSpPr txBox="1"/>
          <p:nvPr/>
        </p:nvSpPr>
        <p:spPr>
          <a:xfrm>
            <a:off x="2987824" y="6179607"/>
            <a:ext cx="6048672" cy="369332"/>
          </a:xfrm>
          <a:prstGeom prst="rect">
            <a:avLst/>
          </a:prstGeom>
          <a:noFill/>
        </p:spPr>
        <p:txBody>
          <a:bodyPr wrap="square" rtlCol="0">
            <a:spAutoFit/>
          </a:bodyPr>
          <a:lstStyle/>
          <a:p>
            <a:pPr algn="r"/>
            <a:r>
              <a:rPr lang="es-ES" dirty="0" err="1" smtClean="0"/>
              <a:t>Resumit</a:t>
            </a:r>
            <a:r>
              <a:rPr lang="es-ES" dirty="0" smtClean="0"/>
              <a:t> de http://www.farma.uma.es/interacc-FA.htm</a:t>
            </a:r>
          </a:p>
        </p:txBody>
      </p:sp>
      <p:grpSp>
        <p:nvGrpSpPr>
          <p:cNvPr id="13" name="Agrupa 12"/>
          <p:cNvGrpSpPr/>
          <p:nvPr/>
        </p:nvGrpSpPr>
        <p:grpSpPr>
          <a:xfrm>
            <a:off x="3923928" y="1423760"/>
            <a:ext cx="3600400" cy="2869336"/>
            <a:chOff x="5200709" y="346716"/>
            <a:chExt cx="3043698" cy="2869336"/>
          </a:xfrm>
        </p:grpSpPr>
        <p:pic>
          <p:nvPicPr>
            <p:cNvPr id="22938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0710" y="346716"/>
              <a:ext cx="3043697" cy="2869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5200709" y="1195760"/>
              <a:ext cx="3043697" cy="1754326"/>
            </a:xfrm>
            <a:prstGeom prst="rect">
              <a:avLst/>
            </a:prstGeom>
          </p:spPr>
          <p:txBody>
            <a:bodyPr wrap="square">
              <a:spAutoFit/>
            </a:bodyPr>
            <a:lstStyle/>
            <a:p>
              <a:r>
                <a:rPr lang="ca-ES" b="1" dirty="0">
                  <a:solidFill>
                    <a:schemeClr val="bg1"/>
                  </a:solidFill>
                </a:rPr>
                <a:t>BZD, Hipnòtics, liti antiepilèptics, cefalosporines, </a:t>
              </a:r>
              <a:r>
                <a:rPr lang="ca-ES" b="1" dirty="0" smtClean="0">
                  <a:solidFill>
                    <a:schemeClr val="bg1"/>
                  </a:solidFill>
                </a:rPr>
                <a:t>anticolinèrgics,</a:t>
              </a:r>
              <a:r>
                <a:rPr lang="ca-ES" b="1" dirty="0" err="1" smtClean="0">
                  <a:solidFill>
                    <a:schemeClr val="bg1"/>
                  </a:solidFill>
                </a:rPr>
                <a:t>sulfonilurees</a:t>
              </a:r>
              <a:r>
                <a:rPr lang="ca-ES" b="1" dirty="0" smtClean="0">
                  <a:solidFill>
                    <a:schemeClr val="bg1"/>
                  </a:solidFill>
                </a:rPr>
                <a:t> </a:t>
              </a:r>
              <a:r>
                <a:rPr lang="ca-ES" b="1" dirty="0" err="1">
                  <a:solidFill>
                    <a:schemeClr val="bg1"/>
                  </a:solidFill>
                </a:rPr>
                <a:t>indoramina</a:t>
              </a:r>
              <a:r>
                <a:rPr lang="ca-ES" b="1" dirty="0">
                  <a:solidFill>
                    <a:schemeClr val="bg1"/>
                  </a:solidFill>
                </a:rPr>
                <a:t>, fenilbutazona, </a:t>
              </a:r>
              <a:r>
                <a:rPr lang="ca-ES" b="1" dirty="0" err="1">
                  <a:solidFill>
                    <a:schemeClr val="bg1"/>
                  </a:solidFill>
                </a:rPr>
                <a:t>isoniacida</a:t>
              </a:r>
              <a:r>
                <a:rPr lang="ca-ES" b="1" dirty="0">
                  <a:solidFill>
                    <a:schemeClr val="bg1"/>
                  </a:solidFill>
                </a:rPr>
                <a:t>, </a:t>
              </a:r>
              <a:r>
                <a:rPr lang="ca-ES" b="1" dirty="0" err="1">
                  <a:solidFill>
                    <a:schemeClr val="bg1"/>
                  </a:solidFill>
                </a:rPr>
                <a:t>antipsicòtics</a:t>
              </a:r>
              <a:r>
                <a:rPr lang="ca-ES" b="1" dirty="0">
                  <a:solidFill>
                    <a:schemeClr val="bg1"/>
                  </a:solidFill>
                </a:rPr>
                <a:t>, metoclopramida</a:t>
              </a:r>
            </a:p>
          </p:txBody>
        </p:sp>
      </p:grpSp>
      <p:grpSp>
        <p:nvGrpSpPr>
          <p:cNvPr id="25" name="Agrupa 24"/>
          <p:cNvGrpSpPr/>
          <p:nvPr/>
        </p:nvGrpSpPr>
        <p:grpSpPr>
          <a:xfrm>
            <a:off x="197282" y="2780928"/>
            <a:ext cx="3563888" cy="2880320"/>
            <a:chOff x="0" y="2492896"/>
            <a:chExt cx="3563888" cy="2880320"/>
          </a:xfrm>
        </p:grpSpPr>
        <p:pic>
          <p:nvPicPr>
            <p:cNvPr id="22938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11" y="2564904"/>
              <a:ext cx="3452435"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251520" y="3140968"/>
              <a:ext cx="3312368" cy="2031324"/>
            </a:xfrm>
            <a:prstGeom prst="rect">
              <a:avLst/>
            </a:prstGeom>
          </p:spPr>
          <p:txBody>
            <a:bodyPr wrap="square">
              <a:spAutoFit/>
            </a:bodyPr>
            <a:lstStyle/>
            <a:p>
              <a:r>
                <a:rPr lang="ca-ES" b="1" dirty="0">
                  <a:solidFill>
                    <a:schemeClr val="bg1"/>
                  </a:solidFill>
                </a:rPr>
                <a:t>ATD </a:t>
              </a:r>
              <a:r>
                <a:rPr lang="ca-ES" b="1" dirty="0" smtClean="0">
                  <a:solidFill>
                    <a:schemeClr val="bg1"/>
                  </a:solidFill>
                </a:rPr>
                <a:t>tricíclics, antihistamínics</a:t>
              </a:r>
              <a:r>
                <a:rPr lang="ca-ES" b="1" dirty="0">
                  <a:solidFill>
                    <a:schemeClr val="bg1"/>
                  </a:solidFill>
                </a:rPr>
                <a:t>, </a:t>
              </a:r>
              <a:r>
                <a:rPr lang="ca-ES" b="1" dirty="0" err="1">
                  <a:solidFill>
                    <a:schemeClr val="bg1"/>
                  </a:solidFill>
                </a:rPr>
                <a:t>antipsicòtics</a:t>
              </a:r>
              <a:r>
                <a:rPr lang="ca-ES" b="1" dirty="0">
                  <a:solidFill>
                    <a:schemeClr val="bg1"/>
                  </a:solidFill>
                </a:rPr>
                <a:t>, BZD, nitroglicerina, </a:t>
              </a:r>
              <a:r>
                <a:rPr lang="ca-ES" b="1" dirty="0" err="1">
                  <a:solidFill>
                    <a:schemeClr val="bg1"/>
                  </a:solidFill>
                </a:rPr>
                <a:t>metotrexate</a:t>
              </a:r>
              <a:r>
                <a:rPr lang="ca-ES" b="1" dirty="0">
                  <a:solidFill>
                    <a:schemeClr val="bg1"/>
                  </a:solidFill>
                </a:rPr>
                <a:t>, </a:t>
              </a:r>
              <a:r>
                <a:rPr lang="ca-ES" b="1" dirty="0" err="1">
                  <a:solidFill>
                    <a:schemeClr val="bg1"/>
                  </a:solidFill>
                </a:rPr>
                <a:t>acenocumarol</a:t>
              </a:r>
              <a:r>
                <a:rPr lang="ca-ES" b="1" dirty="0">
                  <a:solidFill>
                    <a:schemeClr val="bg1"/>
                  </a:solidFill>
                </a:rPr>
                <a:t>, warfarina, </a:t>
              </a:r>
              <a:r>
                <a:rPr lang="ca-ES" b="1" dirty="0" err="1">
                  <a:solidFill>
                    <a:schemeClr val="bg1"/>
                  </a:solidFill>
                </a:rPr>
                <a:t>biguanidines</a:t>
              </a:r>
              <a:r>
                <a:rPr lang="ca-ES" b="1" dirty="0">
                  <a:solidFill>
                    <a:schemeClr val="bg1"/>
                  </a:solidFill>
                </a:rPr>
                <a:t>, </a:t>
              </a:r>
              <a:r>
                <a:rPr lang="ca-ES" b="1" dirty="0" err="1">
                  <a:solidFill>
                    <a:schemeClr val="bg1"/>
                  </a:solidFill>
                </a:rPr>
                <a:t>guanetidina</a:t>
              </a:r>
              <a:r>
                <a:rPr lang="ca-ES" b="1" dirty="0">
                  <a:solidFill>
                    <a:schemeClr val="bg1"/>
                  </a:solidFill>
                </a:rPr>
                <a:t>, </a:t>
              </a:r>
              <a:r>
                <a:rPr lang="ca-ES" b="1" dirty="0" err="1">
                  <a:solidFill>
                    <a:schemeClr val="bg1"/>
                  </a:solidFill>
                </a:rPr>
                <a:t>betanidina</a:t>
              </a:r>
              <a:r>
                <a:rPr lang="ca-ES" b="1" dirty="0">
                  <a:solidFill>
                    <a:schemeClr val="bg1"/>
                  </a:solidFill>
                </a:rPr>
                <a:t> bromocriptina</a:t>
              </a:r>
              <a:r>
                <a:rPr lang="ca-ES" b="1" dirty="0" smtClean="0">
                  <a:solidFill>
                    <a:schemeClr val="bg1"/>
                  </a:solidFill>
                </a:rPr>
                <a:t>,...</a:t>
              </a:r>
              <a:endParaRPr lang="ca-ES" b="1" dirty="0">
                <a:solidFill>
                  <a:schemeClr val="bg1"/>
                </a:solidFill>
              </a:endParaRPr>
            </a:p>
          </p:txBody>
        </p:sp>
        <p:sp>
          <p:nvSpPr>
            <p:cNvPr id="18" name="Rectangle 17"/>
            <p:cNvSpPr/>
            <p:nvPr/>
          </p:nvSpPr>
          <p:spPr>
            <a:xfrm>
              <a:off x="0" y="2492896"/>
              <a:ext cx="3275856" cy="338554"/>
            </a:xfrm>
            <a:prstGeom prst="rect">
              <a:avLst/>
            </a:prstGeom>
          </p:spPr>
          <p:txBody>
            <a:bodyPr wrap="square">
              <a:spAutoFit/>
            </a:bodyPr>
            <a:lstStyle/>
            <a:p>
              <a:endParaRPr lang="ca-ES" sz="1600" b="1" i="1" dirty="0"/>
            </a:p>
          </p:txBody>
        </p:sp>
      </p:grpSp>
      <p:grpSp>
        <p:nvGrpSpPr>
          <p:cNvPr id="16" name="Agrupa 15"/>
          <p:cNvGrpSpPr/>
          <p:nvPr/>
        </p:nvGrpSpPr>
        <p:grpSpPr>
          <a:xfrm>
            <a:off x="6609357" y="4293096"/>
            <a:ext cx="2355130" cy="1800200"/>
            <a:chOff x="3729038" y="2279314"/>
            <a:chExt cx="1983735" cy="1800200"/>
          </a:xfrm>
        </p:grpSpPr>
        <p:pic>
          <p:nvPicPr>
            <p:cNvPr id="22938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9038" y="2279314"/>
              <a:ext cx="1923082"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789691" y="2855378"/>
              <a:ext cx="1923082" cy="923330"/>
            </a:xfrm>
            <a:prstGeom prst="rect">
              <a:avLst/>
            </a:prstGeom>
          </p:spPr>
          <p:txBody>
            <a:bodyPr wrap="square">
              <a:spAutoFit/>
            </a:bodyPr>
            <a:lstStyle/>
            <a:p>
              <a:r>
                <a:rPr lang="ca-ES" b="1" smtClean="0">
                  <a:solidFill>
                    <a:schemeClr val="tx1">
                      <a:lumMod val="65000"/>
                      <a:lumOff val="35000"/>
                    </a:schemeClr>
                  </a:solidFill>
                </a:rPr>
                <a:t>Anestèsics, </a:t>
              </a:r>
              <a:r>
                <a:rPr lang="ca-ES" b="1">
                  <a:solidFill>
                    <a:schemeClr val="tx1">
                      <a:lumMod val="65000"/>
                      <a:lumOff val="35000"/>
                    </a:schemeClr>
                  </a:solidFill>
                </a:rPr>
                <a:t>ISRS, </a:t>
              </a:r>
              <a:r>
                <a:rPr lang="ca-ES" b="1" smtClean="0">
                  <a:solidFill>
                    <a:schemeClr val="tx1">
                      <a:lumMod val="65000"/>
                      <a:lumOff val="35000"/>
                    </a:schemeClr>
                  </a:solidFill>
                </a:rPr>
                <a:t>antiepilèptics,</a:t>
              </a:r>
            </a:p>
            <a:p>
              <a:r>
                <a:rPr lang="ca-ES" b="1" smtClean="0">
                  <a:solidFill>
                    <a:schemeClr val="tx1">
                      <a:lumMod val="65000"/>
                      <a:lumOff val="35000"/>
                    </a:schemeClr>
                  </a:solidFill>
                </a:rPr>
                <a:t>acenocumarol, ...</a:t>
              </a:r>
              <a:endParaRPr lang="ca-ES" b="1">
                <a:solidFill>
                  <a:schemeClr val="tx1">
                    <a:lumMod val="65000"/>
                    <a:lumOff val="35000"/>
                  </a:schemeClr>
                </a:solidFill>
              </a:endParaRPr>
            </a:p>
          </p:txBody>
        </p:sp>
      </p:grpSp>
      <p:sp>
        <p:nvSpPr>
          <p:cNvPr id="5" name="Rectangle arrodonit 4"/>
          <p:cNvSpPr/>
          <p:nvPr/>
        </p:nvSpPr>
        <p:spPr bwMode="auto">
          <a:xfrm>
            <a:off x="395536" y="1988840"/>
            <a:ext cx="2808312" cy="1008112"/>
          </a:xfrm>
          <a:prstGeom prst="round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ca-ES" b="1" i="1" dirty="0">
                <a:solidFill>
                  <a:schemeClr val="tx1">
                    <a:lumMod val="65000"/>
                    <a:lumOff val="35000"/>
                  </a:schemeClr>
                </a:solidFill>
              </a:rPr>
              <a:t>L’alcohol pot </a:t>
            </a:r>
            <a:r>
              <a:rPr lang="ca-ES" b="1" i="1" dirty="0">
                <a:solidFill>
                  <a:srgbClr val="C00000"/>
                </a:solidFill>
              </a:rPr>
              <a:t>potenciar</a:t>
            </a:r>
            <a:r>
              <a:rPr lang="ca-ES" b="1" i="1" dirty="0">
                <a:solidFill>
                  <a:schemeClr val="tx1">
                    <a:lumMod val="65000"/>
                    <a:lumOff val="35000"/>
                  </a:schemeClr>
                </a:solidFill>
              </a:rPr>
              <a:t> </a:t>
            </a:r>
            <a:r>
              <a:rPr lang="ca-ES" b="1" i="1" dirty="0">
                <a:solidFill>
                  <a:srgbClr val="C00000"/>
                </a:solidFill>
              </a:rPr>
              <a:t>acció </a:t>
            </a:r>
            <a:r>
              <a:rPr lang="ca-ES" b="1" i="1" dirty="0" smtClean="0">
                <a:solidFill>
                  <a:schemeClr val="tx1">
                    <a:lumMod val="65000"/>
                    <a:lumOff val="35000"/>
                  </a:schemeClr>
                </a:solidFill>
              </a:rPr>
              <a:t>i/o </a:t>
            </a:r>
            <a:r>
              <a:rPr lang="ca-ES" b="1" i="1" dirty="0">
                <a:solidFill>
                  <a:schemeClr val="tx1">
                    <a:lumMod val="65000"/>
                    <a:lumOff val="35000"/>
                  </a:schemeClr>
                </a:solidFill>
              </a:rPr>
              <a:t>els </a:t>
            </a:r>
            <a:r>
              <a:rPr lang="ca-ES" b="1" i="1" dirty="0">
                <a:solidFill>
                  <a:srgbClr val="C00000"/>
                </a:solidFill>
              </a:rPr>
              <a:t>efectes tòxics del fàrmac </a:t>
            </a:r>
            <a:endParaRPr lang="ca-ES" i="1" dirty="0">
              <a:solidFill>
                <a:srgbClr val="C00000"/>
              </a:solidFill>
            </a:endParaRPr>
          </a:p>
          <a:p>
            <a:pPr algn="ctr"/>
            <a:endParaRPr lang="ca-ES" sz="1700" b="1" i="1" dirty="0"/>
          </a:p>
        </p:txBody>
      </p:sp>
      <p:sp>
        <p:nvSpPr>
          <p:cNvPr id="20" name="Rectangle arrodonit 19"/>
          <p:cNvSpPr/>
          <p:nvPr/>
        </p:nvSpPr>
        <p:spPr bwMode="auto">
          <a:xfrm>
            <a:off x="4488786" y="4725144"/>
            <a:ext cx="2243454" cy="1008112"/>
          </a:xfrm>
          <a:prstGeom prst="roundRect">
            <a:avLst/>
          </a:prstGeom>
          <a:noFill/>
          <a:ln w="28575" cap="flat" cmpd="sng" algn="ctr">
            <a:solidFill>
              <a:srgbClr val="DBD60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ca-ES" b="1" i="1" smtClean="0">
                <a:solidFill>
                  <a:schemeClr val="tx1">
                    <a:lumMod val="65000"/>
                    <a:lumOff val="35000"/>
                  </a:schemeClr>
                </a:solidFill>
              </a:rPr>
              <a:t>L’alcohol pot </a:t>
            </a:r>
            <a:r>
              <a:rPr lang="ca-ES" b="1" i="1" smtClean="0">
                <a:solidFill>
                  <a:srgbClr val="C00000"/>
                </a:solidFill>
              </a:rPr>
              <a:t>reduir l’eficàcia </a:t>
            </a:r>
            <a:r>
              <a:rPr lang="ca-ES" b="1" i="1" smtClean="0">
                <a:solidFill>
                  <a:schemeClr val="tx1">
                    <a:lumMod val="65000"/>
                    <a:lumOff val="35000"/>
                  </a:schemeClr>
                </a:solidFill>
              </a:rPr>
              <a:t>d’alguns </a:t>
            </a:r>
            <a:r>
              <a:rPr lang="ca-ES" b="1" i="1" smtClean="0">
                <a:solidFill>
                  <a:srgbClr val="C00000"/>
                </a:solidFill>
              </a:rPr>
              <a:t>fàrmacs </a:t>
            </a:r>
            <a:endParaRPr lang="ca-ES" b="1" i="1">
              <a:solidFill>
                <a:srgbClr val="C00000"/>
              </a:solidFill>
            </a:endParaRPr>
          </a:p>
        </p:txBody>
      </p:sp>
      <p:sp>
        <p:nvSpPr>
          <p:cNvPr id="19" name="Rectangle arrodonit 18"/>
          <p:cNvSpPr/>
          <p:nvPr/>
        </p:nvSpPr>
        <p:spPr bwMode="auto">
          <a:xfrm>
            <a:off x="6300192" y="764704"/>
            <a:ext cx="2664296" cy="1008112"/>
          </a:xfrm>
          <a:prstGeom prst="roundRect">
            <a:avLst/>
          </a:prstGeom>
          <a:noFill/>
          <a:ln w="28575" cap="flat" cmpd="sng" algn="ctr">
            <a:solidFill>
              <a:srgbClr val="E98E0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ES" b="1" i="1" dirty="0" err="1">
                <a:solidFill>
                  <a:schemeClr val="tx1">
                    <a:lumMod val="65000"/>
                    <a:lumOff val="35000"/>
                  </a:schemeClr>
                </a:solidFill>
              </a:rPr>
              <a:t>Fàrmacs</a:t>
            </a:r>
            <a:r>
              <a:rPr lang="es-ES" b="1" i="1" dirty="0">
                <a:solidFill>
                  <a:schemeClr val="tx1">
                    <a:lumMod val="65000"/>
                    <a:lumOff val="35000"/>
                  </a:schemeClr>
                </a:solidFill>
              </a:rPr>
              <a:t> que poden </a:t>
            </a:r>
            <a:r>
              <a:rPr lang="es-ES" b="1" i="1" dirty="0">
                <a:solidFill>
                  <a:srgbClr val="C00000"/>
                </a:solidFill>
              </a:rPr>
              <a:t>potenciar</a:t>
            </a:r>
            <a:r>
              <a:rPr lang="es-ES" b="1" i="1" dirty="0">
                <a:solidFill>
                  <a:schemeClr val="tx1">
                    <a:lumMod val="65000"/>
                    <a:lumOff val="35000"/>
                  </a:schemeClr>
                </a:solidFill>
              </a:rPr>
              <a:t> la </a:t>
            </a:r>
            <a:r>
              <a:rPr lang="es-ES" b="1" i="1" dirty="0" err="1">
                <a:solidFill>
                  <a:srgbClr val="C00000"/>
                </a:solidFill>
              </a:rPr>
              <a:t>toxicitat</a:t>
            </a:r>
            <a:r>
              <a:rPr lang="es-ES" b="1" i="1" dirty="0">
                <a:solidFill>
                  <a:srgbClr val="C00000"/>
                </a:solidFill>
              </a:rPr>
              <a:t> </a:t>
            </a:r>
            <a:r>
              <a:rPr lang="es-ES" b="1" i="1" dirty="0">
                <a:solidFill>
                  <a:schemeClr val="tx1">
                    <a:lumMod val="65000"/>
                    <a:lumOff val="35000"/>
                  </a:schemeClr>
                </a:solidFill>
              </a:rPr>
              <a:t>de </a:t>
            </a:r>
            <a:r>
              <a:rPr lang="es-ES" b="1" i="1" dirty="0" err="1">
                <a:solidFill>
                  <a:srgbClr val="C00000"/>
                </a:solidFill>
              </a:rPr>
              <a:t>l’alcohol</a:t>
            </a:r>
            <a:r>
              <a:rPr lang="es-ES" b="1" i="1" dirty="0">
                <a:solidFill>
                  <a:srgbClr val="C00000"/>
                </a:solidFill>
              </a:rPr>
              <a:t> </a:t>
            </a:r>
            <a:endParaRPr lang="ca-ES" b="1" i="1" dirty="0">
              <a:solidFill>
                <a:srgbClr val="C00000"/>
              </a:solidFill>
            </a:endParaRPr>
          </a:p>
        </p:txBody>
      </p:sp>
    </p:spTree>
    <p:extLst>
      <p:ext uri="{BB962C8B-B14F-4D97-AF65-F5344CB8AC3E}">
        <p14:creationId xmlns:p14="http://schemas.microsoft.com/office/powerpoint/2010/main" val="40094208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493"/>
            <a:ext cx="9180512" cy="6912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2 Marcador de contenido"/>
          <p:cNvSpPr>
            <a:spLocks noGrp="1"/>
          </p:cNvSpPr>
          <p:nvPr>
            <p:ph idx="1"/>
          </p:nvPr>
        </p:nvSpPr>
        <p:spPr bwMode="auto">
          <a:xfrm>
            <a:off x="0" y="3284984"/>
            <a:ext cx="5760640" cy="3573016"/>
          </a:xfrm>
          <a:solidFill>
            <a:srgbClr val="D9D9D9">
              <a:alpha val="50196"/>
            </a:srgbClr>
          </a:solidFill>
          <a:ln w="38100">
            <a:solidFill>
              <a:schemeClr val="bg1">
                <a:lumMod val="50000"/>
              </a:schemeClr>
            </a:solidFill>
            <a:miter lim="800000"/>
            <a:headEnd/>
            <a:tailEnd/>
          </a:ln>
        </p:spPr>
        <p:txBody>
          <a:bodyPr vert="horz" wrap="square" lIns="91440" tIns="45720" rIns="91440" bIns="45720" numCol="1" anchor="t" anchorCtr="0" compatLnSpc="1">
            <a:prstTxWarp prst="textNoShape">
              <a:avLst/>
            </a:prstTxWarp>
            <a:normAutofit/>
          </a:bodyPr>
          <a:lstStyle/>
          <a:p>
            <a:pPr marL="0" indent="0">
              <a:spcBef>
                <a:spcPts val="600"/>
              </a:spcBef>
              <a:buNone/>
            </a:pPr>
            <a:r>
              <a:rPr lang="ca-ES" sz="3200" b="1" dirty="0" smtClean="0">
                <a:solidFill>
                  <a:srgbClr val="C00000"/>
                </a:solidFill>
              </a:rPr>
              <a:t>Aurora (3)</a:t>
            </a:r>
            <a:r>
              <a:rPr lang="ca-ES" sz="2800" b="1" dirty="0" smtClean="0">
                <a:solidFill>
                  <a:srgbClr val="C00000"/>
                </a:solidFill>
              </a:rPr>
              <a:t> - escenari B</a:t>
            </a:r>
          </a:p>
          <a:p>
            <a:pPr>
              <a:spcBef>
                <a:spcPts val="600"/>
              </a:spcBef>
            </a:pPr>
            <a:r>
              <a:rPr lang="ca-ES" sz="1800" b="1" dirty="0" smtClean="0"/>
              <a:t>Que fem amb el seu consum d’alcohol?</a:t>
            </a:r>
          </a:p>
          <a:p>
            <a:pPr>
              <a:spcBef>
                <a:spcPts val="600"/>
              </a:spcBef>
            </a:pPr>
            <a:r>
              <a:rPr lang="ca-ES" sz="1800" b="1" dirty="0" smtClean="0"/>
              <a:t>I la depressió?</a:t>
            </a:r>
          </a:p>
        </p:txBody>
      </p:sp>
    </p:spTree>
    <p:extLst>
      <p:ext uri="{BB962C8B-B14F-4D97-AF65-F5344CB8AC3E}">
        <p14:creationId xmlns:p14="http://schemas.microsoft.com/office/powerpoint/2010/main" val="11621448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4"/>
          <p:cNvSpPr/>
          <p:nvPr/>
        </p:nvSpPr>
        <p:spPr>
          <a:xfrm>
            <a:off x="971599" y="3653150"/>
            <a:ext cx="8064897" cy="1877437"/>
          </a:xfrm>
          <a:prstGeom prst="rect">
            <a:avLst/>
          </a:prstGeom>
          <a:solidFill>
            <a:srgbClr val="FFFFFF">
              <a:alpha val="49020"/>
            </a:srgbClr>
          </a:solidFill>
          <a:ln w="57150">
            <a:solidFill>
              <a:srgbClr val="6CB0EE"/>
            </a:solidFill>
          </a:ln>
        </p:spPr>
        <p:txBody>
          <a:bodyPr wrap="square">
            <a:spAutoFit/>
          </a:bodyPr>
          <a:lstStyle/>
          <a:p>
            <a:pPr algn="just">
              <a:spcBef>
                <a:spcPts val="1200"/>
              </a:spcBef>
            </a:pPr>
            <a:r>
              <a:rPr lang="ca-ES" sz="3200" b="1" dirty="0" smtClean="0">
                <a:solidFill>
                  <a:srgbClr val="C00000"/>
                </a:solidFill>
              </a:rPr>
              <a:t>Daniel (3) - escenari B</a:t>
            </a:r>
            <a:endParaRPr lang="ca-ES" altLang="es-ES" sz="3200" b="1" dirty="0" smtClean="0"/>
          </a:p>
          <a:p>
            <a:pPr>
              <a:spcBef>
                <a:spcPts val="1200"/>
              </a:spcBef>
            </a:pPr>
            <a:endParaRPr lang="ca-ES" altLang="es-ES" b="1" dirty="0" smtClean="0"/>
          </a:p>
          <a:p>
            <a:pPr>
              <a:spcBef>
                <a:spcPts val="1200"/>
              </a:spcBef>
              <a:buFont typeface="Arial" pitchFamily="34" charset="0"/>
              <a:buChar char="•"/>
            </a:pPr>
            <a:r>
              <a:rPr lang="ca-ES" altLang="es-ES" b="1" dirty="0" smtClean="0"/>
              <a:t> Acudeix a seguiment  de TA: 152/94, 148/92 </a:t>
            </a:r>
          </a:p>
          <a:p>
            <a:pPr>
              <a:spcBef>
                <a:spcPts val="1200"/>
              </a:spcBef>
              <a:buFont typeface="Arial" pitchFamily="34" charset="0"/>
              <a:buChar char="•"/>
            </a:pPr>
            <a:r>
              <a:rPr lang="ca-ES" altLang="es-ES" b="1" dirty="0" smtClean="0"/>
              <a:t> que fem? </a:t>
            </a:r>
          </a:p>
        </p:txBody>
      </p:sp>
    </p:spTree>
    <p:extLst>
      <p:ext uri="{BB962C8B-B14F-4D97-AF65-F5344CB8AC3E}">
        <p14:creationId xmlns:p14="http://schemas.microsoft.com/office/powerpoint/2010/main" val="13725664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4"/>
          <p:cNvSpPr/>
          <p:nvPr/>
        </p:nvSpPr>
        <p:spPr>
          <a:xfrm>
            <a:off x="971599" y="3653150"/>
            <a:ext cx="8064897" cy="3170099"/>
          </a:xfrm>
          <a:prstGeom prst="rect">
            <a:avLst/>
          </a:prstGeom>
          <a:solidFill>
            <a:srgbClr val="FFFFFF">
              <a:alpha val="49020"/>
            </a:srgbClr>
          </a:solidFill>
          <a:ln w="57150">
            <a:solidFill>
              <a:srgbClr val="6CB0EE"/>
            </a:solidFill>
          </a:ln>
        </p:spPr>
        <p:txBody>
          <a:bodyPr wrap="square">
            <a:spAutoFit/>
          </a:bodyPr>
          <a:lstStyle/>
          <a:p>
            <a:pPr algn="just">
              <a:spcBef>
                <a:spcPts val="1200"/>
              </a:spcBef>
            </a:pPr>
            <a:r>
              <a:rPr lang="ca-ES" sz="3200" b="1" dirty="0" smtClean="0">
                <a:solidFill>
                  <a:srgbClr val="C00000"/>
                </a:solidFill>
              </a:rPr>
              <a:t>Daniel (4) - escenari B</a:t>
            </a:r>
            <a:endParaRPr lang="ca-ES" altLang="es-ES" sz="3200" b="1" dirty="0" smtClean="0"/>
          </a:p>
          <a:p>
            <a:pPr>
              <a:spcBef>
                <a:spcPts val="1200"/>
              </a:spcBef>
            </a:pPr>
            <a:endParaRPr lang="ca-ES" altLang="es-ES" b="1" dirty="0" smtClean="0"/>
          </a:p>
          <a:p>
            <a:pPr>
              <a:spcBef>
                <a:spcPts val="1200"/>
              </a:spcBef>
              <a:buFont typeface="Arial" pitchFamily="34" charset="0"/>
              <a:buChar char="•"/>
            </a:pPr>
            <a:r>
              <a:rPr lang="ca-ES" altLang="es-ES" b="1" dirty="0" smtClean="0"/>
              <a:t> Acudeix a seguiment :</a:t>
            </a:r>
          </a:p>
          <a:p>
            <a:pPr lvl="1">
              <a:spcBef>
                <a:spcPts val="1200"/>
              </a:spcBef>
              <a:buFont typeface="Arial" pitchFamily="34" charset="0"/>
              <a:buChar char="•"/>
            </a:pPr>
            <a:r>
              <a:rPr lang="ca-ES" altLang="es-ES" b="1" dirty="0" smtClean="0"/>
              <a:t> xifres de TA: 132/74, 128/82 </a:t>
            </a:r>
          </a:p>
          <a:p>
            <a:pPr lvl="1">
              <a:spcBef>
                <a:spcPts val="1200"/>
              </a:spcBef>
              <a:buFont typeface="Arial" pitchFamily="34" charset="0"/>
              <a:buChar char="•"/>
            </a:pPr>
            <a:r>
              <a:rPr lang="ca-ES" altLang="es-ES" b="1" dirty="0" smtClean="0"/>
              <a:t> alcohol: veu 1-2 UBE a la setmana</a:t>
            </a:r>
          </a:p>
          <a:p>
            <a:pPr lvl="1">
              <a:spcBef>
                <a:spcPts val="1200"/>
              </a:spcBef>
              <a:buFont typeface="Arial" pitchFamily="34" charset="0"/>
              <a:buChar char="•"/>
            </a:pPr>
            <a:endParaRPr lang="ca-ES" altLang="es-ES" b="1" dirty="0" smtClean="0"/>
          </a:p>
          <a:p>
            <a:pPr>
              <a:spcBef>
                <a:spcPts val="1200"/>
              </a:spcBef>
              <a:buFont typeface="Arial" pitchFamily="34" charset="0"/>
              <a:buChar char="•"/>
            </a:pPr>
            <a:r>
              <a:rPr lang="ca-ES" altLang="es-ES" b="1" dirty="0" smtClean="0"/>
              <a:t> </a:t>
            </a:r>
            <a:r>
              <a:rPr lang="ca-ES" altLang="es-ES" b="1" smtClean="0"/>
              <a:t>ALTRES OPCIONS!!</a:t>
            </a:r>
            <a:endParaRPr lang="ca-ES" altLang="es-ES" b="1" dirty="0" smtClean="0"/>
          </a:p>
        </p:txBody>
      </p:sp>
    </p:spTree>
    <p:extLst>
      <p:ext uri="{BB962C8B-B14F-4D97-AF65-F5344CB8AC3E}">
        <p14:creationId xmlns:p14="http://schemas.microsoft.com/office/powerpoint/2010/main" val="13725664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ol 4"/>
          <p:cNvSpPr>
            <a:spLocks noGrp="1"/>
          </p:cNvSpPr>
          <p:nvPr>
            <p:ph type="subTitle" idx="1"/>
          </p:nvPr>
        </p:nvSpPr>
        <p:spPr/>
        <p:txBody>
          <a:bodyPr/>
          <a:lstStyle/>
          <a:p>
            <a:endParaRPr lang="ca-ES"/>
          </a:p>
        </p:txBody>
      </p:sp>
      <p:sp>
        <p:nvSpPr>
          <p:cNvPr id="4" name="Rectangle 2"/>
          <p:cNvSpPr>
            <a:spLocks noChangeArrowheads="1"/>
          </p:cNvSpPr>
          <p:nvPr/>
        </p:nvSpPr>
        <p:spPr bwMode="auto">
          <a:xfrm>
            <a:off x="0" y="-72008"/>
            <a:ext cx="9144000" cy="6597352"/>
          </a:xfrm>
          <a:prstGeom prst="rect">
            <a:avLst/>
          </a:prstGeom>
          <a:solidFill>
            <a:srgbClr val="8CC6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 sz="3200" smtClean="0">
              <a:solidFill>
                <a:srgbClr val="FFFFFF"/>
              </a:solidFill>
              <a:latin typeface="Trebuchet MS" pitchFamily="34" charset="0"/>
            </a:endParaRPr>
          </a:p>
          <a:p>
            <a:pPr algn="ctr" eaLnBrk="0" fontAlgn="base" hangingPunct="0">
              <a:spcBef>
                <a:spcPct val="0"/>
              </a:spcBef>
              <a:spcAft>
                <a:spcPct val="0"/>
              </a:spcAft>
            </a:pPr>
            <a:endParaRPr lang="es-ES" sz="2400" smtClean="0">
              <a:solidFill>
                <a:srgbClr val="000000"/>
              </a:solidFill>
              <a:latin typeface="Trebuchet MS" pitchFamily="34" charset="0"/>
            </a:endParaRPr>
          </a:p>
          <a:p>
            <a:pPr algn="ctr" eaLnBrk="0" fontAlgn="base" hangingPunct="0">
              <a:spcBef>
                <a:spcPct val="0"/>
              </a:spcBef>
              <a:spcAft>
                <a:spcPct val="0"/>
              </a:spcAft>
            </a:pPr>
            <a:endParaRPr lang="en-GB" sz="2400" smtClean="0">
              <a:solidFill>
                <a:srgbClr val="000000"/>
              </a:solidFill>
              <a:latin typeface="Trebuchet MS" pitchFamily="34" charset="0"/>
            </a:endParaRPr>
          </a:p>
        </p:txBody>
      </p:sp>
      <p:sp>
        <p:nvSpPr>
          <p:cNvPr id="6" name="Rectangle 3"/>
          <p:cNvSpPr>
            <a:spLocks noChangeArrowheads="1"/>
          </p:cNvSpPr>
          <p:nvPr/>
        </p:nvSpPr>
        <p:spPr bwMode="auto">
          <a:xfrm>
            <a:off x="2195736" y="1964432"/>
            <a:ext cx="6660232" cy="405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fontAlgn="t"/>
            <a:r>
              <a:rPr lang="ca-ES" sz="3200" b="1" dirty="0" smtClean="0">
                <a:solidFill>
                  <a:schemeClr val="bg1"/>
                </a:solidFill>
                <a:latin typeface="Trebuchet MS" pitchFamily="34" charset="0"/>
                <a:cs typeface="Times New Roman" pitchFamily="18" charset="0"/>
              </a:rPr>
              <a:t>Què farem </a:t>
            </a:r>
            <a:r>
              <a:rPr lang="ca-ES" sz="3200" b="1" dirty="0">
                <a:solidFill>
                  <a:schemeClr val="bg1"/>
                </a:solidFill>
                <a:latin typeface="Trebuchet MS" pitchFamily="34" charset="0"/>
                <a:cs typeface="Times New Roman" pitchFamily="18" charset="0"/>
              </a:rPr>
              <a:t>a la pràctica clínica?</a:t>
            </a:r>
            <a:endParaRPr lang="ca-ES" sz="3200" b="1" dirty="0" smtClean="0">
              <a:solidFill>
                <a:schemeClr val="bg1"/>
              </a:solidFill>
              <a:latin typeface="Trebuchet MS" pitchFamily="34" charset="0"/>
              <a:cs typeface="Times New Roman" pitchFamily="18" charset="0"/>
            </a:endParaRPr>
          </a:p>
          <a:p>
            <a:pPr fontAlgn="t"/>
            <a:endParaRPr lang="ca-ES" sz="1200" b="1" dirty="0" smtClean="0">
              <a:solidFill>
                <a:schemeClr val="bg1"/>
              </a:solidFill>
              <a:latin typeface="Trebuchet MS" pitchFamily="34" charset="0"/>
              <a:cs typeface="Times New Roman" pitchFamily="18" charset="0"/>
            </a:endParaRPr>
          </a:p>
          <a:p>
            <a:pPr fontAlgn="t"/>
            <a:r>
              <a:rPr lang="ca-ES" sz="2800" b="1" dirty="0" smtClean="0">
                <a:solidFill>
                  <a:schemeClr val="bg1"/>
                </a:solidFill>
                <a:latin typeface="Trebuchet MS" pitchFamily="34" charset="0"/>
                <a:cs typeface="Times New Roman" pitchFamily="18" charset="0"/>
              </a:rPr>
              <a:t>      </a:t>
            </a:r>
            <a:r>
              <a:rPr lang="ca-ES" sz="2800" b="1" dirty="0">
                <a:solidFill>
                  <a:schemeClr val="bg1"/>
                </a:solidFill>
                <a:latin typeface="Trebuchet MS" pitchFamily="34" charset="0"/>
                <a:cs typeface="Times New Roman" pitchFamily="18" charset="0"/>
              </a:rPr>
              <a:t>- </a:t>
            </a:r>
            <a:r>
              <a:rPr lang="ca-ES" sz="2800" b="1" dirty="0" smtClean="0">
                <a:solidFill>
                  <a:schemeClr val="bg1"/>
                </a:solidFill>
                <a:latin typeface="Trebuchet MS" pitchFamily="34" charset="0"/>
                <a:cs typeface="Times New Roman" pitchFamily="18" charset="0"/>
              </a:rPr>
              <a:t>Avaluació</a:t>
            </a:r>
            <a:endParaRPr lang="ca-ES" sz="3600" b="1" dirty="0" smtClean="0">
              <a:solidFill>
                <a:schemeClr val="bg1"/>
              </a:solidFill>
              <a:latin typeface="Trebuchet MS" pitchFamily="34" charset="0"/>
              <a:cs typeface="Times New Roman" pitchFamily="18" charset="0"/>
            </a:endParaRPr>
          </a:p>
          <a:p>
            <a:pPr fontAlgn="t"/>
            <a:r>
              <a:rPr lang="ca-ES" sz="2800" b="1" dirty="0" smtClean="0">
                <a:solidFill>
                  <a:schemeClr val="bg1"/>
                </a:solidFill>
                <a:latin typeface="Trebuchet MS" pitchFamily="34" charset="0"/>
                <a:cs typeface="Times New Roman" pitchFamily="18" charset="0"/>
              </a:rPr>
              <a:t>      - Intervenció </a:t>
            </a:r>
            <a:r>
              <a:rPr lang="ca-ES" sz="2800" b="1" dirty="0">
                <a:solidFill>
                  <a:schemeClr val="bg1"/>
                </a:solidFill>
                <a:latin typeface="Trebuchet MS" pitchFamily="34" charset="0"/>
                <a:cs typeface="Times New Roman" pitchFamily="18" charset="0"/>
              </a:rPr>
              <a:t>precoç </a:t>
            </a:r>
          </a:p>
          <a:p>
            <a:pPr fontAlgn="t"/>
            <a:endParaRPr lang="ca-ES" sz="3600" b="1" dirty="0">
              <a:solidFill>
                <a:schemeClr val="bg1"/>
              </a:solidFill>
              <a:latin typeface="Trebuchet MS" pitchFamily="34" charset="0"/>
              <a:cs typeface="Times New Roman" pitchFamily="18" charset="0"/>
            </a:endParaRPr>
          </a:p>
        </p:txBody>
      </p:sp>
      <p:sp>
        <p:nvSpPr>
          <p:cNvPr id="8" name="QuadreDeText 7"/>
          <p:cNvSpPr txBox="1"/>
          <p:nvPr/>
        </p:nvSpPr>
        <p:spPr>
          <a:xfrm>
            <a:off x="827584" y="1672932"/>
            <a:ext cx="1152525" cy="1107996"/>
          </a:xfrm>
          <a:prstGeom prst="rect">
            <a:avLst/>
          </a:prstGeom>
          <a:noFill/>
          <a:ln w="381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r>
              <a:rPr lang="es-ES_tradnl" sz="6600" dirty="0" smtClean="0">
                <a:solidFill>
                  <a:schemeClr val="bg1"/>
                </a:solidFill>
                <a:latin typeface="Trebuchet MS" pitchFamily="34" charset="0"/>
              </a:rPr>
              <a:t>4</a:t>
            </a:r>
            <a:endParaRPr lang="es-ES_tradnl" sz="6600" dirty="0">
              <a:solidFill>
                <a:schemeClr val="bg1"/>
              </a:solidFill>
              <a:latin typeface="Trebuchet MS" pitchFamily="34" charset="0"/>
            </a:endParaRPr>
          </a:p>
        </p:txBody>
      </p:sp>
    </p:spTree>
    <p:extLst>
      <p:ext uri="{BB962C8B-B14F-4D97-AF65-F5344CB8AC3E}">
        <p14:creationId xmlns:p14="http://schemas.microsoft.com/office/powerpoint/2010/main" val="39237352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Com ho farem a la pràctica clínica</a:t>
            </a:r>
            <a:endParaRPr lang="ca-ES" dirty="0"/>
          </a:p>
        </p:txBody>
      </p:sp>
      <p:sp>
        <p:nvSpPr>
          <p:cNvPr id="3" name="Contenidor de contingut 2"/>
          <p:cNvSpPr>
            <a:spLocks noGrp="1"/>
          </p:cNvSpPr>
          <p:nvPr>
            <p:ph idx="1"/>
          </p:nvPr>
        </p:nvSpPr>
        <p:spPr/>
        <p:txBody>
          <a:bodyPr/>
          <a:lstStyle/>
          <a:p>
            <a:pPr>
              <a:buFont typeface="Arial" pitchFamily="34" charset="0"/>
              <a:buChar char="•"/>
            </a:pPr>
            <a:r>
              <a:rPr lang="ca-ES" sz="2400" dirty="0" smtClean="0"/>
              <a:t>Registre </a:t>
            </a:r>
            <a:r>
              <a:rPr lang="ca-ES" sz="2400" dirty="0"/>
              <a:t>consum </a:t>
            </a:r>
            <a:r>
              <a:rPr lang="ca-ES" sz="2400" dirty="0" smtClean="0"/>
              <a:t>alcohol</a:t>
            </a:r>
          </a:p>
          <a:p>
            <a:pPr>
              <a:buFont typeface="Arial" pitchFamily="34" charset="0"/>
              <a:buChar char="•"/>
            </a:pPr>
            <a:r>
              <a:rPr lang="ca-ES" sz="2400" dirty="0" smtClean="0"/>
              <a:t>Avaluació </a:t>
            </a:r>
            <a:r>
              <a:rPr lang="ca-ES" sz="2400" dirty="0"/>
              <a:t>grau risc alcohol</a:t>
            </a:r>
          </a:p>
          <a:p>
            <a:r>
              <a:rPr lang="ca-ES" sz="2400" dirty="0" smtClean="0"/>
              <a:t>Avaluació </a:t>
            </a:r>
            <a:r>
              <a:rPr lang="ca-ES" sz="2400" dirty="0"/>
              <a:t>disposició pacient</a:t>
            </a:r>
          </a:p>
          <a:p>
            <a:r>
              <a:rPr lang="ca-ES" sz="2400" dirty="0" smtClean="0"/>
              <a:t>Intervenció </a:t>
            </a:r>
            <a:r>
              <a:rPr lang="ca-ES" sz="2400" dirty="0"/>
              <a:t>breu</a:t>
            </a:r>
          </a:p>
          <a:p>
            <a:r>
              <a:rPr lang="ca-ES" sz="2400" dirty="0" smtClean="0"/>
              <a:t>Reducció </a:t>
            </a:r>
            <a:r>
              <a:rPr lang="ca-ES" sz="2400" dirty="0"/>
              <a:t>consum</a:t>
            </a:r>
          </a:p>
          <a:p>
            <a:r>
              <a:rPr lang="ca-ES" sz="2400" dirty="0" smtClean="0"/>
              <a:t>Abstinència</a:t>
            </a:r>
            <a:endParaRPr lang="ca-ES" sz="2400" dirty="0"/>
          </a:p>
          <a:p>
            <a:endParaRPr lang="ca-ES" sz="2400" dirty="0"/>
          </a:p>
        </p:txBody>
      </p:sp>
    </p:spTree>
    <p:extLst>
      <p:ext uri="{BB962C8B-B14F-4D97-AF65-F5344CB8AC3E}">
        <p14:creationId xmlns:p14="http://schemas.microsoft.com/office/powerpoint/2010/main" val="26178822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prstGeom prst="rect">
            <a:avLst/>
          </a:prstGeom>
        </p:spPr>
        <p:txBody>
          <a:bodyPr/>
          <a:lstStyle/>
          <a:p>
            <a:pPr algn="l"/>
            <a:r>
              <a:rPr lang="ca-ES" sz="2800" b="1" dirty="0"/>
              <a:t>Registre del consum </a:t>
            </a:r>
            <a:r>
              <a:rPr lang="ca-ES" sz="2800" b="1" dirty="0" smtClean="0"/>
              <a:t>d’alcohol a </a:t>
            </a:r>
            <a:r>
              <a:rPr lang="ca-ES" sz="2800" b="1" dirty="0" err="1" smtClean="0"/>
              <a:t>l’e</a:t>
            </a:r>
            <a:r>
              <a:rPr lang="ca-ES" sz="2800" b="1" dirty="0" smtClean="0"/>
              <a:t>-CAP. </a:t>
            </a:r>
            <a:endParaRPr lang="ca-ES" sz="2800" dirty="0"/>
          </a:p>
        </p:txBody>
      </p:sp>
      <p:sp>
        <p:nvSpPr>
          <p:cNvPr id="4" name="Rectangle 3"/>
          <p:cNvSpPr>
            <a:spLocks noChangeArrowheads="1"/>
          </p:cNvSpPr>
          <p:nvPr/>
        </p:nvSpPr>
        <p:spPr bwMode="auto">
          <a:xfrm>
            <a:off x="685800" y="2780928"/>
            <a:ext cx="2339975" cy="900112"/>
          </a:xfrm>
          <a:prstGeom prst="rect">
            <a:avLst/>
          </a:prstGeom>
          <a:solidFill>
            <a:srgbClr val="92D050"/>
          </a:solidFill>
          <a:ln>
            <a:noFill/>
          </a:ln>
          <a:extLst/>
        </p:spPr>
        <p:txBody>
          <a:bodyPr tIns="90000" anchor="ctr" anchorCtr="1"/>
          <a:lstStyle/>
          <a:p>
            <a:pPr algn="ctr">
              <a:lnSpc>
                <a:spcPts val="1900"/>
              </a:lnSpc>
              <a:spcAft>
                <a:spcPts val="700"/>
              </a:spcAft>
              <a:buFont typeface="Wingdings" pitchFamily="2" charset="2"/>
              <a:buNone/>
            </a:pPr>
            <a:r>
              <a:rPr lang="ca-ES" sz="1800" dirty="0" smtClean="0">
                <a:solidFill>
                  <a:schemeClr val="bg1"/>
                </a:solidFill>
                <a:latin typeface="Trebuchet MS" pitchFamily="34" charset="0"/>
                <a:cs typeface="Times New Roman" pitchFamily="18" charset="0"/>
              </a:rPr>
              <a:t>Instruments de </a:t>
            </a:r>
            <a:r>
              <a:rPr lang="ca-ES" sz="1800" dirty="0">
                <a:solidFill>
                  <a:schemeClr val="bg1"/>
                </a:solidFill>
                <a:latin typeface="Trebuchet MS" pitchFamily="34" charset="0"/>
                <a:cs typeface="Times New Roman" pitchFamily="18" charset="0"/>
              </a:rPr>
              <a:t>cribratge del consum de risc</a:t>
            </a:r>
            <a:endParaRPr lang="es-ES_tradnl" sz="1600" dirty="0">
              <a:latin typeface="Trebuchet MS" pitchFamily="34" charset="0"/>
              <a:cs typeface="Times New Roman" pitchFamily="18" charset="0"/>
            </a:endParaRPr>
          </a:p>
        </p:txBody>
      </p:sp>
      <p:sp>
        <p:nvSpPr>
          <p:cNvPr id="5" name="Rectangle 6"/>
          <p:cNvSpPr>
            <a:spLocks noChangeArrowheads="1"/>
          </p:cNvSpPr>
          <p:nvPr/>
        </p:nvSpPr>
        <p:spPr bwMode="auto">
          <a:xfrm>
            <a:off x="685800" y="3754065"/>
            <a:ext cx="2339975" cy="15113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tIns="216000" anchorCtr="1"/>
          <a:lstStyle/>
          <a:p>
            <a:pPr marL="190500" indent="-190500" algn="ctr">
              <a:lnSpc>
                <a:spcPts val="2800"/>
              </a:lnSpc>
              <a:spcAft>
                <a:spcPts val="400"/>
              </a:spcAft>
              <a:buFont typeface="Wingdings" pitchFamily="2" charset="2"/>
              <a:buNone/>
            </a:pPr>
            <a:r>
              <a:rPr lang="es-ES_tradnl" dirty="0">
                <a:latin typeface="Trebuchet MS" pitchFamily="34" charset="0"/>
              </a:rPr>
              <a:t>AUDIT</a:t>
            </a:r>
            <a:endParaRPr lang="es-ES_tradnl" altLang="ja-JP" dirty="0">
              <a:latin typeface="Trebuchet MS" pitchFamily="34" charset="0"/>
            </a:endParaRPr>
          </a:p>
          <a:p>
            <a:pPr marL="190500" indent="-190500" algn="ctr">
              <a:lnSpc>
                <a:spcPts val="2800"/>
              </a:lnSpc>
              <a:spcAft>
                <a:spcPts val="400"/>
              </a:spcAft>
              <a:buFont typeface="Wingdings" pitchFamily="2" charset="2"/>
              <a:buNone/>
            </a:pPr>
            <a:r>
              <a:rPr lang="es-ES_tradnl" dirty="0">
                <a:latin typeface="Trebuchet MS" pitchFamily="34" charset="0"/>
              </a:rPr>
              <a:t>AUDIT-C</a:t>
            </a:r>
          </a:p>
          <a:p>
            <a:pPr marL="190500" indent="-190500" algn="ctr">
              <a:lnSpc>
                <a:spcPts val="2800"/>
              </a:lnSpc>
              <a:spcAft>
                <a:spcPts val="400"/>
              </a:spcAft>
              <a:buFont typeface="Wingdings" pitchFamily="2" charset="2"/>
              <a:buNone/>
            </a:pPr>
            <a:r>
              <a:rPr lang="es-ES_tradnl" dirty="0" smtClean="0">
                <a:latin typeface="Trebuchet MS" pitchFamily="34" charset="0"/>
              </a:rPr>
              <a:t>Calculadora</a:t>
            </a:r>
            <a:endParaRPr lang="es-ES_tradnl" sz="1600" dirty="0">
              <a:latin typeface="Trebuchet MS" pitchFamily="34" charset="0"/>
            </a:endParaRPr>
          </a:p>
        </p:txBody>
      </p:sp>
      <p:sp>
        <p:nvSpPr>
          <p:cNvPr id="6" name="Rectangle 5"/>
          <p:cNvSpPr>
            <a:spLocks noChangeArrowheads="1"/>
          </p:cNvSpPr>
          <p:nvPr/>
        </p:nvSpPr>
        <p:spPr bwMode="auto">
          <a:xfrm>
            <a:off x="3995936" y="2203128"/>
            <a:ext cx="4392488" cy="1081856"/>
          </a:xfrm>
          <a:prstGeom prst="rect">
            <a:avLst/>
          </a:prstGeom>
          <a:solidFill>
            <a:srgbClr val="FFC000"/>
          </a:solidFill>
          <a:ln>
            <a:noFill/>
          </a:ln>
        </p:spPr>
        <p:txBody>
          <a:bodyPr tIns="90000" anchor="t" anchorCtr="1"/>
          <a:lstStyle/>
          <a:p>
            <a:pPr algn="ctr">
              <a:lnSpc>
                <a:spcPts val="1900"/>
              </a:lnSpc>
              <a:spcAft>
                <a:spcPts val="700"/>
              </a:spcAft>
              <a:buFont typeface="Wingdings" pitchFamily="2" charset="2"/>
              <a:buNone/>
            </a:pPr>
            <a:r>
              <a:rPr lang="ca-ES" sz="1800" b="1" dirty="0" smtClean="0">
                <a:latin typeface="Trebuchet MS" pitchFamily="34" charset="0"/>
                <a:cs typeface="Times New Roman" pitchFamily="18" charset="0"/>
              </a:rPr>
              <a:t>AUDIT</a:t>
            </a:r>
            <a:endParaRPr lang="ca-ES" dirty="0" smtClean="0">
              <a:solidFill>
                <a:schemeClr val="bg1"/>
              </a:solidFill>
              <a:latin typeface="Trebuchet MS" pitchFamily="34" charset="0"/>
              <a:cs typeface="Times New Roman" pitchFamily="18" charset="0"/>
            </a:endParaRPr>
          </a:p>
          <a:p>
            <a:pPr algn="ctr">
              <a:lnSpc>
                <a:spcPts val="1900"/>
              </a:lnSpc>
              <a:spcAft>
                <a:spcPts val="700"/>
              </a:spcAft>
              <a:buFont typeface="Wingdings" pitchFamily="2" charset="2"/>
              <a:buNone/>
            </a:pPr>
            <a:r>
              <a:rPr lang="ca-ES" dirty="0" smtClean="0">
                <a:solidFill>
                  <a:schemeClr val="bg1"/>
                </a:solidFill>
                <a:latin typeface="Trebuchet MS" pitchFamily="34" charset="0"/>
                <a:cs typeface="Times New Roman" pitchFamily="18" charset="0"/>
              </a:rPr>
              <a:t>Adequat per al cribratge consum de risc i/o probable dependència</a:t>
            </a:r>
          </a:p>
          <a:p>
            <a:pPr algn="ctr">
              <a:lnSpc>
                <a:spcPts val="1900"/>
              </a:lnSpc>
              <a:spcAft>
                <a:spcPts val="700"/>
              </a:spcAft>
              <a:buFont typeface="Wingdings" pitchFamily="2" charset="2"/>
              <a:buNone/>
            </a:pPr>
            <a:endParaRPr lang="es-ES_tradnl" sz="1600" dirty="0">
              <a:latin typeface="Trebuchet MS" pitchFamily="34" charset="0"/>
              <a:cs typeface="Times New Roman" pitchFamily="18" charset="0"/>
            </a:endParaRPr>
          </a:p>
        </p:txBody>
      </p:sp>
      <p:sp>
        <p:nvSpPr>
          <p:cNvPr id="7" name="Rectangle 6"/>
          <p:cNvSpPr>
            <a:spLocks noChangeArrowheads="1"/>
          </p:cNvSpPr>
          <p:nvPr/>
        </p:nvSpPr>
        <p:spPr bwMode="auto">
          <a:xfrm>
            <a:off x="3995936" y="3573016"/>
            <a:ext cx="4392488" cy="1080120"/>
          </a:xfrm>
          <a:prstGeom prst="rect">
            <a:avLst/>
          </a:prstGeom>
          <a:solidFill>
            <a:srgbClr val="FFC000"/>
          </a:solidFill>
          <a:ln>
            <a:noFill/>
          </a:ln>
        </p:spPr>
        <p:txBody>
          <a:bodyPr tIns="90000" anchor="t" anchorCtr="1"/>
          <a:lstStyle/>
          <a:p>
            <a:pPr algn="ctr">
              <a:lnSpc>
                <a:spcPts val="1900"/>
              </a:lnSpc>
              <a:spcAft>
                <a:spcPts val="700"/>
              </a:spcAft>
              <a:buFont typeface="Wingdings" pitchFamily="2" charset="2"/>
              <a:buNone/>
            </a:pPr>
            <a:r>
              <a:rPr lang="ca-ES" sz="1800" b="1" dirty="0" smtClean="0">
                <a:latin typeface="Trebuchet MS" pitchFamily="34" charset="0"/>
                <a:cs typeface="Times New Roman" pitchFamily="18" charset="0"/>
              </a:rPr>
              <a:t>AUDIT C</a:t>
            </a:r>
          </a:p>
          <a:p>
            <a:pPr algn="ctr">
              <a:lnSpc>
                <a:spcPts val="1900"/>
              </a:lnSpc>
              <a:spcAft>
                <a:spcPts val="700"/>
              </a:spcAft>
              <a:buFont typeface="Wingdings" pitchFamily="2" charset="2"/>
              <a:buNone/>
            </a:pPr>
            <a:r>
              <a:rPr lang="ca-ES" dirty="0" smtClean="0">
                <a:solidFill>
                  <a:schemeClr val="bg1"/>
                </a:solidFill>
                <a:latin typeface="Trebuchet MS" pitchFamily="34" charset="0"/>
                <a:cs typeface="Times New Roman" pitchFamily="18" charset="0"/>
              </a:rPr>
              <a:t>3 primeres preguntes </a:t>
            </a:r>
            <a:r>
              <a:rPr lang="ca-ES" dirty="0" err="1" smtClean="0">
                <a:solidFill>
                  <a:schemeClr val="bg1"/>
                </a:solidFill>
                <a:latin typeface="Trebuchet MS" pitchFamily="34" charset="0"/>
                <a:cs typeface="Times New Roman" pitchFamily="18" charset="0"/>
              </a:rPr>
              <a:t>Audit</a:t>
            </a:r>
            <a:endParaRPr lang="ca-ES" dirty="0" smtClean="0">
              <a:solidFill>
                <a:schemeClr val="bg1"/>
              </a:solidFill>
              <a:latin typeface="Trebuchet MS" pitchFamily="34" charset="0"/>
              <a:cs typeface="Times New Roman" pitchFamily="18" charset="0"/>
            </a:endParaRPr>
          </a:p>
          <a:p>
            <a:pPr algn="ctr">
              <a:lnSpc>
                <a:spcPts val="1900"/>
              </a:lnSpc>
              <a:spcAft>
                <a:spcPts val="700"/>
              </a:spcAft>
              <a:buFont typeface="Wingdings" pitchFamily="2" charset="2"/>
              <a:buNone/>
            </a:pPr>
            <a:r>
              <a:rPr lang="ca-ES" dirty="0" smtClean="0">
                <a:solidFill>
                  <a:schemeClr val="bg1"/>
                </a:solidFill>
                <a:latin typeface="Trebuchet MS" pitchFamily="34" charset="0"/>
                <a:cs typeface="Times New Roman" pitchFamily="18" charset="0"/>
              </a:rPr>
              <a:t>Adequat per al cribratge consum de risc</a:t>
            </a:r>
          </a:p>
        </p:txBody>
      </p:sp>
      <p:sp>
        <p:nvSpPr>
          <p:cNvPr id="8" name="Rectangle 7"/>
          <p:cNvSpPr>
            <a:spLocks noChangeArrowheads="1"/>
          </p:cNvSpPr>
          <p:nvPr/>
        </p:nvSpPr>
        <p:spPr bwMode="auto">
          <a:xfrm>
            <a:off x="3995936" y="4941168"/>
            <a:ext cx="4392488" cy="1008112"/>
          </a:xfrm>
          <a:prstGeom prst="rect">
            <a:avLst/>
          </a:prstGeom>
          <a:solidFill>
            <a:srgbClr val="FFC000"/>
          </a:solidFill>
          <a:ln>
            <a:noFill/>
          </a:ln>
        </p:spPr>
        <p:txBody>
          <a:bodyPr tIns="90000" anchor="t" anchorCtr="1"/>
          <a:lstStyle/>
          <a:p>
            <a:pPr algn="ctr">
              <a:lnSpc>
                <a:spcPts val="1900"/>
              </a:lnSpc>
              <a:spcAft>
                <a:spcPts val="700"/>
              </a:spcAft>
              <a:buFont typeface="Wingdings" pitchFamily="2" charset="2"/>
              <a:buNone/>
            </a:pPr>
            <a:r>
              <a:rPr lang="ca-ES" sz="1800" b="1" dirty="0" smtClean="0">
                <a:latin typeface="Trebuchet MS" pitchFamily="34" charset="0"/>
                <a:cs typeface="Times New Roman" pitchFamily="18" charset="0"/>
              </a:rPr>
              <a:t>Calculadora</a:t>
            </a:r>
          </a:p>
          <a:p>
            <a:pPr algn="ctr">
              <a:lnSpc>
                <a:spcPts val="1900"/>
              </a:lnSpc>
              <a:spcAft>
                <a:spcPts val="700"/>
              </a:spcAft>
              <a:buFont typeface="Wingdings" pitchFamily="2" charset="2"/>
              <a:buNone/>
            </a:pPr>
            <a:r>
              <a:rPr lang="ca-ES" dirty="0" smtClean="0">
                <a:solidFill>
                  <a:schemeClr val="bg1"/>
                </a:solidFill>
                <a:latin typeface="Trebuchet MS" pitchFamily="34" charset="0"/>
                <a:cs typeface="Times New Roman" pitchFamily="18" charset="0"/>
              </a:rPr>
              <a:t>Instrument que mesura la quantitat d’alcohol que pren una persona</a:t>
            </a:r>
          </a:p>
        </p:txBody>
      </p:sp>
      <p:cxnSp>
        <p:nvCxnSpPr>
          <p:cNvPr id="10" name="Connector de fletxa recta 9"/>
          <p:cNvCxnSpPr/>
          <p:nvPr/>
        </p:nvCxnSpPr>
        <p:spPr>
          <a:xfrm flipV="1">
            <a:off x="3059832" y="2636912"/>
            <a:ext cx="859904" cy="13681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or de fletxa recta 10"/>
          <p:cNvCxnSpPr/>
          <p:nvPr/>
        </p:nvCxnSpPr>
        <p:spPr>
          <a:xfrm>
            <a:off x="3059832" y="4121945"/>
            <a:ext cx="86409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or de fletxa recta 14"/>
          <p:cNvCxnSpPr/>
          <p:nvPr/>
        </p:nvCxnSpPr>
        <p:spPr>
          <a:xfrm>
            <a:off x="3036699" y="4215425"/>
            <a:ext cx="883037" cy="130180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5894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prstGeom prst="rect">
            <a:avLst/>
          </a:prstGeom>
        </p:spPr>
        <p:txBody>
          <a:bodyPr>
            <a:normAutofit/>
          </a:bodyPr>
          <a:lstStyle/>
          <a:p>
            <a:pPr algn="l"/>
            <a:r>
              <a:rPr lang="ca-ES" sz="2800" b="1" dirty="0" smtClean="0"/>
              <a:t>Avaluació bàsica: Mínims</a:t>
            </a:r>
            <a:br>
              <a:rPr lang="ca-ES" sz="2800" b="1" dirty="0" smtClean="0"/>
            </a:br>
            <a:r>
              <a:rPr lang="ca-ES" sz="1800" b="1" dirty="0" smtClean="0"/>
              <a:t>Registre del consum d’alcohol. </a:t>
            </a:r>
            <a:r>
              <a:rPr lang="ca-ES" sz="1800" dirty="0" smtClean="0"/>
              <a:t>AUDIT-</a:t>
            </a:r>
            <a:r>
              <a:rPr lang="ca-ES" sz="1800" b="1" dirty="0" smtClean="0"/>
              <a:t>C</a:t>
            </a:r>
            <a:endParaRPr lang="ca-ES" sz="1600" b="1" dirty="0"/>
          </a:p>
        </p:txBody>
      </p:sp>
      <p:sp>
        <p:nvSpPr>
          <p:cNvPr id="5" name="Rectangle 4"/>
          <p:cNvSpPr>
            <a:spLocks noChangeArrowheads="1"/>
          </p:cNvSpPr>
          <p:nvPr/>
        </p:nvSpPr>
        <p:spPr bwMode="auto">
          <a:xfrm>
            <a:off x="5580112" y="4221088"/>
            <a:ext cx="33278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ca-ES" sz="1400" dirty="0">
                <a:latin typeface="Trebuchet MS" pitchFamily="34" charset="0"/>
                <a:cs typeface="Times New Roman" pitchFamily="18" charset="0"/>
              </a:rPr>
              <a:t>Punts de tall: en homes</a:t>
            </a:r>
            <a:r>
              <a:rPr lang="es-ES_tradnl" sz="1400" dirty="0">
                <a:latin typeface="Trebuchet MS" pitchFamily="34" charset="0"/>
                <a:cs typeface="Times New Roman" pitchFamily="18" charset="0"/>
              </a:rPr>
              <a:t> ≥ 5, en </a:t>
            </a:r>
            <a:r>
              <a:rPr lang="es-ES" sz="1400" dirty="0">
                <a:latin typeface="Trebuchet MS" pitchFamily="34" charset="0"/>
                <a:cs typeface="Times New Roman" pitchFamily="18" charset="0"/>
              </a:rPr>
              <a:t>dones </a:t>
            </a:r>
            <a:r>
              <a:rPr lang="es-ES_tradnl" sz="1400" dirty="0">
                <a:latin typeface="Trebuchet MS" pitchFamily="34" charset="0"/>
                <a:cs typeface="Times New Roman" pitchFamily="18" charset="0"/>
              </a:rPr>
              <a:t>≥ </a:t>
            </a:r>
            <a:r>
              <a:rPr lang="es-ES_tradnl" sz="1400" dirty="0" smtClean="0">
                <a:latin typeface="Trebuchet MS" pitchFamily="34" charset="0"/>
                <a:cs typeface="Times New Roman" pitchFamily="18" charset="0"/>
              </a:rPr>
              <a:t>5</a:t>
            </a:r>
            <a:endParaRPr lang="es-ES_tradnl" sz="1400" dirty="0">
              <a:latin typeface="Trebuchet MS" pitchFamily="34" charset="0"/>
              <a:cs typeface="Times New Roman" pitchFamily="18" charset="0"/>
            </a:endParaRPr>
          </a:p>
        </p:txBody>
      </p:sp>
      <p:grpSp>
        <p:nvGrpSpPr>
          <p:cNvPr id="3" name="Agrupa 2"/>
          <p:cNvGrpSpPr/>
          <p:nvPr/>
        </p:nvGrpSpPr>
        <p:grpSpPr>
          <a:xfrm>
            <a:off x="467544" y="1412776"/>
            <a:ext cx="8424936" cy="2990562"/>
            <a:chOff x="467544" y="1844824"/>
            <a:chExt cx="8424936" cy="2990562"/>
          </a:xfrm>
        </p:grpSpPr>
        <p:pic>
          <p:nvPicPr>
            <p:cNvPr id="1434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844824"/>
              <a:ext cx="8352928" cy="2736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827584" y="1844824"/>
              <a:ext cx="8064896" cy="2990562"/>
            </a:xfrm>
            <a:prstGeom prst="rect">
              <a:avLst/>
            </a:prstGeom>
          </p:spPr>
          <p:txBody>
            <a:bodyPr wrap="square">
              <a:spAutoFit/>
            </a:bodyPr>
            <a:lstStyle/>
            <a:p>
              <a:pPr>
                <a:lnSpc>
                  <a:spcPts val="1900"/>
                </a:lnSpc>
              </a:pPr>
              <a:r>
                <a:rPr lang="es-ES_tradnl" sz="1400" b="1" dirty="0" smtClean="0">
                  <a:latin typeface="Trebuchet MS" pitchFamily="34" charset="0"/>
                  <a:cs typeface="Times New Roman" pitchFamily="18" charset="0"/>
                </a:rPr>
                <a:t>1. </a:t>
              </a:r>
              <a:r>
                <a:rPr lang="ca-ES" sz="1400" b="1" dirty="0">
                  <a:latin typeface="Trebuchet MS" pitchFamily="34" charset="0"/>
                  <a:cs typeface="Times New Roman" pitchFamily="18" charset="0"/>
                </a:rPr>
                <a:t>Amb quina freqüència pren alguna beguda alcohòlica?</a:t>
              </a:r>
            </a:p>
            <a:p>
              <a:pPr>
                <a:lnSpc>
                  <a:spcPts val="1900"/>
                </a:lnSpc>
              </a:pPr>
              <a:r>
                <a:rPr lang="ca-ES" sz="1400" dirty="0">
                  <a:latin typeface="Trebuchet MS" pitchFamily="34" charset="0"/>
                  <a:cs typeface="Times New Roman" pitchFamily="18" charset="0"/>
                </a:rPr>
                <a:t>	</a:t>
              </a:r>
              <a:r>
                <a:rPr lang="ca-ES" sz="1400" dirty="0">
                  <a:solidFill>
                    <a:schemeClr val="tx2">
                      <a:lumMod val="60000"/>
                      <a:lumOff val="40000"/>
                    </a:schemeClr>
                  </a:solidFill>
                  <a:latin typeface="Trebuchet MS" pitchFamily="34" charset="0"/>
                  <a:cs typeface="Times New Roman" pitchFamily="18" charset="0"/>
                </a:rPr>
                <a:t>(0) mai      (1) un o menys cops al mes      (2) 2-4 cops al mes   </a:t>
              </a:r>
            </a:p>
            <a:p>
              <a:pPr>
                <a:lnSpc>
                  <a:spcPts val="1900"/>
                </a:lnSpc>
                <a:spcAft>
                  <a:spcPts val="1800"/>
                </a:spcAft>
              </a:pPr>
              <a:r>
                <a:rPr lang="ca-ES" sz="1400" dirty="0">
                  <a:solidFill>
                    <a:schemeClr val="tx2">
                      <a:lumMod val="60000"/>
                      <a:lumOff val="40000"/>
                    </a:schemeClr>
                  </a:solidFill>
                  <a:latin typeface="Trebuchet MS" pitchFamily="34" charset="0"/>
                  <a:cs typeface="Times New Roman" pitchFamily="18" charset="0"/>
                </a:rPr>
                <a:t>	(3) 2-3 cops a la setmana      (4) 4 o més cops a la setmana</a:t>
              </a:r>
            </a:p>
            <a:p>
              <a:pPr>
                <a:lnSpc>
                  <a:spcPts val="1900"/>
                </a:lnSpc>
              </a:pPr>
              <a:r>
                <a:rPr lang="ca-ES" sz="1400" b="1" dirty="0">
                  <a:latin typeface="Trebuchet MS" pitchFamily="34" charset="0"/>
                  <a:cs typeface="Times New Roman" pitchFamily="18" charset="0"/>
                </a:rPr>
                <a:t>2. Quantes consumicions de begudes amb contingut alcohòlic sol fer normalment un dia que beu?</a:t>
              </a:r>
            </a:p>
            <a:p>
              <a:pPr>
                <a:lnSpc>
                  <a:spcPts val="1900"/>
                </a:lnSpc>
                <a:spcAft>
                  <a:spcPts val="1800"/>
                </a:spcAft>
              </a:pPr>
              <a:r>
                <a:rPr lang="ca-ES" sz="1400" dirty="0">
                  <a:latin typeface="Trebuchet MS" pitchFamily="34" charset="0"/>
                  <a:cs typeface="Times New Roman" pitchFamily="18" charset="0"/>
                </a:rPr>
                <a:t>	</a:t>
              </a:r>
              <a:r>
                <a:rPr lang="ca-ES" sz="1400" dirty="0">
                  <a:solidFill>
                    <a:schemeClr val="tx2">
                      <a:lumMod val="60000"/>
                      <a:lumOff val="40000"/>
                    </a:schemeClr>
                  </a:solidFill>
                  <a:latin typeface="Trebuchet MS" pitchFamily="34" charset="0"/>
                  <a:cs typeface="Times New Roman" pitchFamily="18" charset="0"/>
                </a:rPr>
                <a:t>0) 1-2      (1) 3-4      (2) 5-6      (3) 7-9      (4) 10 o més</a:t>
              </a:r>
            </a:p>
            <a:p>
              <a:pPr>
                <a:lnSpc>
                  <a:spcPts val="1900"/>
                </a:lnSpc>
              </a:pPr>
              <a:r>
                <a:rPr lang="ca-ES" sz="1400" b="1" dirty="0">
                  <a:latin typeface="Trebuchet MS" pitchFamily="34" charset="0"/>
                  <a:cs typeface="Times New Roman" pitchFamily="18" charset="0"/>
                </a:rPr>
                <a:t>3. Amb quina freqüència pren 6 o més consumicions alcohòliques en un sol dia?</a:t>
              </a:r>
            </a:p>
            <a:p>
              <a:pPr>
                <a:lnSpc>
                  <a:spcPts val="1900"/>
                </a:lnSpc>
              </a:pPr>
              <a:r>
                <a:rPr lang="ca-ES" sz="1400" dirty="0">
                  <a:solidFill>
                    <a:schemeClr val="tx2">
                      <a:lumMod val="60000"/>
                      <a:lumOff val="40000"/>
                    </a:schemeClr>
                  </a:solidFill>
                  <a:latin typeface="Trebuchet MS" pitchFamily="34" charset="0"/>
                  <a:cs typeface="Times New Roman" pitchFamily="18" charset="0"/>
                </a:rPr>
                <a:t>	(0) mai      (1) menys d’un cop al mes      (2) mensualment  </a:t>
              </a:r>
            </a:p>
            <a:p>
              <a:pPr>
                <a:lnSpc>
                  <a:spcPts val="1900"/>
                </a:lnSpc>
              </a:pPr>
              <a:r>
                <a:rPr lang="ca-ES" sz="1400" dirty="0">
                  <a:solidFill>
                    <a:schemeClr val="tx2">
                      <a:lumMod val="60000"/>
                      <a:lumOff val="40000"/>
                    </a:schemeClr>
                  </a:solidFill>
                  <a:latin typeface="Trebuchet MS" pitchFamily="34" charset="0"/>
                  <a:cs typeface="Times New Roman" pitchFamily="18" charset="0"/>
                </a:rPr>
                <a:t>	(3) setmanalment      (4) diàriament o gairebé cada dia</a:t>
              </a:r>
            </a:p>
            <a:p>
              <a:pPr>
                <a:lnSpc>
                  <a:spcPts val="1900"/>
                </a:lnSpc>
              </a:pPr>
              <a:endParaRPr lang="ca-ES" sz="1400" dirty="0">
                <a:latin typeface="Trebuchet MS" pitchFamily="34" charset="0"/>
                <a:cs typeface="Times New Roman" pitchFamily="18" charset="0"/>
              </a:endParaRPr>
            </a:p>
          </p:txBody>
        </p:sp>
      </p:grpSp>
      <p:pic>
        <p:nvPicPr>
          <p:cNvPr id="10" name="5 Imagen" descr="Sin título-1.jpg"/>
          <p:cNvPicPr>
            <a:picLocks noChangeAspect="1"/>
          </p:cNvPicPr>
          <p:nvPr/>
        </p:nvPicPr>
        <p:blipFill>
          <a:blip r:embed="rId4" cstate="print">
            <a:extLst>
              <a:ext uri="{28A0092B-C50C-407E-A947-70E740481C1C}">
                <a14:useLocalDpi xmlns:a14="http://schemas.microsoft.com/office/drawing/2010/main" val="0"/>
              </a:ext>
            </a:extLst>
          </a:blip>
          <a:srcRect t="21651" r="16869" b="4851"/>
          <a:stretch>
            <a:fillRect/>
          </a:stretch>
        </p:blipFill>
        <p:spPr bwMode="auto">
          <a:xfrm>
            <a:off x="1087658" y="4221088"/>
            <a:ext cx="3559976" cy="236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4 Imagen" descr="Sin título-1.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4581128"/>
            <a:ext cx="3275856" cy="188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3491880" y="5229200"/>
            <a:ext cx="2232248" cy="793824"/>
          </a:xfrm>
          <a:prstGeom prst="rect">
            <a:avLst/>
          </a:prstGeom>
          <a:ln w="38100">
            <a:prstDash val="dash"/>
          </a:ln>
        </p:spPr>
        <p:style>
          <a:lnRef idx="2">
            <a:schemeClr val="accent1"/>
          </a:lnRef>
          <a:fillRef idx="1">
            <a:schemeClr val="lt1"/>
          </a:fillRef>
          <a:effectRef idx="0">
            <a:schemeClr val="accent1"/>
          </a:effectRef>
          <a:fontRef idx="minor">
            <a:schemeClr val="dk1"/>
          </a:fontRef>
        </p:style>
        <p:txBody>
          <a:bodyPr tIns="90000" anchor="t" anchorCtr="1"/>
          <a:lstStyle/>
          <a:p>
            <a:pPr algn="ctr">
              <a:lnSpc>
                <a:spcPts val="1900"/>
              </a:lnSpc>
              <a:spcAft>
                <a:spcPts val="700"/>
              </a:spcAft>
              <a:buFont typeface="Wingdings" pitchFamily="2" charset="2"/>
              <a:buNone/>
            </a:pPr>
            <a:r>
              <a:rPr lang="ca-ES" sz="1800" b="1" dirty="0" smtClean="0">
                <a:latin typeface="Trebuchet MS" pitchFamily="34" charset="0"/>
                <a:cs typeface="Times New Roman" pitchFamily="18" charset="0"/>
              </a:rPr>
              <a:t>AUDIT- C</a:t>
            </a:r>
          </a:p>
          <a:p>
            <a:pPr algn="ctr">
              <a:lnSpc>
                <a:spcPts val="1900"/>
              </a:lnSpc>
              <a:spcAft>
                <a:spcPts val="700"/>
              </a:spcAft>
              <a:buFont typeface="Wingdings" pitchFamily="2" charset="2"/>
              <a:buNone/>
            </a:pPr>
            <a:r>
              <a:rPr lang="ca-ES" b="1" dirty="0" smtClean="0">
                <a:solidFill>
                  <a:srgbClr val="C00000"/>
                </a:solidFill>
                <a:latin typeface="Trebuchet MS" pitchFamily="34" charset="0"/>
                <a:cs typeface="Times New Roman" pitchFamily="18" charset="0"/>
              </a:rPr>
              <a:t>Inclòs a </a:t>
            </a:r>
            <a:r>
              <a:rPr lang="ca-ES" b="1" dirty="0" err="1" smtClean="0">
                <a:solidFill>
                  <a:srgbClr val="C00000"/>
                </a:solidFill>
                <a:latin typeface="Trebuchet MS" pitchFamily="34" charset="0"/>
                <a:cs typeface="Times New Roman" pitchFamily="18" charset="0"/>
              </a:rPr>
              <a:t>l’e-CAP</a:t>
            </a:r>
            <a:endParaRPr lang="es-ES_tradnl" b="1" dirty="0">
              <a:solidFill>
                <a:srgbClr val="C00000"/>
              </a:solidFill>
              <a:latin typeface="Trebuchet MS" pitchFamily="34" charset="0"/>
              <a:cs typeface="Times New Roman" pitchFamily="18" charset="0"/>
            </a:endParaRPr>
          </a:p>
        </p:txBody>
      </p:sp>
    </p:spTree>
    <p:extLst>
      <p:ext uri="{BB962C8B-B14F-4D97-AF65-F5344CB8AC3E}">
        <p14:creationId xmlns:p14="http://schemas.microsoft.com/office/powerpoint/2010/main" val="34461596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57200" y="188640"/>
            <a:ext cx="8229600" cy="1143000"/>
          </a:xfrm>
          <a:prstGeom prst="rect">
            <a:avLst/>
          </a:prstGeom>
        </p:spPr>
        <p:txBody>
          <a:bodyPr>
            <a:noAutofit/>
          </a:bodyPr>
          <a:lstStyle/>
          <a:p>
            <a:r>
              <a:rPr lang="ca-ES" dirty="0"/>
              <a:t>Avaluació bàsica: Mínims</a:t>
            </a:r>
            <a:br>
              <a:rPr lang="ca-ES" dirty="0"/>
            </a:br>
            <a:r>
              <a:rPr lang="ca-ES" sz="1800" dirty="0"/>
              <a:t>Registre del consum d’alcohol. </a:t>
            </a:r>
            <a:r>
              <a:rPr lang="ca-ES" sz="1800" b="1" dirty="0" smtClean="0"/>
              <a:t>Calculadora</a:t>
            </a:r>
            <a:endParaRPr lang="ca-ES" sz="2800" dirty="0"/>
          </a:p>
        </p:txBody>
      </p:sp>
      <p:sp>
        <p:nvSpPr>
          <p:cNvPr id="4" name="Rectangle 30"/>
          <p:cNvSpPr>
            <a:spLocks noChangeArrowheads="1"/>
          </p:cNvSpPr>
          <p:nvPr/>
        </p:nvSpPr>
        <p:spPr bwMode="auto">
          <a:xfrm>
            <a:off x="762000" y="1524000"/>
            <a:ext cx="7543800" cy="4572000"/>
          </a:xfrm>
          <a:prstGeom prst="rect">
            <a:avLst/>
          </a:prstGeom>
          <a:solidFill>
            <a:srgbClr val="FFFFFF"/>
          </a:solidFill>
          <a:ln w="38100">
            <a:solidFill>
              <a:srgbClr val="99CC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a-ES"/>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990600" y="1700213"/>
            <a:ext cx="7143750" cy="4167187"/>
          </a:xfrm>
          <a:prstGeom prst="rect">
            <a:avLst/>
          </a:prstGeom>
          <a:noFill/>
          <a:ln/>
          <a:extLs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107763" dir="2700000" algn="ctr" rotWithShape="0">
                    <a:srgbClr val="99CC00">
                      <a:alpha val="50000"/>
                    </a:srgbClr>
                  </a:outerShdw>
                </a:effectLst>
              </a14:hiddenEffects>
            </a:ext>
          </a:extLst>
        </p:spPr>
      </p:pic>
      <p:sp>
        <p:nvSpPr>
          <p:cNvPr id="6" name="Text Box 5"/>
          <p:cNvSpPr txBox="1">
            <a:spLocks noChangeArrowheads="1"/>
          </p:cNvSpPr>
          <p:nvPr/>
        </p:nvSpPr>
        <p:spPr bwMode="auto">
          <a:xfrm>
            <a:off x="685800" y="1218238"/>
            <a:ext cx="5486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lgn="just"/>
            <a:r>
              <a:rPr lang="es-ES_tradnl" sz="1600" b="1" dirty="0" err="1">
                <a:solidFill>
                  <a:srgbClr val="1C1C1C"/>
                </a:solidFill>
              </a:rPr>
              <a:t>Aquesta</a:t>
            </a:r>
            <a:r>
              <a:rPr lang="es-ES_tradnl" sz="1600" b="1" dirty="0">
                <a:solidFill>
                  <a:srgbClr val="1C1C1C"/>
                </a:solidFill>
              </a:rPr>
              <a:t> </a:t>
            </a:r>
            <a:r>
              <a:rPr lang="es-ES_tradnl" sz="1600" b="1" dirty="0"/>
              <a:t>pantalla</a:t>
            </a:r>
            <a:r>
              <a:rPr lang="es-ES_tradnl" sz="1600" b="1" dirty="0">
                <a:solidFill>
                  <a:srgbClr val="1C1C1C"/>
                </a:solidFill>
              </a:rPr>
              <a:t> </a:t>
            </a:r>
            <a:r>
              <a:rPr lang="es-ES_tradnl" sz="1600" b="1" dirty="0" err="1">
                <a:solidFill>
                  <a:srgbClr val="1C1C1C"/>
                </a:solidFill>
              </a:rPr>
              <a:t>s’estructura</a:t>
            </a:r>
            <a:r>
              <a:rPr lang="es-ES_tradnl" sz="1600" b="1" dirty="0">
                <a:solidFill>
                  <a:srgbClr val="1C1C1C"/>
                </a:solidFill>
              </a:rPr>
              <a:t> en 3 </a:t>
            </a:r>
            <a:r>
              <a:rPr lang="es-ES_tradnl" sz="1600" b="1" dirty="0" err="1">
                <a:solidFill>
                  <a:srgbClr val="1C1C1C"/>
                </a:solidFill>
              </a:rPr>
              <a:t>parts</a:t>
            </a:r>
            <a:r>
              <a:rPr lang="es-ES_tradnl" sz="1600" b="1" dirty="0">
                <a:solidFill>
                  <a:srgbClr val="1C1C1C"/>
                </a:solidFill>
              </a:rPr>
              <a:t>:</a:t>
            </a:r>
          </a:p>
        </p:txBody>
      </p:sp>
      <p:sp>
        <p:nvSpPr>
          <p:cNvPr id="7" name="Oval 10"/>
          <p:cNvSpPr>
            <a:spLocks noChangeArrowheads="1"/>
          </p:cNvSpPr>
          <p:nvPr/>
        </p:nvSpPr>
        <p:spPr bwMode="auto">
          <a:xfrm>
            <a:off x="3962400" y="1843088"/>
            <a:ext cx="4038600" cy="2590800"/>
          </a:xfrm>
          <a:prstGeom prst="ellipse">
            <a:avLst/>
          </a:prstGeom>
          <a:noFill/>
          <a:ln w="57150" cap="rnd">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a-ES"/>
          </a:p>
        </p:txBody>
      </p:sp>
      <p:sp>
        <p:nvSpPr>
          <p:cNvPr id="8" name="Text Box 14"/>
          <p:cNvSpPr txBox="1">
            <a:spLocks noChangeArrowheads="1"/>
          </p:cNvSpPr>
          <p:nvPr/>
        </p:nvSpPr>
        <p:spPr bwMode="auto">
          <a:xfrm>
            <a:off x="6989763" y="2376488"/>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sz="1600" b="1">
                <a:solidFill>
                  <a:srgbClr val="666633"/>
                </a:solidFill>
              </a:rPr>
              <a:t>1</a:t>
            </a:r>
            <a:endParaRPr lang="en-US" sz="1600" b="1">
              <a:solidFill>
                <a:srgbClr val="666633"/>
              </a:solidFill>
            </a:endParaRPr>
          </a:p>
        </p:txBody>
      </p:sp>
      <p:sp>
        <p:nvSpPr>
          <p:cNvPr id="9" name="Text Box 22"/>
          <p:cNvSpPr txBox="1">
            <a:spLocks noChangeArrowheads="1"/>
          </p:cNvSpPr>
          <p:nvPr/>
        </p:nvSpPr>
        <p:spPr bwMode="auto">
          <a:xfrm>
            <a:off x="7010400" y="2300288"/>
            <a:ext cx="1682750" cy="366712"/>
          </a:xfrm>
          <a:prstGeom prst="rect">
            <a:avLst/>
          </a:prstGeom>
          <a:solidFill>
            <a:srgbClr val="CC33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s-ES_tradnl" b="1">
                <a:solidFill>
                  <a:schemeClr val="bg1"/>
                </a:solidFill>
              </a:rPr>
              <a:t>1.Calculadora</a:t>
            </a:r>
            <a:endParaRPr lang="es-ES" b="1">
              <a:solidFill>
                <a:schemeClr val="bg1"/>
              </a:solidFill>
            </a:endParaRPr>
          </a:p>
        </p:txBody>
      </p:sp>
      <p:sp>
        <p:nvSpPr>
          <p:cNvPr id="10" name="Text Box 23"/>
          <p:cNvSpPr txBox="1">
            <a:spLocks noChangeArrowheads="1"/>
          </p:cNvSpPr>
          <p:nvPr/>
        </p:nvSpPr>
        <p:spPr bwMode="auto">
          <a:xfrm>
            <a:off x="457200" y="5957888"/>
            <a:ext cx="2686050" cy="366712"/>
          </a:xfrm>
          <a:prstGeom prst="rect">
            <a:avLst/>
          </a:prstGeom>
          <a:solidFill>
            <a:srgbClr val="666633"/>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r>
              <a:rPr lang="es-ES_tradnl" b="1">
                <a:solidFill>
                  <a:schemeClr val="bg1"/>
                </a:solidFill>
              </a:rPr>
              <a:t>2. Situacions especials</a:t>
            </a:r>
            <a:endParaRPr lang="es-ES" b="1">
              <a:solidFill>
                <a:schemeClr val="bg1"/>
              </a:solidFill>
            </a:endParaRPr>
          </a:p>
        </p:txBody>
      </p:sp>
      <p:sp>
        <p:nvSpPr>
          <p:cNvPr id="11" name="Text Box 24"/>
          <p:cNvSpPr txBox="1">
            <a:spLocks noChangeArrowheads="1"/>
          </p:cNvSpPr>
          <p:nvPr/>
        </p:nvSpPr>
        <p:spPr bwMode="auto">
          <a:xfrm>
            <a:off x="5638800" y="5805488"/>
            <a:ext cx="3206750" cy="404812"/>
          </a:xfrm>
          <a:prstGeom prst="rect">
            <a:avLst/>
          </a:prstGeom>
          <a:solidFill>
            <a:srgbClr val="669900"/>
          </a:solidFill>
          <a:ln w="38100">
            <a:solidFill>
              <a:srgbClr val="669900"/>
            </a:solidFill>
            <a:miter lim="800000"/>
            <a:headEnd/>
            <a:tailEnd/>
          </a:ln>
          <a:effectLst>
            <a:outerShdw dist="107763" dir="2700000" algn="ctr" rotWithShape="0">
              <a:schemeClr val="bg2">
                <a:alpha val="50000"/>
              </a:schemeClr>
            </a:outerShdw>
          </a:effectLst>
        </p:spPr>
        <p:txBody>
          <a:bodyPr wrap="non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r>
              <a:rPr lang="es-ES_tradnl" b="1">
                <a:solidFill>
                  <a:schemeClr val="bg1"/>
                </a:solidFill>
              </a:rPr>
              <a:t>3. Classificació del consum</a:t>
            </a:r>
            <a:endParaRPr lang="es-ES" b="1">
              <a:solidFill>
                <a:schemeClr val="bg1"/>
              </a:solidFill>
            </a:endParaRPr>
          </a:p>
        </p:txBody>
      </p:sp>
      <p:sp>
        <p:nvSpPr>
          <p:cNvPr id="12" name="Oval 26"/>
          <p:cNvSpPr>
            <a:spLocks noChangeArrowheads="1"/>
          </p:cNvSpPr>
          <p:nvPr/>
        </p:nvSpPr>
        <p:spPr bwMode="auto">
          <a:xfrm>
            <a:off x="2286000" y="4281488"/>
            <a:ext cx="2667000" cy="1862137"/>
          </a:xfrm>
          <a:prstGeom prst="ellipse">
            <a:avLst/>
          </a:prstGeom>
          <a:noFill/>
          <a:ln w="57150" cap="rnd">
            <a:solidFill>
              <a:srgbClr val="666633"/>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a-ES"/>
          </a:p>
        </p:txBody>
      </p:sp>
      <p:sp>
        <p:nvSpPr>
          <p:cNvPr id="13" name="Oval 27"/>
          <p:cNvSpPr>
            <a:spLocks noChangeArrowheads="1"/>
          </p:cNvSpPr>
          <p:nvPr/>
        </p:nvSpPr>
        <p:spPr bwMode="auto">
          <a:xfrm>
            <a:off x="5334000" y="4662488"/>
            <a:ext cx="2667000" cy="1219200"/>
          </a:xfrm>
          <a:prstGeom prst="ellipse">
            <a:avLst/>
          </a:prstGeom>
          <a:noFill/>
          <a:ln w="57150" cap="rnd">
            <a:solidFill>
              <a:srgbClr val="6699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a-ES"/>
          </a:p>
        </p:txBody>
      </p:sp>
    </p:spTree>
    <p:extLst>
      <p:ext uri="{BB962C8B-B14F-4D97-AF65-F5344CB8AC3E}">
        <p14:creationId xmlns:p14="http://schemas.microsoft.com/office/powerpoint/2010/main" val="5980765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57200" y="44624"/>
            <a:ext cx="8229600" cy="1143000"/>
          </a:xfrm>
          <a:prstGeom prst="rect">
            <a:avLst/>
          </a:prstGeom>
        </p:spPr>
        <p:txBody>
          <a:bodyPr>
            <a:normAutofit/>
          </a:bodyPr>
          <a:lstStyle/>
          <a:p>
            <a:r>
              <a:rPr lang="ca-ES" dirty="0"/>
              <a:t>Avaluació </a:t>
            </a:r>
            <a:r>
              <a:rPr lang="ca-ES" dirty="0" smtClean="0"/>
              <a:t>bàsica: Màxims </a:t>
            </a:r>
            <a:br>
              <a:rPr lang="ca-ES" dirty="0" smtClean="0"/>
            </a:br>
            <a:r>
              <a:rPr lang="ca-ES" sz="1800" dirty="0"/>
              <a:t>Registre del consum d’alcohol. </a:t>
            </a:r>
            <a:r>
              <a:rPr lang="ca-ES" sz="1800" dirty="0" err="1" smtClean="0"/>
              <a:t>Audit</a:t>
            </a:r>
            <a:r>
              <a:rPr lang="ca-ES" sz="1800" dirty="0" smtClean="0"/>
              <a:t> 10</a:t>
            </a:r>
            <a:endParaRPr lang="ca-ES" sz="1800" dirty="0"/>
          </a:p>
        </p:txBody>
      </p:sp>
      <p:pic>
        <p:nvPicPr>
          <p:cNvPr id="6" name="5 Imagen" descr="Sin título-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116868"/>
            <a:ext cx="6264696" cy="375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755576" y="4507384"/>
            <a:ext cx="2232248" cy="793824"/>
          </a:xfrm>
          <a:prstGeom prst="rect">
            <a:avLst/>
          </a:prstGeom>
          <a:ln w="38100">
            <a:prstDash val="dash"/>
          </a:ln>
        </p:spPr>
        <p:style>
          <a:lnRef idx="2">
            <a:schemeClr val="accent1"/>
          </a:lnRef>
          <a:fillRef idx="1">
            <a:schemeClr val="lt1"/>
          </a:fillRef>
          <a:effectRef idx="0">
            <a:schemeClr val="accent1"/>
          </a:effectRef>
          <a:fontRef idx="minor">
            <a:schemeClr val="dk1"/>
          </a:fontRef>
        </p:style>
        <p:txBody>
          <a:bodyPr tIns="90000" anchor="t" anchorCtr="1"/>
          <a:lstStyle/>
          <a:p>
            <a:pPr algn="ctr">
              <a:lnSpc>
                <a:spcPts val="1900"/>
              </a:lnSpc>
              <a:spcAft>
                <a:spcPts val="700"/>
              </a:spcAft>
              <a:buFont typeface="Wingdings" pitchFamily="2" charset="2"/>
              <a:buNone/>
            </a:pPr>
            <a:r>
              <a:rPr lang="ca-ES" sz="1800" b="1" dirty="0" smtClean="0">
                <a:latin typeface="Trebuchet MS" pitchFamily="34" charset="0"/>
                <a:cs typeface="Times New Roman" pitchFamily="18" charset="0"/>
              </a:rPr>
              <a:t>AUDIT 10</a:t>
            </a:r>
          </a:p>
          <a:p>
            <a:pPr algn="ctr">
              <a:lnSpc>
                <a:spcPts val="1900"/>
              </a:lnSpc>
              <a:spcAft>
                <a:spcPts val="700"/>
              </a:spcAft>
              <a:buFont typeface="Wingdings" pitchFamily="2" charset="2"/>
              <a:buNone/>
            </a:pPr>
            <a:r>
              <a:rPr lang="ca-ES" b="1" dirty="0" smtClean="0">
                <a:solidFill>
                  <a:srgbClr val="C00000"/>
                </a:solidFill>
                <a:latin typeface="Trebuchet MS" pitchFamily="34" charset="0"/>
                <a:cs typeface="Times New Roman" pitchFamily="18" charset="0"/>
              </a:rPr>
              <a:t>Inclòs a </a:t>
            </a:r>
            <a:r>
              <a:rPr lang="ca-ES" b="1" dirty="0" err="1" smtClean="0">
                <a:solidFill>
                  <a:srgbClr val="C00000"/>
                </a:solidFill>
                <a:latin typeface="Trebuchet MS" pitchFamily="34" charset="0"/>
                <a:cs typeface="Times New Roman" pitchFamily="18" charset="0"/>
              </a:rPr>
              <a:t>l’e-CAP</a:t>
            </a:r>
            <a:endParaRPr lang="es-ES_tradnl" b="1" dirty="0">
              <a:solidFill>
                <a:srgbClr val="C00000"/>
              </a:solidFill>
              <a:latin typeface="Trebuchet MS" pitchFamily="34" charset="0"/>
              <a:cs typeface="Times New Roman" pitchFamily="18" charset="0"/>
            </a:endParaRPr>
          </a:p>
        </p:txBody>
      </p:sp>
      <p:pic>
        <p:nvPicPr>
          <p:cNvPr id="8" name="1 Imagen" descr="Sin título-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96385">
            <a:off x="4636029" y="3598619"/>
            <a:ext cx="4361717" cy="279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7847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57200" y="485800"/>
            <a:ext cx="8507288" cy="1143000"/>
          </a:xfrm>
        </p:spPr>
        <p:txBody>
          <a:bodyPr/>
          <a:lstStyle/>
          <a:p>
            <a:r>
              <a:rPr lang="ca-ES" dirty="0" smtClean="0"/>
              <a:t>Aspectes no tan positius:</a:t>
            </a:r>
            <a:br>
              <a:rPr lang="ca-ES" dirty="0" smtClean="0"/>
            </a:br>
            <a:r>
              <a:rPr lang="ca-ES" dirty="0"/>
              <a:t/>
            </a:r>
            <a:br>
              <a:rPr lang="ca-ES" dirty="0"/>
            </a:br>
            <a:r>
              <a:rPr lang="ca-ES" dirty="0" smtClean="0"/>
              <a:t>		  B</a:t>
            </a:r>
            <a:r>
              <a:rPr lang="ca-ES" sz="2400" dirty="0" smtClean="0"/>
              <a:t>arreres en els professionals</a:t>
            </a:r>
            <a:endParaRPr lang="ca-ES" sz="2400" dirty="0"/>
          </a:p>
        </p:txBody>
      </p:sp>
      <p:grpSp>
        <p:nvGrpSpPr>
          <p:cNvPr id="6" name="Agrupa 5"/>
          <p:cNvGrpSpPr/>
          <p:nvPr/>
        </p:nvGrpSpPr>
        <p:grpSpPr>
          <a:xfrm>
            <a:off x="611560" y="1750381"/>
            <a:ext cx="8216153" cy="4846971"/>
            <a:chOff x="891270" y="1634511"/>
            <a:chExt cx="7892266" cy="4846971"/>
          </a:xfrm>
        </p:grpSpPr>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322" t="2390" r="1969" b="14117"/>
            <a:stretch/>
          </p:blipFill>
          <p:spPr bwMode="auto">
            <a:xfrm>
              <a:off x="891270" y="1634511"/>
              <a:ext cx="7892266" cy="4846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34479" y="1845979"/>
              <a:ext cx="7138283" cy="3970318"/>
            </a:xfrm>
            <a:prstGeom prst="rect">
              <a:avLst/>
            </a:prstGeom>
          </p:spPr>
          <p:txBody>
            <a:bodyPr wrap="square">
              <a:spAutoFit/>
            </a:bodyPr>
            <a:lstStyle/>
            <a:p>
              <a:pPr marL="285750" indent="-285750">
                <a:lnSpc>
                  <a:spcPct val="200000"/>
                </a:lnSpc>
                <a:buBlip>
                  <a:blip r:embed="rId4"/>
                </a:buBlip>
              </a:pPr>
              <a:r>
                <a:rPr lang="ca-ES" b="1" dirty="0" smtClean="0"/>
                <a:t>Manca de temps </a:t>
              </a:r>
              <a:r>
                <a:rPr lang="ca-ES" dirty="0" smtClean="0"/>
                <a:t>per la sobrecàrrega assistencial</a:t>
              </a:r>
            </a:p>
            <a:p>
              <a:pPr marL="285750" indent="-285750">
                <a:lnSpc>
                  <a:spcPct val="200000"/>
                </a:lnSpc>
                <a:buBlip>
                  <a:blip r:embed="rId4"/>
                </a:buBlip>
              </a:pPr>
              <a:r>
                <a:rPr lang="ca-ES" b="1" dirty="0" smtClean="0"/>
                <a:t>Inadequada formació </a:t>
              </a:r>
              <a:r>
                <a:rPr lang="ca-ES" dirty="0" smtClean="0"/>
                <a:t>en alcohol i drogues</a:t>
              </a:r>
            </a:p>
            <a:p>
              <a:pPr marL="285750" indent="-285750">
                <a:lnSpc>
                  <a:spcPct val="200000"/>
                </a:lnSpc>
                <a:buBlip>
                  <a:blip r:embed="rId4"/>
                </a:buBlip>
              </a:pPr>
              <a:r>
                <a:rPr lang="ca-ES" dirty="0" smtClean="0"/>
                <a:t>Considerar els problemes d’alcohol </a:t>
              </a:r>
              <a:r>
                <a:rPr lang="ca-ES" b="1" dirty="0" smtClean="0"/>
                <a:t>complicats i de mal pronòstic</a:t>
              </a:r>
            </a:p>
            <a:p>
              <a:pPr marL="285750" indent="-285750">
                <a:lnSpc>
                  <a:spcPct val="200000"/>
                </a:lnSpc>
                <a:buBlip>
                  <a:blip r:embed="rId4"/>
                </a:buBlip>
              </a:pPr>
              <a:r>
                <a:rPr lang="ca-ES" b="1" dirty="0" smtClean="0"/>
                <a:t>Dubtes</a:t>
              </a:r>
              <a:r>
                <a:rPr lang="ca-ES" dirty="0" smtClean="0"/>
                <a:t> en la efectivitat del tractament en els trastorns per alcohol</a:t>
              </a:r>
            </a:p>
            <a:p>
              <a:pPr marL="285750" indent="-285750">
                <a:lnSpc>
                  <a:spcPct val="200000"/>
                </a:lnSpc>
                <a:buBlip>
                  <a:blip r:embed="rId4"/>
                </a:buBlip>
              </a:pPr>
              <a:r>
                <a:rPr lang="ca-ES" dirty="0" smtClean="0"/>
                <a:t>Percepció que l’alcoholisme </a:t>
              </a:r>
              <a:r>
                <a:rPr lang="ca-ES" b="1" dirty="0" smtClean="0"/>
                <a:t>no és un tema de l’atenció primària</a:t>
              </a:r>
            </a:p>
            <a:p>
              <a:pPr marL="285750" indent="-285750">
                <a:lnSpc>
                  <a:spcPct val="200000"/>
                </a:lnSpc>
                <a:buBlip>
                  <a:blip r:embed="rId4"/>
                </a:buBlip>
              </a:pPr>
              <a:r>
                <a:rPr lang="ca-ES" b="1" dirty="0" smtClean="0"/>
                <a:t>No considerar problemàtic </a:t>
              </a:r>
              <a:r>
                <a:rPr lang="ca-ES" dirty="0" smtClean="0"/>
                <a:t>el consum de risc d’alcohol</a:t>
              </a:r>
            </a:p>
            <a:p>
              <a:pPr marL="285750" indent="-285750">
                <a:lnSpc>
                  <a:spcPct val="200000"/>
                </a:lnSpc>
                <a:buBlip>
                  <a:blip r:embed="rId4"/>
                </a:buBlip>
              </a:pPr>
              <a:r>
                <a:rPr lang="ca-ES" b="1" dirty="0" smtClean="0"/>
                <a:t>Estigma</a:t>
              </a:r>
              <a:r>
                <a:rPr lang="ca-ES" dirty="0" smtClean="0"/>
                <a:t> en els professionals envers els temes d’alcohol</a:t>
              </a:r>
            </a:p>
          </p:txBody>
        </p:sp>
      </p:grpSp>
    </p:spTree>
    <p:extLst>
      <p:ext uri="{BB962C8B-B14F-4D97-AF65-F5344CB8AC3E}">
        <p14:creationId xmlns:p14="http://schemas.microsoft.com/office/powerpoint/2010/main" val="13441266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57200" y="188640"/>
            <a:ext cx="8229600" cy="1143000"/>
          </a:xfrm>
        </p:spPr>
        <p:txBody>
          <a:bodyPr/>
          <a:lstStyle/>
          <a:p>
            <a:r>
              <a:rPr lang="ca-ES" altLang="es-ES" dirty="0"/>
              <a:t>Codis CIM 10 utilitzats a </a:t>
            </a:r>
            <a:r>
              <a:rPr lang="ca-ES" altLang="es-ES" dirty="0" err="1"/>
              <a:t>l’e</a:t>
            </a:r>
            <a:r>
              <a:rPr lang="ca-ES" altLang="es-ES" dirty="0"/>
              <a:t>-CAP</a:t>
            </a:r>
            <a:endParaRPr lang="ca-ES" dirty="0"/>
          </a:p>
        </p:txBody>
      </p:sp>
      <p:sp>
        <p:nvSpPr>
          <p:cNvPr id="3" name="Contenidor de contingut 2"/>
          <p:cNvSpPr>
            <a:spLocks noGrp="1"/>
          </p:cNvSpPr>
          <p:nvPr>
            <p:ph idx="1"/>
          </p:nvPr>
        </p:nvSpPr>
        <p:spPr>
          <a:xfrm>
            <a:off x="457200" y="1340768"/>
            <a:ext cx="8229600" cy="4525963"/>
          </a:xfrm>
        </p:spPr>
        <p:txBody>
          <a:bodyPr/>
          <a:lstStyle/>
          <a:p>
            <a:pPr>
              <a:buFont typeface="Wingdings 2" pitchFamily="18" charset="2"/>
              <a:buNone/>
            </a:pPr>
            <a:r>
              <a:rPr lang="ca-ES" altLang="es-ES" sz="1800" b="1" u="sng" dirty="0">
                <a:latin typeface="Arial" charset="0"/>
                <a:cs typeface="Arial" charset="0"/>
              </a:rPr>
              <a:t>Nous descriptors</a:t>
            </a:r>
          </a:p>
          <a:p>
            <a:r>
              <a:rPr lang="ca-ES" altLang="es-ES" sz="1800" b="1" dirty="0">
                <a:latin typeface="Arial" charset="0"/>
                <a:cs typeface="Arial" charset="0"/>
              </a:rPr>
              <a:t>F10</a:t>
            </a:r>
            <a:r>
              <a:rPr lang="ca-ES" altLang="es-ES" sz="1800" dirty="0">
                <a:latin typeface="Arial" charset="0"/>
                <a:cs typeface="Arial" charset="0"/>
              </a:rPr>
              <a:t>  </a:t>
            </a:r>
            <a:r>
              <a:rPr lang="ca-ES" altLang="es-ES" sz="1800" b="1" dirty="0">
                <a:latin typeface="Arial" charset="0"/>
                <a:cs typeface="Arial" charset="0"/>
              </a:rPr>
              <a:t>Trastorns mentals i trastorns del comportament causats per l'ús d'alcohol </a:t>
            </a:r>
            <a:r>
              <a:rPr lang="ca-ES" altLang="es-ES" sz="1800" b="1" dirty="0" smtClean="0">
                <a:latin typeface="Arial" charset="0"/>
                <a:cs typeface="Arial" charset="0"/>
              </a:rPr>
              <a:t>/ Trastorn per consum d’alcohol</a:t>
            </a:r>
          </a:p>
          <a:p>
            <a:r>
              <a:rPr lang="ca-ES" altLang="es-ES" sz="1800" dirty="0">
                <a:latin typeface="Arial" charset="0"/>
                <a:cs typeface="Arial" charset="0"/>
              </a:rPr>
              <a:t>F10.0 Intoxicació aguda </a:t>
            </a:r>
            <a:r>
              <a:rPr lang="ca-ES" altLang="es-ES" sz="1800" dirty="0">
                <a:latin typeface="Arial" charset="0"/>
                <a:cs typeface="Arial" charset="0"/>
                <a:sym typeface="Wingdings" pitchFamily="2" charset="2"/>
              </a:rPr>
              <a:t> </a:t>
            </a:r>
            <a:r>
              <a:rPr lang="ca-ES" altLang="es-ES" sz="1800" dirty="0" err="1">
                <a:latin typeface="Arial" charset="0"/>
                <a:cs typeface="Arial" charset="0"/>
                <a:sym typeface="Wingdings" pitchFamily="2" charset="2"/>
              </a:rPr>
              <a:t>Binge</a:t>
            </a:r>
            <a:r>
              <a:rPr lang="ca-ES" altLang="es-ES" sz="1800" dirty="0">
                <a:latin typeface="Arial" charset="0"/>
                <a:cs typeface="Arial" charset="0"/>
                <a:sym typeface="Wingdings" pitchFamily="2" charset="2"/>
              </a:rPr>
              <a:t> </a:t>
            </a:r>
            <a:r>
              <a:rPr lang="ca-ES" altLang="es-ES" sz="1800" dirty="0" err="1" smtClean="0">
                <a:latin typeface="Arial" charset="0"/>
                <a:cs typeface="Arial" charset="0"/>
                <a:sym typeface="Wingdings" pitchFamily="2" charset="2"/>
              </a:rPr>
              <a:t>drinking</a:t>
            </a:r>
            <a:endParaRPr lang="ca-ES" altLang="es-ES" sz="1800" b="1" dirty="0">
              <a:latin typeface="Arial" charset="0"/>
              <a:cs typeface="Arial" charset="0"/>
            </a:endParaRPr>
          </a:p>
          <a:p>
            <a:r>
              <a:rPr lang="ca-ES" altLang="es-ES" sz="1800" dirty="0" smtClean="0">
                <a:latin typeface="Arial" charset="0"/>
                <a:cs typeface="Arial" charset="0"/>
              </a:rPr>
              <a:t>F10.1 Consum nociu. </a:t>
            </a:r>
            <a:r>
              <a:rPr lang="ca-ES" altLang="es-ES" sz="1800" dirty="0" smtClean="0">
                <a:latin typeface="Arial" charset="0"/>
                <a:cs typeface="Arial" charset="0"/>
                <a:sym typeface="Wingdings" pitchFamily="2" charset="2"/>
              </a:rPr>
              <a:t> </a:t>
            </a:r>
            <a:r>
              <a:rPr lang="ca-ES" altLang="es-ES" sz="1800" b="1" dirty="0" smtClean="0">
                <a:latin typeface="Arial" charset="0"/>
                <a:cs typeface="Arial" charset="0"/>
              </a:rPr>
              <a:t>Consum perjudicial i de risc</a:t>
            </a:r>
            <a:endParaRPr lang="ca-ES" altLang="es-ES" sz="1800" dirty="0" smtClean="0">
              <a:latin typeface="Arial" charset="0"/>
              <a:cs typeface="Arial" charset="0"/>
            </a:endParaRPr>
          </a:p>
          <a:p>
            <a:r>
              <a:rPr lang="ca-ES" altLang="es-ES" sz="1800" dirty="0" smtClean="0">
                <a:latin typeface="Arial" charset="0"/>
                <a:cs typeface="Arial" charset="0"/>
              </a:rPr>
              <a:t>F10.2 </a:t>
            </a:r>
            <a:r>
              <a:rPr lang="ca-ES" altLang="es-ES" sz="1800" dirty="0">
                <a:latin typeface="Arial" charset="0"/>
                <a:cs typeface="Arial" charset="0"/>
              </a:rPr>
              <a:t>Síndrome de dependència </a:t>
            </a:r>
            <a:r>
              <a:rPr lang="ca-ES" altLang="es-ES" sz="1800" dirty="0">
                <a:latin typeface="Arial" charset="0"/>
                <a:cs typeface="Arial" charset="0"/>
                <a:sym typeface="Wingdings" pitchFamily="2" charset="2"/>
              </a:rPr>
              <a:t> </a:t>
            </a:r>
            <a:r>
              <a:rPr lang="ca-ES" altLang="es-ES" sz="1800" b="1" dirty="0">
                <a:latin typeface="Arial" charset="0"/>
                <a:cs typeface="Arial" charset="0"/>
              </a:rPr>
              <a:t>Dependència de </a:t>
            </a:r>
            <a:r>
              <a:rPr lang="ca-ES" altLang="es-ES" sz="1800" b="1" dirty="0" smtClean="0">
                <a:latin typeface="Arial" charset="0"/>
                <a:cs typeface="Arial" charset="0"/>
              </a:rPr>
              <a:t>l’alcohol</a:t>
            </a:r>
          </a:p>
          <a:p>
            <a:endParaRPr lang="ca-ES" altLang="es-ES" sz="1800" dirty="0" smtClean="0">
              <a:latin typeface="Arial" charset="0"/>
              <a:cs typeface="Arial" charset="0"/>
            </a:endParaRPr>
          </a:p>
          <a:p>
            <a:pPr>
              <a:buFontTx/>
              <a:buNone/>
            </a:pPr>
            <a:r>
              <a:rPr lang="ca-ES" altLang="es-ES" sz="1800" b="1" u="sng" dirty="0" smtClean="0">
                <a:latin typeface="Arial" charset="0"/>
                <a:cs typeface="Arial" charset="0"/>
              </a:rPr>
              <a:t>Abans</a:t>
            </a:r>
          </a:p>
          <a:p>
            <a:pPr lvl="1"/>
            <a:r>
              <a:rPr lang="ca-ES" altLang="es-ES" sz="1800" dirty="0" smtClean="0">
                <a:latin typeface="Arial" charset="0"/>
                <a:cs typeface="Arial" charset="0"/>
              </a:rPr>
              <a:t>F10  </a:t>
            </a:r>
            <a:r>
              <a:rPr lang="ca-ES" altLang="es-ES" sz="1800" dirty="0">
                <a:latin typeface="Arial" charset="0"/>
                <a:cs typeface="Arial" charset="0"/>
              </a:rPr>
              <a:t>Dependència per consum d’alcohol</a:t>
            </a:r>
          </a:p>
          <a:p>
            <a:pPr lvl="1"/>
            <a:r>
              <a:rPr lang="ca-ES" altLang="es-ES" sz="1800" dirty="0">
                <a:latin typeface="Arial" charset="0"/>
                <a:cs typeface="Arial" charset="0"/>
              </a:rPr>
              <a:t>F10.1: Dependència per consum d’alcohol, consum nociu</a:t>
            </a:r>
          </a:p>
          <a:p>
            <a:pPr lvl="1"/>
            <a:r>
              <a:rPr lang="ca-ES" altLang="es-ES" sz="1800" dirty="0">
                <a:latin typeface="Arial" charset="0"/>
                <a:cs typeface="Arial" charset="0"/>
              </a:rPr>
              <a:t>F10.2: Dependència per consum d’alcohol, síndrome de dependència</a:t>
            </a:r>
          </a:p>
          <a:p>
            <a:pPr lvl="1"/>
            <a:r>
              <a:rPr lang="ca-ES" altLang="es-ES" sz="1800" dirty="0">
                <a:latin typeface="Arial" charset="0"/>
                <a:cs typeface="Arial" charset="0"/>
              </a:rPr>
              <a:t>Codi Z72.1: Bevedor rehabilitat</a:t>
            </a:r>
          </a:p>
          <a:p>
            <a:pPr lvl="1"/>
            <a:r>
              <a:rPr lang="ca-ES" altLang="es-ES" sz="1800" dirty="0">
                <a:latin typeface="Arial" charset="0"/>
                <a:cs typeface="Arial" charset="0"/>
              </a:rPr>
              <a:t>Codi Z71.4: consell i educació general en l’abús d’alcohol</a:t>
            </a:r>
          </a:p>
          <a:p>
            <a:pPr lvl="1"/>
            <a:endParaRPr lang="ca-ES" altLang="es-ES" sz="1800" dirty="0">
              <a:latin typeface="Arial" charset="0"/>
              <a:cs typeface="Arial" charset="0"/>
            </a:endParaRPr>
          </a:p>
        </p:txBody>
      </p:sp>
      <p:pic>
        <p:nvPicPr>
          <p:cNvPr id="4" name="1 Imagen"/>
          <p:cNvPicPr>
            <a:picLocks noChangeAspect="1"/>
          </p:cNvPicPr>
          <p:nvPr/>
        </p:nvPicPr>
        <p:blipFill>
          <a:blip r:embed="rId3" cstate="print">
            <a:extLst>
              <a:ext uri="{28A0092B-C50C-407E-A947-70E740481C1C}">
                <a14:useLocalDpi xmlns:a14="http://schemas.microsoft.com/office/drawing/2010/main" val="0"/>
              </a:ext>
            </a:extLst>
          </a:blip>
          <a:srcRect l="533" t="17514" r="81747" b="71658"/>
          <a:stretch>
            <a:fillRect/>
          </a:stretch>
        </p:blipFill>
        <p:spPr bwMode="auto">
          <a:xfrm>
            <a:off x="7092950" y="476597"/>
            <a:ext cx="1727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36170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2 Imagen" descr="Sin título-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30965">
            <a:off x="6199777" y="205908"/>
            <a:ext cx="2862737" cy="20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5940152" y="2689756"/>
            <a:ext cx="2880320" cy="830997"/>
          </a:xfrm>
          <a:prstGeom prst="rect">
            <a:avLst/>
          </a:prstGeom>
          <a:noFill/>
          <a:ln w="38100">
            <a:noFill/>
          </a:ln>
        </p:spPr>
        <p:txBody>
          <a:bodyPr wrap="square" rtlCol="0">
            <a:spAutoFit/>
          </a:bodyPr>
          <a:lstStyle/>
          <a:p>
            <a:pPr algn="ctr"/>
            <a:r>
              <a:rPr lang="ca-ES" sz="2000" dirty="0" smtClean="0"/>
              <a:t>Risc alt o molt alt</a:t>
            </a:r>
          </a:p>
          <a:p>
            <a:pPr algn="ctr"/>
            <a:r>
              <a:rPr lang="ca-ES" sz="1400" dirty="0" smtClean="0"/>
              <a:t>&gt;40gr dones o &gt;60gr homes </a:t>
            </a:r>
            <a:r>
              <a:rPr lang="ca-ES" sz="1400" dirty="0" err="1"/>
              <a:t>Audit</a:t>
            </a:r>
            <a:r>
              <a:rPr lang="ca-ES" sz="1400" dirty="0"/>
              <a:t> </a:t>
            </a:r>
            <a:r>
              <a:rPr lang="ca-ES" sz="1400" dirty="0" err="1" smtClean="0"/>
              <a:t>Audit</a:t>
            </a:r>
            <a:r>
              <a:rPr lang="ca-ES" sz="1400" dirty="0" smtClean="0"/>
              <a:t> </a:t>
            </a:r>
            <a:r>
              <a:rPr lang="ca-ES" sz="1400" dirty="0"/>
              <a:t> </a:t>
            </a:r>
            <a:r>
              <a:rPr lang="ca-ES" sz="1400" u="sng" dirty="0" smtClean="0"/>
              <a:t>&gt;</a:t>
            </a:r>
            <a:r>
              <a:rPr lang="ca-ES" sz="1400" dirty="0" smtClean="0"/>
              <a:t> 13 dones i </a:t>
            </a:r>
            <a:r>
              <a:rPr lang="ca-ES" sz="1400" dirty="0"/>
              <a:t>homes</a:t>
            </a:r>
          </a:p>
        </p:txBody>
      </p:sp>
      <p:sp>
        <p:nvSpPr>
          <p:cNvPr id="6" name="5 CuadroTexto"/>
          <p:cNvSpPr txBox="1"/>
          <p:nvPr/>
        </p:nvSpPr>
        <p:spPr>
          <a:xfrm>
            <a:off x="2915816" y="2689756"/>
            <a:ext cx="2880320" cy="830997"/>
          </a:xfrm>
          <a:prstGeom prst="rect">
            <a:avLst/>
          </a:prstGeom>
          <a:noFill/>
          <a:ln w="38100">
            <a:noFill/>
          </a:ln>
        </p:spPr>
        <p:txBody>
          <a:bodyPr wrap="square" rtlCol="0">
            <a:spAutoFit/>
          </a:bodyPr>
          <a:lstStyle/>
          <a:p>
            <a:pPr algn="ctr"/>
            <a:r>
              <a:rPr lang="ca-ES" sz="2000" dirty="0" smtClean="0"/>
              <a:t>Risc mig</a:t>
            </a:r>
          </a:p>
          <a:p>
            <a:pPr algn="ctr"/>
            <a:r>
              <a:rPr lang="ca-ES" sz="1400" dirty="0" smtClean="0"/>
              <a:t>20-40gr dones o 40-60gr homes</a:t>
            </a:r>
          </a:p>
          <a:p>
            <a:pPr algn="ctr"/>
            <a:r>
              <a:rPr lang="ca-ES" sz="1400" dirty="0" err="1"/>
              <a:t>Audit</a:t>
            </a:r>
            <a:r>
              <a:rPr lang="ca-ES" sz="1400" dirty="0"/>
              <a:t> </a:t>
            </a:r>
            <a:r>
              <a:rPr lang="ca-ES" sz="1400" dirty="0" smtClean="0"/>
              <a:t>6-12 </a:t>
            </a:r>
            <a:r>
              <a:rPr lang="ca-ES" sz="1400" dirty="0"/>
              <a:t>dones o </a:t>
            </a:r>
            <a:r>
              <a:rPr lang="ca-ES" sz="1400" dirty="0" smtClean="0"/>
              <a:t>9-12 homes</a:t>
            </a:r>
            <a:endParaRPr lang="ca-ES" sz="1400" dirty="0"/>
          </a:p>
        </p:txBody>
      </p:sp>
      <p:sp>
        <p:nvSpPr>
          <p:cNvPr id="7" name="6 CuadroTexto"/>
          <p:cNvSpPr txBox="1"/>
          <p:nvPr/>
        </p:nvSpPr>
        <p:spPr>
          <a:xfrm>
            <a:off x="251520" y="2689756"/>
            <a:ext cx="2592288" cy="830997"/>
          </a:xfrm>
          <a:prstGeom prst="rect">
            <a:avLst/>
          </a:prstGeom>
          <a:ln w="38100">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ca-ES" sz="2000" dirty="0" smtClean="0"/>
              <a:t>Risc baix</a:t>
            </a:r>
          </a:p>
          <a:p>
            <a:pPr algn="ctr"/>
            <a:r>
              <a:rPr lang="ca-ES" sz="1400" dirty="0" smtClean="0"/>
              <a:t>&lt; 20gr dones o &lt;40gr homes</a:t>
            </a:r>
          </a:p>
          <a:p>
            <a:pPr algn="ctr"/>
            <a:r>
              <a:rPr lang="ca-ES" sz="1400" dirty="0" err="1" smtClean="0"/>
              <a:t>Audit</a:t>
            </a:r>
            <a:r>
              <a:rPr lang="ca-ES" sz="1400" dirty="0" smtClean="0"/>
              <a:t> &lt;6 dones o &lt;9 homes</a:t>
            </a:r>
            <a:endParaRPr lang="ca-ES" sz="1400" dirty="0"/>
          </a:p>
        </p:txBody>
      </p:sp>
      <p:sp>
        <p:nvSpPr>
          <p:cNvPr id="2" name="Títol 1"/>
          <p:cNvSpPr>
            <a:spLocks noGrp="1"/>
          </p:cNvSpPr>
          <p:nvPr>
            <p:ph type="title"/>
          </p:nvPr>
        </p:nvSpPr>
        <p:spPr>
          <a:xfrm>
            <a:off x="323528" y="274638"/>
            <a:ext cx="8229600" cy="1143000"/>
          </a:xfrm>
        </p:spPr>
        <p:txBody>
          <a:bodyPr/>
          <a:lstStyle/>
          <a:p>
            <a:r>
              <a:rPr lang="ca-ES" dirty="0" smtClean="0"/>
              <a:t>Avaluar el grau de risc d’alcohol</a:t>
            </a:r>
            <a:endParaRPr lang="ca-ES" dirty="0"/>
          </a:p>
        </p:txBody>
      </p:sp>
      <p:pic>
        <p:nvPicPr>
          <p:cNvPr id="12" name="2 Imagen" descr="Sin título-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30965">
            <a:off x="6674165" y="118412"/>
            <a:ext cx="2555776" cy="191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QuadreDeText 2"/>
          <p:cNvSpPr txBox="1"/>
          <p:nvPr/>
        </p:nvSpPr>
        <p:spPr>
          <a:xfrm>
            <a:off x="1139036" y="3563724"/>
            <a:ext cx="1146468" cy="369332"/>
          </a:xfrm>
          <a:prstGeom prst="rect">
            <a:avLst/>
          </a:prstGeom>
          <a:noFill/>
        </p:spPr>
        <p:txBody>
          <a:bodyPr wrap="none" rtlCol="0">
            <a:spAutoFit/>
          </a:bodyPr>
          <a:lstStyle/>
          <a:p>
            <a:r>
              <a:rPr lang="ca-ES" b="1" smtClean="0"/>
              <a:t>Baix risc</a:t>
            </a:r>
            <a:endParaRPr lang="ca-ES" b="1"/>
          </a:p>
        </p:txBody>
      </p:sp>
      <p:sp>
        <p:nvSpPr>
          <p:cNvPr id="13" name="QuadreDeText 12"/>
          <p:cNvSpPr txBox="1"/>
          <p:nvPr/>
        </p:nvSpPr>
        <p:spPr>
          <a:xfrm>
            <a:off x="2771800" y="3779748"/>
            <a:ext cx="3339376" cy="369332"/>
          </a:xfrm>
          <a:prstGeom prst="rect">
            <a:avLst/>
          </a:prstGeom>
          <a:noFill/>
        </p:spPr>
        <p:txBody>
          <a:bodyPr wrap="none" rtlCol="0">
            <a:spAutoFit/>
          </a:bodyPr>
          <a:lstStyle/>
          <a:p>
            <a:r>
              <a:rPr lang="ca-ES" b="1"/>
              <a:t>Consum de risc o perjudicial</a:t>
            </a:r>
          </a:p>
        </p:txBody>
      </p:sp>
      <p:sp>
        <p:nvSpPr>
          <p:cNvPr id="14" name="QuadreDeText 13"/>
          <p:cNvSpPr txBox="1"/>
          <p:nvPr/>
        </p:nvSpPr>
        <p:spPr>
          <a:xfrm>
            <a:off x="6012160" y="3573016"/>
            <a:ext cx="2492990" cy="369332"/>
          </a:xfrm>
          <a:prstGeom prst="rect">
            <a:avLst/>
          </a:prstGeom>
          <a:noFill/>
        </p:spPr>
        <p:txBody>
          <a:bodyPr wrap="none" rtlCol="0">
            <a:spAutoFit/>
          </a:bodyPr>
          <a:lstStyle/>
          <a:p>
            <a:r>
              <a:rPr lang="ca-ES" b="1" dirty="0"/>
              <a:t>Dependència alcohol</a:t>
            </a:r>
          </a:p>
        </p:txBody>
      </p:sp>
      <p:cxnSp>
        <p:nvCxnSpPr>
          <p:cNvPr id="18" name="Connector de fletxa recta 17"/>
          <p:cNvCxnSpPr>
            <a:stCxn id="3" idx="2"/>
          </p:cNvCxnSpPr>
          <p:nvPr/>
        </p:nvCxnSpPr>
        <p:spPr bwMode="auto">
          <a:xfrm flipH="1">
            <a:off x="1667386" y="3933056"/>
            <a:ext cx="44884" cy="36004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9" name="Connector de fletxa recta 18"/>
          <p:cNvCxnSpPr/>
          <p:nvPr/>
        </p:nvCxnSpPr>
        <p:spPr bwMode="auto">
          <a:xfrm>
            <a:off x="4489397" y="4113076"/>
            <a:ext cx="0" cy="36004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0" name="Connector de fletxa recta 19"/>
          <p:cNvCxnSpPr/>
          <p:nvPr/>
        </p:nvCxnSpPr>
        <p:spPr bwMode="auto">
          <a:xfrm>
            <a:off x="7380312" y="3978188"/>
            <a:ext cx="0" cy="36004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1" name="Connector de fletxa recta 20"/>
          <p:cNvCxnSpPr/>
          <p:nvPr/>
        </p:nvCxnSpPr>
        <p:spPr bwMode="auto">
          <a:xfrm>
            <a:off x="4446679" y="2329716"/>
            <a:ext cx="0" cy="36004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2" name="Connector de fletxa recta 21"/>
          <p:cNvCxnSpPr/>
          <p:nvPr/>
        </p:nvCxnSpPr>
        <p:spPr bwMode="auto">
          <a:xfrm flipH="1">
            <a:off x="2267744" y="2276872"/>
            <a:ext cx="576064" cy="288032"/>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4" name="Connector de fletxa recta 23"/>
          <p:cNvCxnSpPr/>
          <p:nvPr/>
        </p:nvCxnSpPr>
        <p:spPr bwMode="auto">
          <a:xfrm>
            <a:off x="5724128" y="2276872"/>
            <a:ext cx="504056" cy="329665"/>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pic>
        <p:nvPicPr>
          <p:cNvPr id="31" name="1 Imagen" descr="Sin título-1.jpg"/>
          <p:cNvPicPr>
            <a:picLocks noChangeAspect="1"/>
          </p:cNvPicPr>
          <p:nvPr/>
        </p:nvPicPr>
        <p:blipFill rotWithShape="1">
          <a:blip r:embed="rId5" cstate="print">
            <a:extLst>
              <a:ext uri="{28A0092B-C50C-407E-A947-70E740481C1C}">
                <a14:useLocalDpi xmlns:a14="http://schemas.microsoft.com/office/drawing/2010/main" val="0"/>
              </a:ext>
            </a:extLst>
          </a:blip>
          <a:srcRect t="651" b="41311"/>
          <a:stretch/>
        </p:blipFill>
        <p:spPr bwMode="auto">
          <a:xfrm>
            <a:off x="28778" y="5157192"/>
            <a:ext cx="3765344" cy="167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4" y="1412776"/>
            <a:ext cx="2592288" cy="1008112"/>
          </a:xfrm>
          <a:prstGeom prst="rect">
            <a:avLst/>
          </a:prstGeom>
          <a:noFill/>
          <a:ln>
            <a:noFill/>
          </a:ln>
        </p:spPr>
      </p:pic>
      <p:sp>
        <p:nvSpPr>
          <p:cNvPr id="25" name="24 Rectángulo"/>
          <p:cNvSpPr/>
          <p:nvPr/>
        </p:nvSpPr>
        <p:spPr>
          <a:xfrm>
            <a:off x="2987824" y="1412776"/>
            <a:ext cx="2520280" cy="892552"/>
          </a:xfrm>
          <a:prstGeom prst="rect">
            <a:avLst/>
          </a:prstGeom>
        </p:spPr>
        <p:txBody>
          <a:bodyPr wrap="square">
            <a:spAutoFit/>
          </a:bodyPr>
          <a:lstStyle/>
          <a:p>
            <a:pPr algn="ctr"/>
            <a:r>
              <a:rPr lang="ca-ES" sz="2000" b="1" dirty="0" smtClean="0"/>
              <a:t>Avaluar consum d’alcohol</a:t>
            </a:r>
          </a:p>
          <a:p>
            <a:pPr algn="ctr"/>
            <a:r>
              <a:rPr lang="ca-ES" sz="1200" dirty="0" smtClean="0"/>
              <a:t>(calculadora o </a:t>
            </a:r>
            <a:r>
              <a:rPr lang="ca-ES" sz="1200" dirty="0" err="1" smtClean="0"/>
              <a:t>Audit</a:t>
            </a:r>
            <a:r>
              <a:rPr lang="ca-ES" sz="1200" dirty="0" smtClean="0"/>
              <a:t>)</a:t>
            </a:r>
            <a:endParaRPr lang="ca-ES" sz="1200" dirty="0"/>
          </a:p>
        </p:txBody>
      </p:sp>
      <p:pic>
        <p:nvPicPr>
          <p:cNvPr id="27"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8" y="4365104"/>
            <a:ext cx="2592288"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323528" y="4365104"/>
            <a:ext cx="2592288" cy="400110"/>
          </a:xfrm>
          <a:prstGeom prst="rect">
            <a:avLst/>
          </a:prstGeom>
          <a:noFill/>
          <a:ln>
            <a:noFill/>
          </a:ln>
        </p:spPr>
        <p:txBody>
          <a:bodyPr wrap="square" rtlCol="0">
            <a:spAutoFit/>
          </a:bodyPr>
          <a:lstStyle/>
          <a:p>
            <a:pPr algn="ctr"/>
            <a:r>
              <a:rPr lang="ca-ES" sz="2000" b="1" smtClean="0"/>
              <a:t>Reforçar conducta</a:t>
            </a:r>
            <a:endParaRPr lang="ca-ES" sz="2000" b="1"/>
          </a:p>
        </p:txBody>
      </p:sp>
      <p:pic>
        <p:nvPicPr>
          <p:cNvPr id="29"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4509120"/>
            <a:ext cx="2304256"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3131840" y="4541058"/>
            <a:ext cx="2592288" cy="400110"/>
          </a:xfrm>
          <a:prstGeom prst="rect">
            <a:avLst/>
          </a:prstGeom>
          <a:noFill/>
          <a:ln>
            <a:noFill/>
          </a:ln>
        </p:spPr>
        <p:txBody>
          <a:bodyPr wrap="square" rtlCol="0">
            <a:spAutoFit/>
          </a:bodyPr>
          <a:lstStyle/>
          <a:p>
            <a:pPr algn="ctr"/>
            <a:r>
              <a:rPr lang="ca-ES" sz="2000" b="1" smtClean="0"/>
              <a:t>Intervenció breu</a:t>
            </a:r>
            <a:endParaRPr lang="ca-ES" sz="2000" b="1"/>
          </a:p>
        </p:txBody>
      </p:sp>
      <p:pic>
        <p:nvPicPr>
          <p:cNvPr id="30"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2160" y="4437112"/>
            <a:ext cx="2520280"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5940152" y="4449306"/>
            <a:ext cx="2592288" cy="707886"/>
          </a:xfrm>
          <a:prstGeom prst="rect">
            <a:avLst/>
          </a:prstGeom>
          <a:noFill/>
          <a:ln>
            <a:noFill/>
          </a:ln>
        </p:spPr>
        <p:txBody>
          <a:bodyPr wrap="square" rtlCol="0">
            <a:spAutoFit/>
          </a:bodyPr>
          <a:lstStyle/>
          <a:p>
            <a:pPr algn="ctr"/>
            <a:r>
              <a:rPr lang="ca-ES" sz="2000" b="1" smtClean="0"/>
              <a:t>Intervenció breu + seguiment clínic</a:t>
            </a:r>
            <a:endParaRPr lang="ca-ES" sz="2000" b="1"/>
          </a:p>
        </p:txBody>
      </p:sp>
    </p:spTree>
    <p:extLst>
      <p:ext uri="{BB962C8B-B14F-4D97-AF65-F5344CB8AC3E}">
        <p14:creationId xmlns:p14="http://schemas.microsoft.com/office/powerpoint/2010/main" val="28739116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Avaluar la </a:t>
            </a:r>
            <a:r>
              <a:rPr lang="es-ES" dirty="0" err="1" smtClean="0"/>
              <a:t>disposició</a:t>
            </a:r>
            <a:r>
              <a:rPr lang="es-ES" dirty="0" smtClean="0"/>
              <a:t> del </a:t>
            </a:r>
            <a:r>
              <a:rPr lang="es-ES" dirty="0" err="1" smtClean="0"/>
              <a:t>pacient</a:t>
            </a:r>
            <a:endParaRPr lang="es-ES" dirty="0"/>
          </a:p>
        </p:txBody>
      </p:sp>
      <p:sp>
        <p:nvSpPr>
          <p:cNvPr id="5" name="4 CuadroTexto"/>
          <p:cNvSpPr txBox="1"/>
          <p:nvPr/>
        </p:nvSpPr>
        <p:spPr>
          <a:xfrm>
            <a:off x="1835696" y="2636912"/>
            <a:ext cx="432048" cy="400110"/>
          </a:xfrm>
          <a:prstGeom prst="rect">
            <a:avLst/>
          </a:prstGeom>
          <a:noFill/>
          <a:ln>
            <a:noFill/>
          </a:ln>
        </p:spPr>
        <p:txBody>
          <a:bodyPr wrap="square" rtlCol="0">
            <a:spAutoFit/>
          </a:bodyPr>
          <a:lstStyle/>
          <a:p>
            <a:r>
              <a:rPr lang="ca-ES" sz="2000" b="1" smtClean="0"/>
              <a:t>SI</a:t>
            </a:r>
            <a:endParaRPr lang="ca-ES" sz="2000" b="1"/>
          </a:p>
        </p:txBody>
      </p:sp>
      <p:sp>
        <p:nvSpPr>
          <p:cNvPr id="6" name="5 CuadroTexto"/>
          <p:cNvSpPr txBox="1"/>
          <p:nvPr/>
        </p:nvSpPr>
        <p:spPr>
          <a:xfrm>
            <a:off x="3923928" y="1772816"/>
            <a:ext cx="567680" cy="400110"/>
          </a:xfrm>
          <a:prstGeom prst="rect">
            <a:avLst/>
          </a:prstGeom>
          <a:noFill/>
          <a:ln>
            <a:noFill/>
          </a:ln>
        </p:spPr>
        <p:txBody>
          <a:bodyPr wrap="square" rtlCol="0">
            <a:spAutoFit/>
          </a:bodyPr>
          <a:lstStyle/>
          <a:p>
            <a:r>
              <a:rPr lang="ca-ES" sz="2000" b="1" smtClean="0"/>
              <a:t>NO</a:t>
            </a:r>
            <a:endParaRPr lang="ca-ES" sz="2000" b="1"/>
          </a:p>
        </p:txBody>
      </p:sp>
      <p:sp>
        <p:nvSpPr>
          <p:cNvPr id="8" name="7 CuadroTexto"/>
          <p:cNvSpPr txBox="1"/>
          <p:nvPr/>
        </p:nvSpPr>
        <p:spPr>
          <a:xfrm>
            <a:off x="1763688" y="4931876"/>
            <a:ext cx="432048" cy="400110"/>
          </a:xfrm>
          <a:prstGeom prst="rect">
            <a:avLst/>
          </a:prstGeom>
          <a:noFill/>
          <a:ln>
            <a:noFill/>
          </a:ln>
        </p:spPr>
        <p:txBody>
          <a:bodyPr wrap="square" rtlCol="0">
            <a:spAutoFit/>
          </a:bodyPr>
          <a:lstStyle/>
          <a:p>
            <a:r>
              <a:rPr lang="ca-ES" sz="2000" b="1" smtClean="0"/>
              <a:t>SI</a:t>
            </a:r>
            <a:endParaRPr lang="ca-ES" sz="2000" b="1"/>
          </a:p>
        </p:txBody>
      </p:sp>
      <p:sp>
        <p:nvSpPr>
          <p:cNvPr id="9" name="8 CuadroTexto"/>
          <p:cNvSpPr txBox="1"/>
          <p:nvPr/>
        </p:nvSpPr>
        <p:spPr>
          <a:xfrm>
            <a:off x="3923928" y="3573016"/>
            <a:ext cx="567680" cy="400110"/>
          </a:xfrm>
          <a:prstGeom prst="rect">
            <a:avLst/>
          </a:prstGeom>
          <a:noFill/>
          <a:ln>
            <a:noFill/>
          </a:ln>
        </p:spPr>
        <p:txBody>
          <a:bodyPr wrap="square" rtlCol="0">
            <a:spAutoFit/>
          </a:bodyPr>
          <a:lstStyle/>
          <a:p>
            <a:r>
              <a:rPr lang="ca-ES" sz="2000" b="1" smtClean="0"/>
              <a:t>NO</a:t>
            </a:r>
            <a:endParaRPr lang="ca-ES" sz="2000" b="1"/>
          </a:p>
        </p:txBody>
      </p:sp>
      <p:pic>
        <p:nvPicPr>
          <p:cNvPr id="32"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6503" y="5285748"/>
            <a:ext cx="4513929" cy="792088"/>
          </a:xfrm>
          <a:prstGeom prst="rect">
            <a:avLst/>
          </a:prstGeom>
          <a:noFill/>
          <a:ln>
            <a:noFill/>
          </a:ln>
          <a:extLst/>
        </p:spPr>
      </p:pic>
      <p:sp>
        <p:nvSpPr>
          <p:cNvPr id="11" name="QuadreDeText 4"/>
          <p:cNvSpPr txBox="1">
            <a:spLocks noChangeArrowheads="1"/>
          </p:cNvSpPr>
          <p:nvPr/>
        </p:nvSpPr>
        <p:spPr bwMode="auto">
          <a:xfrm>
            <a:off x="4067944" y="5301208"/>
            <a:ext cx="4680520" cy="646331"/>
          </a:xfrm>
          <a:prstGeom prst="rect">
            <a:avLst/>
          </a:prstGeom>
          <a:noFill/>
          <a:ln w="9525">
            <a:noFill/>
            <a:miter lim="800000"/>
            <a:headEnd/>
            <a:tailEnd/>
          </a:ln>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ca-ES" sz="1800" smtClean="0"/>
              <a:t>Provocar el diàleg del canvi movilitzador</a:t>
            </a:r>
          </a:p>
          <a:p>
            <a:pPr eaLnBrk="1" hangingPunct="1"/>
            <a:r>
              <a:rPr lang="ca-ES" sz="1800" smtClean="0"/>
              <a:t>Negociar opcions de tractament</a:t>
            </a:r>
            <a:endParaRPr lang="ca-ES" sz="1800"/>
          </a:p>
        </p:txBody>
      </p:sp>
      <p:cxnSp>
        <p:nvCxnSpPr>
          <p:cNvPr id="14" name="13 Conector recto de flecha"/>
          <p:cNvCxnSpPr>
            <a:endCxn id="5" idx="0"/>
          </p:cNvCxnSpPr>
          <p:nvPr/>
        </p:nvCxnSpPr>
        <p:spPr bwMode="auto">
          <a:xfrm>
            <a:off x="2051720" y="2070140"/>
            <a:ext cx="0" cy="56677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14 Conector recto de flecha"/>
          <p:cNvCxnSpPr>
            <a:endCxn id="8" idx="0"/>
          </p:cNvCxnSpPr>
          <p:nvPr/>
        </p:nvCxnSpPr>
        <p:spPr bwMode="auto">
          <a:xfrm>
            <a:off x="1979712" y="4222829"/>
            <a:ext cx="0" cy="70904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19 Conector recto de flecha"/>
          <p:cNvCxnSpPr>
            <a:endCxn id="6" idx="1"/>
          </p:cNvCxnSpPr>
          <p:nvPr/>
        </p:nvCxnSpPr>
        <p:spPr bwMode="auto">
          <a:xfrm>
            <a:off x="3575070" y="1957482"/>
            <a:ext cx="348858" cy="1538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21 Conector recto de flecha"/>
          <p:cNvCxnSpPr>
            <a:stCxn id="6" idx="3"/>
          </p:cNvCxnSpPr>
          <p:nvPr/>
        </p:nvCxnSpPr>
        <p:spPr bwMode="auto">
          <a:xfrm>
            <a:off x="4491608" y="1972871"/>
            <a:ext cx="368424"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23 Conector recto de flecha"/>
          <p:cNvCxnSpPr>
            <a:endCxn id="9" idx="1"/>
          </p:cNvCxnSpPr>
          <p:nvPr/>
        </p:nvCxnSpPr>
        <p:spPr bwMode="auto">
          <a:xfrm>
            <a:off x="3434292" y="3753906"/>
            <a:ext cx="489636" cy="1916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25 Conector recto de flecha"/>
          <p:cNvCxnSpPr>
            <a:stCxn id="9" idx="3"/>
            <a:endCxn id="12" idx="1"/>
          </p:cNvCxnSpPr>
          <p:nvPr/>
        </p:nvCxnSpPr>
        <p:spPr bwMode="auto">
          <a:xfrm flipV="1">
            <a:off x="4491608" y="3752166"/>
            <a:ext cx="270012" cy="2090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27 Conector recto de flecha"/>
          <p:cNvCxnSpPr>
            <a:stCxn id="5" idx="2"/>
          </p:cNvCxnSpPr>
          <p:nvPr/>
        </p:nvCxnSpPr>
        <p:spPr bwMode="auto">
          <a:xfrm>
            <a:off x="2051720" y="3037022"/>
            <a:ext cx="0" cy="3937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29 Conector recto de flecha"/>
          <p:cNvCxnSpPr/>
          <p:nvPr/>
        </p:nvCxnSpPr>
        <p:spPr bwMode="auto">
          <a:xfrm>
            <a:off x="2411760" y="5331986"/>
            <a:ext cx="1479936" cy="29238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21" name="Agrupa 99"/>
          <p:cNvGrpSpPr/>
          <p:nvPr/>
        </p:nvGrpSpPr>
        <p:grpSpPr>
          <a:xfrm>
            <a:off x="813164" y="1484784"/>
            <a:ext cx="2750724" cy="864096"/>
            <a:chOff x="1547664" y="1565176"/>
            <a:chExt cx="1872208" cy="495672"/>
          </a:xfrm>
        </p:grpSpPr>
        <p:pic>
          <p:nvPicPr>
            <p:cNvPr id="23"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1565176"/>
              <a:ext cx="1872208" cy="49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619672" y="1628346"/>
              <a:ext cx="125732" cy="211860"/>
            </a:xfrm>
            <a:prstGeom prst="rect">
              <a:avLst/>
            </a:prstGeom>
          </p:spPr>
          <p:txBody>
            <a:bodyPr wrap="none">
              <a:spAutoFit/>
            </a:bodyPr>
            <a:lstStyle/>
            <a:p>
              <a:endParaRPr lang="ca-ES" b="1">
                <a:solidFill>
                  <a:srgbClr val="75BA06"/>
                </a:solidFill>
              </a:endParaRPr>
            </a:p>
          </p:txBody>
        </p:sp>
      </p:grpSp>
      <p:sp>
        <p:nvSpPr>
          <p:cNvPr id="3" name="Rectangle 2"/>
          <p:cNvSpPr/>
          <p:nvPr/>
        </p:nvSpPr>
        <p:spPr>
          <a:xfrm>
            <a:off x="1043608" y="1552255"/>
            <a:ext cx="2531462" cy="646331"/>
          </a:xfrm>
          <a:prstGeom prst="rect">
            <a:avLst/>
          </a:prstGeom>
        </p:spPr>
        <p:txBody>
          <a:bodyPr wrap="none">
            <a:spAutoFit/>
          </a:bodyPr>
          <a:lstStyle/>
          <a:p>
            <a:r>
              <a:rPr lang="ca-ES" smtClean="0"/>
              <a:t>Vol fer </a:t>
            </a:r>
            <a:r>
              <a:rPr lang="ca-ES" b="1" smtClean="0">
                <a:solidFill>
                  <a:srgbClr val="C00000"/>
                </a:solidFill>
              </a:rPr>
              <a:t>canvis</a:t>
            </a:r>
            <a:r>
              <a:rPr lang="ca-ES" smtClean="0">
                <a:solidFill>
                  <a:srgbClr val="C00000"/>
                </a:solidFill>
              </a:rPr>
              <a:t> </a:t>
            </a:r>
            <a:r>
              <a:rPr lang="ca-ES" smtClean="0"/>
              <a:t>en el </a:t>
            </a:r>
          </a:p>
          <a:p>
            <a:r>
              <a:rPr lang="ca-ES" smtClean="0"/>
              <a:t>seu consum d’alcohol?</a:t>
            </a:r>
            <a:endParaRPr lang="ca-ES"/>
          </a:p>
        </p:txBody>
      </p:sp>
      <p:grpSp>
        <p:nvGrpSpPr>
          <p:cNvPr id="27" name="Agrupa 99"/>
          <p:cNvGrpSpPr/>
          <p:nvPr/>
        </p:nvGrpSpPr>
        <p:grpSpPr>
          <a:xfrm>
            <a:off x="611560" y="3429000"/>
            <a:ext cx="2952328" cy="1183486"/>
            <a:chOff x="1547664" y="1565176"/>
            <a:chExt cx="1872208" cy="495672"/>
          </a:xfrm>
        </p:grpSpPr>
        <p:pic>
          <p:nvPicPr>
            <p:cNvPr id="29"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1565176"/>
              <a:ext cx="1872208" cy="49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1619672" y="1628346"/>
              <a:ext cx="117146" cy="154685"/>
            </a:xfrm>
            <a:prstGeom prst="rect">
              <a:avLst/>
            </a:prstGeom>
          </p:spPr>
          <p:txBody>
            <a:bodyPr wrap="none">
              <a:spAutoFit/>
            </a:bodyPr>
            <a:lstStyle/>
            <a:p>
              <a:endParaRPr lang="ca-ES" b="1">
                <a:solidFill>
                  <a:srgbClr val="75BA06"/>
                </a:solidFill>
              </a:endParaRPr>
            </a:p>
          </p:txBody>
        </p:sp>
      </p:grpSp>
      <p:sp>
        <p:nvSpPr>
          <p:cNvPr id="13" name="Rectangle 12"/>
          <p:cNvSpPr/>
          <p:nvPr/>
        </p:nvSpPr>
        <p:spPr>
          <a:xfrm>
            <a:off x="748032" y="3501008"/>
            <a:ext cx="2815856" cy="923330"/>
          </a:xfrm>
          <a:prstGeom prst="rect">
            <a:avLst/>
          </a:prstGeom>
        </p:spPr>
        <p:txBody>
          <a:bodyPr wrap="square">
            <a:spAutoFit/>
          </a:bodyPr>
          <a:lstStyle/>
          <a:p>
            <a:r>
              <a:rPr lang="ca-ES" smtClean="0"/>
              <a:t>Se sent </a:t>
            </a:r>
            <a:r>
              <a:rPr lang="ca-ES" b="1" smtClean="0">
                <a:solidFill>
                  <a:srgbClr val="C00000"/>
                </a:solidFill>
              </a:rPr>
              <a:t>capaç</a:t>
            </a:r>
            <a:r>
              <a:rPr lang="ca-ES" smtClean="0">
                <a:solidFill>
                  <a:srgbClr val="C00000"/>
                </a:solidFill>
              </a:rPr>
              <a:t> </a:t>
            </a:r>
            <a:r>
              <a:rPr lang="ca-ES" smtClean="0"/>
              <a:t>de fer </a:t>
            </a:r>
          </a:p>
          <a:p>
            <a:r>
              <a:rPr lang="ca-ES" smtClean="0"/>
              <a:t>canvis en el seu consum </a:t>
            </a:r>
          </a:p>
          <a:p>
            <a:r>
              <a:rPr lang="ca-ES" smtClean="0"/>
              <a:t>d’alcohol?</a:t>
            </a:r>
            <a:endParaRPr lang="ca-ES"/>
          </a:p>
        </p:txBody>
      </p:sp>
      <p:pic>
        <p:nvPicPr>
          <p:cNvPr id="33"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3356992"/>
            <a:ext cx="2701607" cy="792088"/>
          </a:xfrm>
          <a:prstGeom prst="rect">
            <a:avLst/>
          </a:prstGeom>
          <a:noFill/>
          <a:ln>
            <a:noFill/>
          </a:ln>
          <a:extLst/>
        </p:spPr>
      </p:pic>
      <p:sp>
        <p:nvSpPr>
          <p:cNvPr id="12" name="QuadreDeText 4"/>
          <p:cNvSpPr txBox="1">
            <a:spLocks noChangeArrowheads="1"/>
          </p:cNvSpPr>
          <p:nvPr/>
        </p:nvSpPr>
        <p:spPr bwMode="auto">
          <a:xfrm>
            <a:off x="4761620" y="3429000"/>
            <a:ext cx="3168352" cy="646331"/>
          </a:xfrm>
          <a:prstGeom prst="rect">
            <a:avLst/>
          </a:prstGeom>
          <a:noFill/>
          <a:ln w="9525">
            <a:noFill/>
            <a:miter lim="800000"/>
            <a:headEnd/>
            <a:tailEnd/>
          </a:ln>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ca-ES" sz="1800" smtClean="0"/>
              <a:t>     Adaptar els objectius</a:t>
            </a:r>
          </a:p>
          <a:p>
            <a:pPr eaLnBrk="1" hangingPunct="1"/>
            <a:r>
              <a:rPr lang="ca-ES" sz="1800" smtClean="0"/>
              <a:t>     Promoure l’autoeficàcia </a:t>
            </a:r>
            <a:endParaRPr lang="ca-ES" sz="1800"/>
          </a:p>
        </p:txBody>
      </p:sp>
      <p:pic>
        <p:nvPicPr>
          <p:cNvPr id="34"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628800"/>
            <a:ext cx="3703621" cy="792088"/>
          </a:xfrm>
          <a:prstGeom prst="rect">
            <a:avLst/>
          </a:prstGeom>
          <a:noFill/>
          <a:ln>
            <a:noFill/>
          </a:ln>
          <a:extLst/>
        </p:spPr>
      </p:pic>
      <p:sp>
        <p:nvSpPr>
          <p:cNvPr id="10" name="QuadreDeText 4"/>
          <p:cNvSpPr txBox="1">
            <a:spLocks noChangeArrowheads="1"/>
          </p:cNvSpPr>
          <p:nvPr/>
        </p:nvSpPr>
        <p:spPr bwMode="auto">
          <a:xfrm>
            <a:off x="5039544" y="1630541"/>
            <a:ext cx="3996952" cy="646331"/>
          </a:xfrm>
          <a:prstGeom prst="rect">
            <a:avLst/>
          </a:prstGeom>
          <a:noFill/>
          <a:ln>
            <a:noFill/>
          </a:ln>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ca-ES" sz="1800" smtClean="0"/>
              <a:t>Promoure consciència</a:t>
            </a:r>
          </a:p>
          <a:p>
            <a:pPr eaLnBrk="1" hangingPunct="1"/>
            <a:r>
              <a:rPr lang="ca-ES" sz="1800" smtClean="0"/>
              <a:t>Promoure la discrepància interna</a:t>
            </a:r>
            <a:endParaRPr lang="ca-ES" sz="1800"/>
          </a:p>
        </p:txBody>
      </p:sp>
    </p:spTree>
    <p:extLst>
      <p:ext uri="{BB962C8B-B14F-4D97-AF65-F5344CB8AC3E}">
        <p14:creationId xmlns:p14="http://schemas.microsoft.com/office/powerpoint/2010/main" val="32882875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5661248"/>
            <a:ext cx="2378765" cy="592575"/>
          </a:xfrm>
          <a:prstGeom prst="rect">
            <a:avLst/>
          </a:prstGeom>
          <a:noFill/>
          <a:ln>
            <a:noFill/>
          </a:ln>
          <a:extLst/>
        </p:spPr>
      </p:pic>
      <p:grpSp>
        <p:nvGrpSpPr>
          <p:cNvPr id="2" name="Agrupa 89"/>
          <p:cNvGrpSpPr/>
          <p:nvPr/>
        </p:nvGrpSpPr>
        <p:grpSpPr>
          <a:xfrm>
            <a:off x="429286" y="3227576"/>
            <a:ext cx="1998148" cy="831739"/>
            <a:chOff x="455449" y="3445812"/>
            <a:chExt cx="1721662" cy="847284"/>
          </a:xfrm>
        </p:grpSpPr>
        <p:pic>
          <p:nvPicPr>
            <p:cNvPr id="12299"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3445812"/>
              <a:ext cx="1709567" cy="847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QuadreDeText 25"/>
            <p:cNvSpPr txBox="1"/>
            <p:nvPr/>
          </p:nvSpPr>
          <p:spPr>
            <a:xfrm>
              <a:off x="455449" y="3548924"/>
              <a:ext cx="1721662" cy="627058"/>
            </a:xfrm>
            <a:prstGeom prst="rect">
              <a:avLst/>
            </a:prstGeom>
            <a:noFill/>
          </p:spPr>
          <p:txBody>
            <a:bodyPr wrap="square" rtlCol="0">
              <a:spAutoFit/>
            </a:bodyPr>
            <a:lstStyle/>
            <a:p>
              <a:r>
                <a:rPr lang="ca-ES" sz="1600" dirty="0" smtClean="0"/>
                <a:t>Perquè “</a:t>
              </a:r>
              <a:r>
                <a:rPr lang="ca-ES" sz="1600" b="1" dirty="0" smtClean="0"/>
                <a:t>vol continuar bevent</a:t>
              </a:r>
              <a:r>
                <a:rPr lang="ca-ES" dirty="0" smtClean="0"/>
                <a:t>”</a:t>
              </a:r>
              <a:endParaRPr lang="ca-ES" dirty="0"/>
            </a:p>
          </p:txBody>
        </p:sp>
      </p:grpSp>
      <p:pic>
        <p:nvPicPr>
          <p:cNvPr id="1229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73005" flipH="1">
            <a:off x="3637863" y="1271963"/>
            <a:ext cx="121560" cy="390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333551">
            <a:off x="5168998" y="1277872"/>
            <a:ext cx="126233" cy="405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73005" flipH="1">
            <a:off x="1664289" y="2789936"/>
            <a:ext cx="144572" cy="464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QuadreDeText 61"/>
          <p:cNvSpPr txBox="1"/>
          <p:nvPr/>
        </p:nvSpPr>
        <p:spPr>
          <a:xfrm>
            <a:off x="5220072" y="4869160"/>
            <a:ext cx="3806526" cy="954107"/>
          </a:xfrm>
          <a:prstGeom prst="rect">
            <a:avLst/>
          </a:prstGeom>
          <a:noFill/>
        </p:spPr>
        <p:txBody>
          <a:bodyPr wrap="square" rtlCol="0">
            <a:spAutoFit/>
          </a:bodyPr>
          <a:lstStyle/>
          <a:p>
            <a:pPr marL="285750" indent="-285750">
              <a:buBlip>
                <a:blip r:embed="rId8"/>
              </a:buBlip>
            </a:pPr>
            <a:r>
              <a:rPr lang="ca-ES" sz="1400" dirty="0" smtClean="0"/>
              <a:t>Ajudar al pacient a reconèixer el problema</a:t>
            </a:r>
          </a:p>
          <a:p>
            <a:pPr marL="285750" indent="-285750">
              <a:buBlip>
                <a:blip r:embed="rId8"/>
              </a:buBlip>
            </a:pPr>
            <a:r>
              <a:rPr lang="ca-ES" sz="1400" dirty="0" smtClean="0"/>
              <a:t>Establir objectius de recuperació</a:t>
            </a:r>
          </a:p>
          <a:p>
            <a:pPr marL="285750" indent="-285750">
              <a:buBlip>
                <a:blip r:embed="rId8"/>
              </a:buBlip>
            </a:pPr>
            <a:r>
              <a:rPr lang="ca-ES" sz="1400" dirty="0" smtClean="0"/>
              <a:t>Buscar el tractament especialitzat</a:t>
            </a:r>
          </a:p>
          <a:p>
            <a:r>
              <a:rPr lang="ca-ES" sz="1400" dirty="0" smtClean="0"/>
              <a:t> </a:t>
            </a:r>
            <a:endParaRPr lang="ca-ES" sz="1400" dirty="0"/>
          </a:p>
        </p:txBody>
      </p:sp>
      <p:pic>
        <p:nvPicPr>
          <p:cNvPr id="105"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333551">
            <a:off x="2957080" y="2861434"/>
            <a:ext cx="117727" cy="37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Agrupa 99"/>
          <p:cNvGrpSpPr/>
          <p:nvPr/>
        </p:nvGrpSpPr>
        <p:grpSpPr>
          <a:xfrm>
            <a:off x="1547664" y="1484784"/>
            <a:ext cx="2030644" cy="495672"/>
            <a:chOff x="1547664" y="1565176"/>
            <a:chExt cx="1872208" cy="495672"/>
          </a:xfrm>
        </p:grpSpPr>
        <p:pic>
          <p:nvPicPr>
            <p:cNvPr id="112"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47664" y="1565176"/>
              <a:ext cx="1872208" cy="49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3" name="Rectangle 92"/>
            <p:cNvSpPr/>
            <p:nvPr/>
          </p:nvSpPr>
          <p:spPr>
            <a:xfrm>
              <a:off x="1619672" y="1628346"/>
              <a:ext cx="1660014" cy="369332"/>
            </a:xfrm>
            <a:prstGeom prst="rect">
              <a:avLst/>
            </a:prstGeom>
          </p:spPr>
          <p:txBody>
            <a:bodyPr wrap="none">
              <a:spAutoFit/>
            </a:bodyPr>
            <a:lstStyle/>
            <a:p>
              <a:r>
                <a:rPr lang="ca-ES" b="1" dirty="0" err="1" smtClean="0">
                  <a:solidFill>
                    <a:srgbClr val="75BA06"/>
                  </a:solidFill>
                </a:rPr>
                <a:t>Binge</a:t>
              </a:r>
              <a:r>
                <a:rPr lang="ca-ES" b="1" dirty="0" smtClean="0">
                  <a:solidFill>
                    <a:srgbClr val="75BA06"/>
                  </a:solidFill>
                </a:rPr>
                <a:t> </a:t>
              </a:r>
              <a:r>
                <a:rPr lang="ca-ES" b="1" dirty="0" err="1" smtClean="0">
                  <a:solidFill>
                    <a:srgbClr val="75BA06"/>
                  </a:solidFill>
                </a:rPr>
                <a:t>drinking</a:t>
              </a:r>
              <a:endParaRPr lang="ca-ES" b="1" dirty="0">
                <a:solidFill>
                  <a:srgbClr val="75BA06"/>
                </a:solidFill>
              </a:endParaRPr>
            </a:p>
          </p:txBody>
        </p:sp>
      </p:grpSp>
      <p:grpSp>
        <p:nvGrpSpPr>
          <p:cNvPr id="5" name="Agrupa 96"/>
          <p:cNvGrpSpPr/>
          <p:nvPr/>
        </p:nvGrpSpPr>
        <p:grpSpPr>
          <a:xfrm>
            <a:off x="5364087" y="1493168"/>
            <a:ext cx="2077135" cy="495672"/>
            <a:chOff x="7092280" y="1717576"/>
            <a:chExt cx="1872208" cy="495672"/>
          </a:xfrm>
        </p:grpSpPr>
        <p:pic>
          <p:nvPicPr>
            <p:cNvPr id="114"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92280" y="1717576"/>
              <a:ext cx="1872208" cy="49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 name="Rectangle 93"/>
            <p:cNvSpPr/>
            <p:nvPr/>
          </p:nvSpPr>
          <p:spPr>
            <a:xfrm>
              <a:off x="7098120" y="1749925"/>
              <a:ext cx="1726888" cy="369332"/>
            </a:xfrm>
            <a:prstGeom prst="rect">
              <a:avLst/>
            </a:prstGeom>
          </p:spPr>
          <p:txBody>
            <a:bodyPr wrap="none">
              <a:spAutoFit/>
            </a:bodyPr>
            <a:lstStyle/>
            <a:p>
              <a:r>
                <a:rPr lang="ca-ES" b="1" dirty="0">
                  <a:solidFill>
                    <a:srgbClr val="75BA06"/>
                  </a:solidFill>
                </a:rPr>
                <a:t>Consum de risc</a:t>
              </a:r>
            </a:p>
          </p:txBody>
        </p:sp>
      </p:grpSp>
      <p:sp>
        <p:nvSpPr>
          <p:cNvPr id="103" name="Rectangle 102"/>
          <p:cNvSpPr/>
          <p:nvPr/>
        </p:nvSpPr>
        <p:spPr>
          <a:xfrm>
            <a:off x="1413663" y="5694259"/>
            <a:ext cx="2027543" cy="369332"/>
          </a:xfrm>
          <a:prstGeom prst="rect">
            <a:avLst/>
          </a:prstGeom>
        </p:spPr>
        <p:txBody>
          <a:bodyPr wrap="none">
            <a:spAutoFit/>
          </a:bodyPr>
          <a:lstStyle/>
          <a:p>
            <a:r>
              <a:rPr lang="ca-ES" b="1" dirty="0">
                <a:solidFill>
                  <a:srgbClr val="C00000"/>
                </a:solidFill>
              </a:rPr>
              <a:t>Intervenció breu</a:t>
            </a:r>
          </a:p>
        </p:txBody>
      </p:sp>
      <p:pic>
        <p:nvPicPr>
          <p:cNvPr id="12305" name="Picture 1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40474" y="3446957"/>
            <a:ext cx="2727070" cy="701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0" name="Rectangle 109"/>
          <p:cNvSpPr/>
          <p:nvPr/>
        </p:nvSpPr>
        <p:spPr>
          <a:xfrm>
            <a:off x="5319613" y="2060848"/>
            <a:ext cx="3356843" cy="1200329"/>
          </a:xfrm>
          <a:prstGeom prst="rect">
            <a:avLst/>
          </a:prstGeom>
        </p:spPr>
        <p:txBody>
          <a:bodyPr wrap="square">
            <a:spAutoFit/>
          </a:bodyPr>
          <a:lstStyle/>
          <a:p>
            <a:r>
              <a:rPr lang="ca-ES" sz="1600" i="1" dirty="0"/>
              <a:t>Conseqüències a llarg termini</a:t>
            </a:r>
            <a:r>
              <a:rPr lang="ca-ES" sz="1600" dirty="0"/>
              <a:t>:</a:t>
            </a:r>
          </a:p>
          <a:p>
            <a:r>
              <a:rPr lang="ca-ES" sz="1400" dirty="0"/>
              <a:t>- mèdiques</a:t>
            </a:r>
          </a:p>
          <a:p>
            <a:r>
              <a:rPr lang="ca-ES" sz="1400" dirty="0"/>
              <a:t>- psiquiàtriques</a:t>
            </a:r>
          </a:p>
          <a:p>
            <a:r>
              <a:rPr lang="ca-ES" sz="1400" dirty="0"/>
              <a:t>- </a:t>
            </a:r>
            <a:r>
              <a:rPr lang="ca-ES" sz="1400" dirty="0" err="1" smtClean="0"/>
              <a:t>addictives</a:t>
            </a:r>
            <a:endParaRPr lang="ca-ES" sz="1400" dirty="0"/>
          </a:p>
          <a:p>
            <a:r>
              <a:rPr lang="ca-ES" sz="1400" dirty="0"/>
              <a:t>- familiars</a:t>
            </a:r>
          </a:p>
        </p:txBody>
      </p:sp>
      <p:sp>
        <p:nvSpPr>
          <p:cNvPr id="56" name="QuadreDeText 55"/>
          <p:cNvSpPr txBox="1"/>
          <p:nvPr/>
        </p:nvSpPr>
        <p:spPr>
          <a:xfrm>
            <a:off x="5580111" y="3536095"/>
            <a:ext cx="2687433" cy="584775"/>
          </a:xfrm>
          <a:prstGeom prst="rect">
            <a:avLst/>
          </a:prstGeom>
          <a:noFill/>
        </p:spPr>
        <p:txBody>
          <a:bodyPr wrap="square" rtlCol="0">
            <a:spAutoFit/>
          </a:bodyPr>
          <a:lstStyle/>
          <a:p>
            <a:r>
              <a:rPr lang="ca-ES" sz="1600" dirty="0" smtClean="0"/>
              <a:t>Compleix un mínim de</a:t>
            </a:r>
            <a:r>
              <a:rPr lang="ca-ES" sz="1600" b="1" dirty="0" smtClean="0"/>
              <a:t> 2 criteris diagnòstics</a:t>
            </a:r>
            <a:endParaRPr lang="ca-ES" sz="1600" b="1" dirty="0"/>
          </a:p>
        </p:txBody>
      </p:sp>
      <p:sp>
        <p:nvSpPr>
          <p:cNvPr id="111" name="Rectangle 110"/>
          <p:cNvSpPr/>
          <p:nvPr/>
        </p:nvSpPr>
        <p:spPr>
          <a:xfrm>
            <a:off x="1565598" y="1988840"/>
            <a:ext cx="2502346" cy="646331"/>
          </a:xfrm>
          <a:prstGeom prst="rect">
            <a:avLst/>
          </a:prstGeom>
        </p:spPr>
        <p:txBody>
          <a:bodyPr wrap="square">
            <a:spAutoFit/>
          </a:bodyPr>
          <a:lstStyle/>
          <a:p>
            <a:r>
              <a:rPr lang="ca-ES" i="1" dirty="0"/>
              <a:t>Conseqüències negatives immediates</a:t>
            </a:r>
          </a:p>
        </p:txBody>
      </p:sp>
      <p:pic>
        <p:nvPicPr>
          <p:cNvPr id="55"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5823267"/>
            <a:ext cx="2378765" cy="592575"/>
          </a:xfrm>
          <a:prstGeom prst="rect">
            <a:avLst/>
          </a:prstGeom>
          <a:noFill/>
          <a:ln>
            <a:noFill/>
          </a:ln>
          <a:extLst/>
        </p:spPr>
      </p:pic>
      <p:grpSp>
        <p:nvGrpSpPr>
          <p:cNvPr id="9" name="Agrupa 135"/>
          <p:cNvGrpSpPr/>
          <p:nvPr/>
        </p:nvGrpSpPr>
        <p:grpSpPr>
          <a:xfrm>
            <a:off x="2945295" y="3222064"/>
            <a:ext cx="1983353" cy="638984"/>
            <a:chOff x="2981298" y="2800515"/>
            <a:chExt cx="1641732" cy="638984"/>
          </a:xfrm>
        </p:grpSpPr>
        <p:pic>
          <p:nvPicPr>
            <p:cNvPr id="13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1298" y="2800515"/>
              <a:ext cx="1410681" cy="638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8" name="QuadreDeText 137"/>
            <p:cNvSpPr txBox="1"/>
            <p:nvPr/>
          </p:nvSpPr>
          <p:spPr>
            <a:xfrm>
              <a:off x="3016502" y="2852936"/>
              <a:ext cx="1606528" cy="584775"/>
            </a:xfrm>
            <a:prstGeom prst="rect">
              <a:avLst/>
            </a:prstGeom>
            <a:noFill/>
          </p:spPr>
          <p:txBody>
            <a:bodyPr wrap="square" rtlCol="0">
              <a:spAutoFit/>
            </a:bodyPr>
            <a:lstStyle/>
            <a:p>
              <a:r>
                <a:rPr lang="ca-ES" sz="1600" dirty="0" smtClean="0"/>
                <a:t>Perquè “</a:t>
              </a:r>
              <a:r>
                <a:rPr lang="ca-ES" sz="1600" b="1" dirty="0" smtClean="0"/>
                <a:t>no pot evitar-ho</a:t>
              </a:r>
              <a:r>
                <a:rPr lang="ca-ES" sz="1600" dirty="0" smtClean="0"/>
                <a:t>”</a:t>
              </a:r>
              <a:endParaRPr lang="ca-ES" sz="1600" dirty="0"/>
            </a:p>
          </p:txBody>
        </p:sp>
      </p:grpSp>
      <p:pic>
        <p:nvPicPr>
          <p:cNvPr id="12304" name="Picture 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37420" y="4353402"/>
            <a:ext cx="3727068" cy="515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5" name="QuadreDeText 114"/>
          <p:cNvSpPr txBox="1"/>
          <p:nvPr/>
        </p:nvSpPr>
        <p:spPr>
          <a:xfrm>
            <a:off x="5292080" y="4429772"/>
            <a:ext cx="3557449" cy="369332"/>
          </a:xfrm>
          <a:prstGeom prst="rect">
            <a:avLst/>
          </a:prstGeom>
          <a:noFill/>
        </p:spPr>
        <p:txBody>
          <a:bodyPr wrap="none" rtlCol="0">
            <a:spAutoFit/>
          </a:bodyPr>
          <a:lstStyle/>
          <a:p>
            <a:r>
              <a:rPr lang="ca-ES" b="1" dirty="0">
                <a:solidFill>
                  <a:srgbClr val="75BA06"/>
                </a:solidFill>
              </a:rPr>
              <a:t>Trastorn per consum d’alcohol</a:t>
            </a:r>
          </a:p>
        </p:txBody>
      </p:sp>
      <p:sp>
        <p:nvSpPr>
          <p:cNvPr id="135" name="QuadreDeText 134"/>
          <p:cNvSpPr txBox="1"/>
          <p:nvPr/>
        </p:nvSpPr>
        <p:spPr>
          <a:xfrm>
            <a:off x="3347864" y="4221088"/>
            <a:ext cx="1454918" cy="830997"/>
          </a:xfrm>
          <a:prstGeom prst="rect">
            <a:avLst/>
          </a:prstGeom>
          <a:noFill/>
        </p:spPr>
        <p:txBody>
          <a:bodyPr wrap="square" rtlCol="0">
            <a:spAutoFit/>
          </a:bodyPr>
          <a:lstStyle/>
          <a:p>
            <a:r>
              <a:rPr lang="ca-ES" sz="1600" b="1" dirty="0" smtClean="0"/>
              <a:t>Presenta</a:t>
            </a:r>
            <a:r>
              <a:rPr lang="ca-ES" sz="1600" dirty="0" smtClean="0"/>
              <a:t> un 2n símptoma d’alcoholisme</a:t>
            </a:r>
            <a:endParaRPr lang="ca-ES" sz="1600" dirty="0"/>
          </a:p>
        </p:txBody>
      </p:sp>
      <p:sp>
        <p:nvSpPr>
          <p:cNvPr id="133" name="QuadreDeText 132"/>
          <p:cNvSpPr txBox="1"/>
          <p:nvPr/>
        </p:nvSpPr>
        <p:spPr>
          <a:xfrm>
            <a:off x="1763688" y="4221088"/>
            <a:ext cx="1584176" cy="830997"/>
          </a:xfrm>
          <a:prstGeom prst="rect">
            <a:avLst/>
          </a:prstGeom>
          <a:noFill/>
        </p:spPr>
        <p:txBody>
          <a:bodyPr wrap="square" rtlCol="0">
            <a:spAutoFit/>
          </a:bodyPr>
          <a:lstStyle/>
          <a:p>
            <a:r>
              <a:rPr lang="ca-ES" sz="1600" b="1" dirty="0" smtClean="0"/>
              <a:t>No</a:t>
            </a:r>
            <a:r>
              <a:rPr lang="ca-ES" sz="1600" dirty="0" smtClean="0"/>
              <a:t> presenta </a:t>
            </a:r>
          </a:p>
          <a:p>
            <a:r>
              <a:rPr lang="ca-ES" sz="1600" dirty="0" smtClean="0"/>
              <a:t>2n símptoma d’alcoholisme</a:t>
            </a:r>
            <a:endParaRPr lang="ca-ES" sz="1600" dirty="0"/>
          </a:p>
        </p:txBody>
      </p:sp>
      <p:sp>
        <p:nvSpPr>
          <p:cNvPr id="108" name="QuadreDeText 107"/>
          <p:cNvSpPr txBox="1"/>
          <p:nvPr/>
        </p:nvSpPr>
        <p:spPr>
          <a:xfrm>
            <a:off x="5406159" y="5857403"/>
            <a:ext cx="2248484" cy="369332"/>
          </a:xfrm>
          <a:prstGeom prst="rect">
            <a:avLst/>
          </a:prstGeom>
          <a:noFill/>
        </p:spPr>
        <p:txBody>
          <a:bodyPr wrap="square" rtlCol="0">
            <a:spAutoFit/>
          </a:bodyPr>
          <a:lstStyle/>
          <a:p>
            <a:r>
              <a:rPr lang="ca-ES" b="1" dirty="0" smtClean="0">
                <a:solidFill>
                  <a:srgbClr val="C00000"/>
                </a:solidFill>
              </a:rPr>
              <a:t>Intervenció al CAS</a:t>
            </a:r>
            <a:endParaRPr lang="ca-ES" b="1" dirty="0">
              <a:solidFill>
                <a:srgbClr val="C00000"/>
              </a:solidFill>
            </a:endParaRPr>
          </a:p>
        </p:txBody>
      </p:sp>
      <p:sp>
        <p:nvSpPr>
          <p:cNvPr id="128" name="Rectangle 127"/>
          <p:cNvSpPr/>
          <p:nvPr/>
        </p:nvSpPr>
        <p:spPr>
          <a:xfrm>
            <a:off x="2483768" y="764704"/>
            <a:ext cx="4235455" cy="461665"/>
          </a:xfrm>
          <a:prstGeom prst="rect">
            <a:avLst/>
          </a:prstGeom>
        </p:spPr>
        <p:txBody>
          <a:bodyPr wrap="none">
            <a:spAutoFit/>
          </a:bodyPr>
          <a:lstStyle/>
          <a:p>
            <a:r>
              <a:rPr lang="ca-ES" sz="2400" b="1" u="sng" dirty="0">
                <a:solidFill>
                  <a:schemeClr val="tx1">
                    <a:lumMod val="65000"/>
                    <a:lumOff val="35000"/>
                  </a:schemeClr>
                </a:solidFill>
              </a:rPr>
              <a:t>Consum excessiu d’alcohol</a:t>
            </a:r>
          </a:p>
        </p:txBody>
      </p:sp>
      <p:pic>
        <p:nvPicPr>
          <p:cNvPr id="166"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76287" y="4104333"/>
            <a:ext cx="278190" cy="325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8"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73005" flipH="1">
            <a:off x="2949270" y="3801514"/>
            <a:ext cx="144572" cy="464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333551">
            <a:off x="3921181" y="3799258"/>
            <a:ext cx="141556" cy="455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9" name="Picture 2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1696257">
            <a:off x="7857731" y="5548637"/>
            <a:ext cx="330263" cy="660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nector de fletxa recta 2"/>
          <p:cNvCxnSpPr/>
          <p:nvPr/>
        </p:nvCxnSpPr>
        <p:spPr bwMode="auto">
          <a:xfrm flipH="1">
            <a:off x="3800510" y="4918908"/>
            <a:ext cx="1436910" cy="1005191"/>
          </a:xfrm>
          <a:prstGeom prst="straightConnector1">
            <a:avLst/>
          </a:prstGeom>
          <a:solidFill>
            <a:schemeClr val="accent1"/>
          </a:solidFill>
          <a:ln w="22225" cap="flat" cmpd="sng" algn="ctr">
            <a:solidFill>
              <a:schemeClr val="tx1">
                <a:lumMod val="65000"/>
                <a:lumOff val="35000"/>
              </a:schemeClr>
            </a:solidFill>
            <a:prstDash val="solid"/>
            <a:round/>
            <a:headEnd type="none" w="med" len="med"/>
            <a:tailEnd type="arrow"/>
          </a:ln>
          <a:effectLst/>
        </p:spPr>
      </p:cxnSp>
      <p:cxnSp>
        <p:nvCxnSpPr>
          <p:cNvPr id="51" name="Connector de fletxa recta 50"/>
          <p:cNvCxnSpPr/>
          <p:nvPr/>
        </p:nvCxnSpPr>
        <p:spPr bwMode="auto">
          <a:xfrm>
            <a:off x="1413663" y="4059315"/>
            <a:ext cx="0" cy="1634944"/>
          </a:xfrm>
          <a:prstGeom prst="straightConnector1">
            <a:avLst/>
          </a:prstGeom>
          <a:solidFill>
            <a:schemeClr val="accent1"/>
          </a:solidFill>
          <a:ln w="22225" cap="flat" cmpd="sng" algn="ctr">
            <a:solidFill>
              <a:schemeClr val="tx1">
                <a:lumMod val="65000"/>
                <a:lumOff val="35000"/>
              </a:schemeClr>
            </a:solidFill>
            <a:prstDash val="solid"/>
            <a:round/>
            <a:headEnd type="none" w="med" len="med"/>
            <a:tailEnd type="arrow"/>
          </a:ln>
          <a:effectLst/>
        </p:spPr>
      </p:cxnSp>
      <p:cxnSp>
        <p:nvCxnSpPr>
          <p:cNvPr id="57" name="Connector de fletxa recta 56"/>
          <p:cNvCxnSpPr/>
          <p:nvPr/>
        </p:nvCxnSpPr>
        <p:spPr bwMode="auto">
          <a:xfrm>
            <a:off x="2816771" y="5052085"/>
            <a:ext cx="0" cy="642174"/>
          </a:xfrm>
          <a:prstGeom prst="straightConnector1">
            <a:avLst/>
          </a:prstGeom>
          <a:solidFill>
            <a:schemeClr val="accent1"/>
          </a:solidFill>
          <a:ln w="22225" cap="flat" cmpd="sng" algn="ctr">
            <a:solidFill>
              <a:schemeClr val="tx1">
                <a:lumMod val="65000"/>
                <a:lumOff val="35000"/>
              </a:schemeClr>
            </a:solidFill>
            <a:prstDash val="solid"/>
            <a:round/>
            <a:headEnd type="none" w="med" len="med"/>
            <a:tailEnd type="arrow"/>
          </a:ln>
          <a:effectLst/>
        </p:spPr>
      </p:cxnSp>
      <p:cxnSp>
        <p:nvCxnSpPr>
          <p:cNvPr id="58" name="Connector de fletxa recta 57"/>
          <p:cNvCxnSpPr/>
          <p:nvPr/>
        </p:nvCxnSpPr>
        <p:spPr bwMode="auto">
          <a:xfrm>
            <a:off x="4649440" y="4608413"/>
            <a:ext cx="450701" cy="0"/>
          </a:xfrm>
          <a:prstGeom prst="straightConnector1">
            <a:avLst/>
          </a:prstGeom>
          <a:solidFill>
            <a:schemeClr val="accent1"/>
          </a:solidFill>
          <a:ln w="22225" cap="flat" cmpd="sng" algn="ctr">
            <a:solidFill>
              <a:schemeClr val="tx1">
                <a:lumMod val="65000"/>
                <a:lumOff val="35000"/>
              </a:schemeClr>
            </a:solidFill>
            <a:prstDash val="solid"/>
            <a:round/>
            <a:headEnd type="none" w="med" len="med"/>
            <a:tailEnd type="arrow"/>
          </a:ln>
          <a:effectLst/>
        </p:spPr>
      </p:cxnSp>
      <p:pic>
        <p:nvPicPr>
          <p:cNvPr id="63"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333551">
            <a:off x="6519101" y="2991751"/>
            <a:ext cx="138248" cy="444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01163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42189" y="658803"/>
            <a:ext cx="2823210" cy="954107"/>
          </a:xfrm>
          <a:prstGeom prst="rect">
            <a:avLst/>
          </a:prstGeom>
        </p:spPr>
        <p:txBody>
          <a:bodyPr wrap="none">
            <a:spAutoFit/>
          </a:bodyPr>
          <a:lstStyle/>
          <a:p>
            <a:pPr algn="ctr"/>
            <a:r>
              <a:rPr lang="ca-ES" sz="2400" b="1" u="sng" dirty="0" err="1">
                <a:solidFill>
                  <a:schemeClr val="tx1">
                    <a:lumMod val="65000"/>
                    <a:lumOff val="35000"/>
                  </a:schemeClr>
                </a:solidFill>
              </a:rPr>
              <a:t>Binge</a:t>
            </a:r>
            <a:r>
              <a:rPr lang="ca-ES" sz="2400" b="1" u="sng" dirty="0">
                <a:solidFill>
                  <a:schemeClr val="tx1">
                    <a:lumMod val="65000"/>
                    <a:lumOff val="35000"/>
                  </a:schemeClr>
                </a:solidFill>
              </a:rPr>
              <a:t> </a:t>
            </a:r>
            <a:r>
              <a:rPr lang="ca-ES" sz="2400" b="1" u="sng" dirty="0" err="1">
                <a:solidFill>
                  <a:schemeClr val="tx1">
                    <a:lumMod val="65000"/>
                    <a:lumOff val="35000"/>
                  </a:schemeClr>
                </a:solidFill>
              </a:rPr>
              <a:t>drinking</a:t>
            </a:r>
            <a:endParaRPr lang="ca-ES" sz="2400" b="1" u="sng" dirty="0">
              <a:solidFill>
                <a:schemeClr val="tx1">
                  <a:lumMod val="65000"/>
                  <a:lumOff val="35000"/>
                </a:schemeClr>
              </a:solidFill>
            </a:endParaRPr>
          </a:p>
          <a:p>
            <a:pPr algn="ctr"/>
            <a:r>
              <a:rPr lang="ca-ES" sz="1600" dirty="0" smtClean="0"/>
              <a:t>Més de 5 (dones) 6 (homes) </a:t>
            </a:r>
          </a:p>
          <a:p>
            <a:pPr algn="ctr"/>
            <a:r>
              <a:rPr lang="ca-ES" sz="1600" dirty="0" smtClean="0"/>
              <a:t>consumicions per ocasió</a:t>
            </a:r>
            <a:endParaRPr lang="ca-ES" sz="1600" dirty="0"/>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3005" flipH="1">
            <a:off x="2637967" y="1418994"/>
            <a:ext cx="236010" cy="758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Agrupa 7"/>
          <p:cNvGrpSpPr/>
          <p:nvPr/>
        </p:nvGrpSpPr>
        <p:grpSpPr>
          <a:xfrm>
            <a:off x="827586" y="2113812"/>
            <a:ext cx="2880317" cy="933238"/>
            <a:chOff x="3310160" y="1917376"/>
            <a:chExt cx="2502346" cy="933238"/>
          </a:xfrm>
        </p:grpSpPr>
        <p:pic>
          <p:nvPicPr>
            <p:cNvPr id="9"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1434" y="1917376"/>
              <a:ext cx="2484702" cy="883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310160" y="1988840"/>
              <a:ext cx="2502346" cy="861774"/>
            </a:xfrm>
            <a:prstGeom prst="rect">
              <a:avLst/>
            </a:prstGeom>
          </p:spPr>
          <p:txBody>
            <a:bodyPr wrap="square">
              <a:spAutoFit/>
            </a:bodyPr>
            <a:lstStyle/>
            <a:p>
              <a:r>
                <a:rPr lang="ca-ES" b="1" dirty="0" smtClean="0"/>
                <a:t>Sense conseqüències</a:t>
              </a:r>
            </a:p>
            <a:p>
              <a:r>
                <a:rPr lang="ca-ES" sz="1400" dirty="0" smtClean="0"/>
                <a:t>(per ara)</a:t>
              </a:r>
              <a:endParaRPr lang="ca-ES" sz="1400" dirty="0"/>
            </a:p>
          </p:txBody>
        </p:sp>
      </p:grpSp>
      <p:grpSp>
        <p:nvGrpSpPr>
          <p:cNvPr id="4" name="Agrupa 10"/>
          <p:cNvGrpSpPr/>
          <p:nvPr/>
        </p:nvGrpSpPr>
        <p:grpSpPr>
          <a:xfrm>
            <a:off x="4501828" y="2116492"/>
            <a:ext cx="4174628" cy="1960072"/>
            <a:chOff x="3311434" y="1917376"/>
            <a:chExt cx="2901446" cy="893043"/>
          </a:xfrm>
        </p:grpSpPr>
        <p:pic>
          <p:nvPicPr>
            <p:cNvPr id="12"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1434" y="1917376"/>
              <a:ext cx="2751307" cy="883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3360206" y="1955026"/>
              <a:ext cx="2852674" cy="855393"/>
            </a:xfrm>
            <a:prstGeom prst="rect">
              <a:avLst/>
            </a:prstGeom>
          </p:spPr>
          <p:txBody>
            <a:bodyPr wrap="square">
              <a:spAutoFit/>
            </a:bodyPr>
            <a:lstStyle/>
            <a:p>
              <a:r>
                <a:rPr lang="ca-ES" dirty="0" smtClean="0"/>
                <a:t>   </a:t>
              </a:r>
              <a:r>
                <a:rPr lang="ca-ES" b="1" dirty="0" smtClean="0"/>
                <a:t>Conseqüències negatives</a:t>
              </a:r>
            </a:p>
            <a:p>
              <a:pPr marL="285750" indent="-285750">
                <a:buFontTx/>
                <a:buChar char="-"/>
              </a:pPr>
              <a:endParaRPr lang="ca-ES" sz="1400" dirty="0" smtClean="0"/>
            </a:p>
            <a:p>
              <a:pPr marL="285750" indent="-285750">
                <a:buFontTx/>
                <a:buChar char="-"/>
              </a:pPr>
              <a:r>
                <a:rPr lang="ca-ES" sz="1400" dirty="0" smtClean="0"/>
                <a:t>Accidents, caigudes, lesions</a:t>
              </a:r>
            </a:p>
            <a:p>
              <a:pPr marL="285750" indent="-285750">
                <a:buFontTx/>
                <a:buChar char="-"/>
              </a:pPr>
              <a:r>
                <a:rPr lang="ca-ES" sz="1400" dirty="0" smtClean="0"/>
                <a:t>Imprudències</a:t>
              </a:r>
            </a:p>
            <a:p>
              <a:pPr marL="285750" indent="-285750">
                <a:buFontTx/>
                <a:buChar char="-"/>
              </a:pPr>
              <a:r>
                <a:rPr lang="ca-ES" sz="1400" dirty="0" smtClean="0"/>
                <a:t>Conflictes, discussions, agressions</a:t>
              </a:r>
            </a:p>
            <a:p>
              <a:pPr marL="285750" indent="-285750">
                <a:buFontTx/>
                <a:buChar char="-"/>
              </a:pPr>
              <a:r>
                <a:rPr lang="ca-ES" sz="1400" dirty="0" smtClean="0"/>
                <a:t>Conductes auto-destructives o auto-lesives</a:t>
              </a:r>
            </a:p>
            <a:p>
              <a:pPr marL="285750" indent="-285750">
                <a:buFontTx/>
                <a:buChar char="-"/>
              </a:pPr>
              <a:r>
                <a:rPr lang="ca-ES" sz="1400" dirty="0" smtClean="0"/>
                <a:t>Activitat sexual no protegida</a:t>
              </a:r>
            </a:p>
            <a:p>
              <a:endParaRPr lang="ca-ES" sz="1400" dirty="0" smtClean="0"/>
            </a:p>
          </p:txBody>
        </p:sp>
      </p:grpSp>
      <p:pic>
        <p:nvPicPr>
          <p:cNvPr id="1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33551">
            <a:off x="5614834" y="1356775"/>
            <a:ext cx="221747" cy="713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Connector recte 15"/>
          <p:cNvCxnSpPr/>
          <p:nvPr/>
        </p:nvCxnSpPr>
        <p:spPr bwMode="auto">
          <a:xfrm>
            <a:off x="4860032" y="2564904"/>
            <a:ext cx="3168352" cy="0"/>
          </a:xfrm>
          <a:prstGeom prst="line">
            <a:avLst/>
          </a:prstGeom>
          <a:ln>
            <a:solidFill>
              <a:schemeClr val="tx1">
                <a:lumMod val="65000"/>
                <a:lumOff val="3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1" name="Rectangle 20"/>
          <p:cNvSpPr/>
          <p:nvPr/>
        </p:nvSpPr>
        <p:spPr>
          <a:xfrm>
            <a:off x="683568" y="3068960"/>
            <a:ext cx="3818260" cy="2800767"/>
          </a:xfrm>
          <a:prstGeom prst="rect">
            <a:avLst/>
          </a:prstGeom>
        </p:spPr>
        <p:txBody>
          <a:bodyPr wrap="square">
            <a:spAutoFit/>
          </a:bodyPr>
          <a:lstStyle/>
          <a:p>
            <a:r>
              <a:rPr lang="ca-ES" b="1" dirty="0">
                <a:solidFill>
                  <a:srgbClr val="C00000"/>
                </a:solidFill>
              </a:rPr>
              <a:t>Intervenció </a:t>
            </a:r>
            <a:r>
              <a:rPr lang="ca-ES" b="1" dirty="0" smtClean="0">
                <a:solidFill>
                  <a:srgbClr val="C00000"/>
                </a:solidFill>
              </a:rPr>
              <a:t>breu</a:t>
            </a:r>
          </a:p>
          <a:p>
            <a:pPr marL="285750" indent="-285750">
              <a:buFont typeface="Wingdings" pitchFamily="2" charset="2"/>
              <a:buChar char="ü"/>
            </a:pPr>
            <a:endParaRPr lang="ca-ES" sz="1400" dirty="0" smtClean="0"/>
          </a:p>
          <a:p>
            <a:pPr marL="285750" indent="-285750">
              <a:buFont typeface="Wingdings" pitchFamily="2" charset="2"/>
              <a:buChar char="ü"/>
            </a:pPr>
            <a:r>
              <a:rPr lang="ca-ES" sz="1400" dirty="0" smtClean="0"/>
              <a:t>Escolta reflexiva i empàtica</a:t>
            </a:r>
          </a:p>
          <a:p>
            <a:pPr marL="285750" indent="-285750">
              <a:buFont typeface="Wingdings" pitchFamily="2" charset="2"/>
              <a:buChar char="ü"/>
            </a:pPr>
            <a:r>
              <a:rPr lang="ca-ES" sz="1400" dirty="0" smtClean="0"/>
              <a:t>Donar feedback</a:t>
            </a:r>
          </a:p>
          <a:p>
            <a:pPr marL="285750" indent="-285750">
              <a:buFont typeface="Wingdings" pitchFamily="2" charset="2"/>
              <a:buChar char="ü"/>
            </a:pPr>
            <a:r>
              <a:rPr lang="ca-ES" sz="1400" dirty="0" smtClean="0"/>
              <a:t>Menú opcions terapèutiques</a:t>
            </a:r>
          </a:p>
          <a:p>
            <a:pPr marL="285750" indent="-285750">
              <a:buFont typeface="Wingdings" pitchFamily="2" charset="2"/>
              <a:buChar char="ü"/>
            </a:pPr>
            <a:r>
              <a:rPr lang="ca-ES" sz="1400" dirty="0" smtClean="0"/>
              <a:t>Demanar permís</a:t>
            </a:r>
          </a:p>
          <a:p>
            <a:pPr marL="285750" indent="-285750">
              <a:buFont typeface="Wingdings" pitchFamily="2" charset="2"/>
              <a:buChar char="ü"/>
            </a:pPr>
            <a:r>
              <a:rPr lang="ca-ES" sz="1400" dirty="0" smtClean="0"/>
              <a:t>Implicar pacient en la seva pròpia responsabilitat</a:t>
            </a:r>
          </a:p>
          <a:p>
            <a:pPr marL="285750" indent="-285750">
              <a:buFont typeface="Wingdings" pitchFamily="2" charset="2"/>
              <a:buChar char="ü"/>
            </a:pPr>
            <a:r>
              <a:rPr lang="ca-ES" sz="1400" dirty="0" smtClean="0"/>
              <a:t>Augmentar la seva percepció d’autoeficàcia</a:t>
            </a:r>
          </a:p>
          <a:p>
            <a:endParaRPr lang="ca-ES" sz="1400" dirty="0" smtClean="0"/>
          </a:p>
          <a:p>
            <a:endParaRPr lang="ca-ES" b="1" dirty="0">
              <a:solidFill>
                <a:srgbClr val="0070C0"/>
              </a:solidFill>
            </a:endParaRPr>
          </a:p>
        </p:txBody>
      </p:sp>
      <p:cxnSp>
        <p:nvCxnSpPr>
          <p:cNvPr id="22" name="Connector recte 21"/>
          <p:cNvCxnSpPr/>
          <p:nvPr/>
        </p:nvCxnSpPr>
        <p:spPr bwMode="auto">
          <a:xfrm>
            <a:off x="755576" y="3429000"/>
            <a:ext cx="2952328" cy="0"/>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5" name="Rectangle 24"/>
          <p:cNvSpPr/>
          <p:nvPr/>
        </p:nvSpPr>
        <p:spPr>
          <a:xfrm>
            <a:off x="4501828" y="4084617"/>
            <a:ext cx="3818260" cy="2154436"/>
          </a:xfrm>
          <a:prstGeom prst="rect">
            <a:avLst/>
          </a:prstGeom>
        </p:spPr>
        <p:txBody>
          <a:bodyPr wrap="square">
            <a:spAutoFit/>
          </a:bodyPr>
          <a:lstStyle/>
          <a:p>
            <a:r>
              <a:rPr lang="ca-ES" b="1" dirty="0">
                <a:solidFill>
                  <a:srgbClr val="C00000"/>
                </a:solidFill>
              </a:rPr>
              <a:t>Intervenció </a:t>
            </a:r>
            <a:r>
              <a:rPr lang="ca-ES" b="1" dirty="0" err="1" smtClean="0">
                <a:solidFill>
                  <a:srgbClr val="C00000"/>
                </a:solidFill>
              </a:rPr>
              <a:t>motivacional</a:t>
            </a:r>
            <a:endParaRPr lang="ca-ES" b="1" dirty="0" smtClean="0">
              <a:solidFill>
                <a:srgbClr val="C00000"/>
              </a:solidFill>
            </a:endParaRPr>
          </a:p>
          <a:p>
            <a:pPr marL="285750" indent="-285750">
              <a:buFont typeface="Wingdings" pitchFamily="2" charset="2"/>
              <a:buChar char="ü"/>
            </a:pPr>
            <a:endParaRPr lang="ca-ES" sz="1400" dirty="0" smtClean="0"/>
          </a:p>
          <a:p>
            <a:pPr marL="285750" indent="-285750">
              <a:buFont typeface="Wingdings" pitchFamily="2" charset="2"/>
              <a:buChar char="ü"/>
            </a:pPr>
            <a:r>
              <a:rPr lang="ca-ES" sz="1400" dirty="0" smtClean="0"/>
              <a:t>Expressar empatia i comprensió</a:t>
            </a:r>
          </a:p>
          <a:p>
            <a:pPr marL="285750" indent="-285750">
              <a:buFont typeface="Wingdings" pitchFamily="2" charset="2"/>
              <a:buChar char="ü"/>
            </a:pPr>
            <a:r>
              <a:rPr lang="ca-ES" sz="1400" dirty="0" smtClean="0"/>
              <a:t>Desenvolupar la discrepància cognitiva </a:t>
            </a:r>
          </a:p>
          <a:p>
            <a:pPr marL="285750" indent="-285750">
              <a:buFont typeface="Wingdings" pitchFamily="2" charset="2"/>
              <a:buChar char="ü"/>
            </a:pPr>
            <a:r>
              <a:rPr lang="ca-ES" sz="1400" dirty="0" smtClean="0"/>
              <a:t>Evitar la discussió amb el pacient </a:t>
            </a:r>
          </a:p>
          <a:p>
            <a:pPr marL="285750" indent="-285750">
              <a:buFont typeface="Wingdings" pitchFamily="2" charset="2"/>
              <a:buChar char="ü"/>
            </a:pPr>
            <a:r>
              <a:rPr lang="ca-ES" sz="1400" dirty="0" smtClean="0"/>
              <a:t>No confrontar al pacient</a:t>
            </a:r>
          </a:p>
          <a:p>
            <a:pPr marL="285750" indent="-285750">
              <a:buFont typeface="Wingdings" pitchFamily="2" charset="2"/>
              <a:buChar char="ü"/>
            </a:pPr>
            <a:r>
              <a:rPr lang="ca-ES" sz="1400" dirty="0" smtClean="0"/>
              <a:t>Recolzar la seva autoeficàcia</a:t>
            </a:r>
          </a:p>
          <a:p>
            <a:endParaRPr lang="ca-ES" sz="1400" dirty="0" smtClean="0"/>
          </a:p>
          <a:p>
            <a:endParaRPr lang="ca-ES" b="1" dirty="0">
              <a:solidFill>
                <a:srgbClr val="0070C0"/>
              </a:solidFill>
            </a:endParaRPr>
          </a:p>
        </p:txBody>
      </p:sp>
      <p:cxnSp>
        <p:nvCxnSpPr>
          <p:cNvPr id="27" name="Connector recte 26"/>
          <p:cNvCxnSpPr/>
          <p:nvPr/>
        </p:nvCxnSpPr>
        <p:spPr bwMode="auto">
          <a:xfrm>
            <a:off x="4572000" y="4437112"/>
            <a:ext cx="2952328" cy="0"/>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165456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1165377491"/>
              </p:ext>
            </p:extLst>
          </p:nvPr>
        </p:nvGraphicFramePr>
        <p:xfrm>
          <a:off x="395536" y="1412776"/>
          <a:ext cx="8424936" cy="3835400"/>
        </p:xfrm>
        <a:graphic>
          <a:graphicData uri="http://schemas.openxmlformats.org/drawingml/2006/table">
            <a:tbl>
              <a:tblPr firstRow="1" bandRow="1">
                <a:tableStyleId>{EB344D84-9AFB-497E-A393-DC336BA19D2E}</a:tableStyleId>
              </a:tblPr>
              <a:tblGrid>
                <a:gridCol w="1584176">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3960440">
                  <a:extLst>
                    <a:ext uri="{9D8B030D-6E8A-4147-A177-3AD203B41FA5}">
                      <a16:colId xmlns:a16="http://schemas.microsoft.com/office/drawing/2014/main" val="20003"/>
                    </a:ext>
                  </a:extLst>
                </a:gridCol>
              </a:tblGrid>
              <a:tr h="37084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a-ES" sz="1800" baseline="0" noProof="0" dirty="0" smtClean="0">
                          <a:solidFill>
                            <a:srgbClr val="C00000"/>
                          </a:solidFill>
                        </a:rPr>
                        <a:t>Aspectes a avaluar</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aseline="0"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baseline="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a-ES" noProof="0" smtClean="0">
                          <a:solidFill>
                            <a:srgbClr val="C00000"/>
                          </a:solidFill>
                        </a:rPr>
                        <a:t>Intervenció aconsellada</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600" b="1" baseline="0" noProof="0" dirty="0" smtClean="0"/>
                        <a:t>Risc de </a:t>
                      </a:r>
                      <a:r>
                        <a:rPr lang="ca-ES" sz="1600" b="1" baseline="0" noProof="0" dirty="0" err="1" smtClean="0"/>
                        <a:t>sd</a:t>
                      </a:r>
                      <a:r>
                        <a:rPr lang="ca-ES" sz="1600" b="1" baseline="0" noProof="0" smtClean="0"/>
                        <a:t>. d’abstinència</a:t>
                      </a:r>
                      <a:endParaRPr lang="ca-ES" sz="1600" b="1" baseline="0" noProof="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600" b="1" baseline="0" noProof="0" smtClean="0"/>
                        <a:t>Disposició al canvi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600" b="1" baseline="0" noProof="0" smtClean="0"/>
                        <a:t>Comorbilitat (orgànica i psiquiàtrica)</a:t>
                      </a:r>
                    </a:p>
                  </a:txBody>
                  <a:tcPr/>
                </a:tc>
                <a:tc>
                  <a:txBody>
                    <a:bodyPr/>
                    <a:lstStyle/>
                    <a:p>
                      <a:endParaRPr lang="ca-ES" noProof="0"/>
                    </a:p>
                  </a:txBody>
                  <a:tcPr/>
                </a:tc>
                <a:extLst>
                  <a:ext uri="{0D108BD9-81ED-4DB2-BD59-A6C34878D82A}">
                    <a16:rowId xmlns:a16="http://schemas.microsoft.com/office/drawing/2014/main" val="10001"/>
                  </a:ext>
                </a:extLst>
              </a:tr>
              <a:tr h="370840">
                <a:tc>
                  <a:txBody>
                    <a:bodyPr/>
                    <a:lstStyle/>
                    <a:p>
                      <a:pPr algn="ctr"/>
                      <a:r>
                        <a:rPr lang="ca-ES" sz="1600" b="0" noProof="0" smtClean="0"/>
                        <a:t>SI</a:t>
                      </a:r>
                      <a:endParaRPr lang="ca-ES" sz="1600" b="0" noProof="0"/>
                    </a:p>
                  </a:txBody>
                  <a:tcPr anchor="ctr"/>
                </a:tc>
                <a:tc>
                  <a:txBody>
                    <a:bodyPr/>
                    <a:lstStyle/>
                    <a:p>
                      <a:pPr algn="ctr"/>
                      <a:r>
                        <a:rPr lang="ca-ES" sz="1600" b="0" noProof="0" smtClean="0"/>
                        <a:t>NO</a:t>
                      </a:r>
                      <a:endParaRPr lang="ca-ES" sz="1600" b="0" noProof="0"/>
                    </a:p>
                  </a:txBody>
                  <a:tcPr anchor="ctr"/>
                </a:tc>
                <a:tc>
                  <a:txBody>
                    <a:bodyPr/>
                    <a:lstStyle/>
                    <a:p>
                      <a:pPr algn="ctr"/>
                      <a:r>
                        <a:rPr lang="ca-ES" sz="1600" b="0" noProof="0" smtClean="0"/>
                        <a:t>NO</a:t>
                      </a:r>
                      <a:endParaRPr lang="ca-ES" sz="1600" b="0" noProof="0"/>
                    </a:p>
                  </a:txBody>
                  <a:tcPr anchor="ctr"/>
                </a:tc>
                <a:tc>
                  <a:txBody>
                    <a:bodyPr/>
                    <a:lstStyle/>
                    <a:p>
                      <a:r>
                        <a:rPr lang="ca-ES" sz="1600" b="1" noProof="0" smtClean="0"/>
                        <a:t>IB per a la reducció + Monitoritzar consums</a:t>
                      </a:r>
                      <a:endParaRPr lang="ca-ES" sz="1600" b="1" noProof="0"/>
                    </a:p>
                  </a:txBody>
                  <a:tcPr/>
                </a:tc>
                <a:extLst>
                  <a:ext uri="{0D108BD9-81ED-4DB2-BD59-A6C34878D82A}">
                    <a16:rowId xmlns:a16="http://schemas.microsoft.com/office/drawing/2014/main" val="10002"/>
                  </a:ext>
                </a:extLst>
              </a:tr>
              <a:tr h="370840">
                <a:tc>
                  <a:txBody>
                    <a:bodyPr/>
                    <a:lstStyle/>
                    <a:p>
                      <a:pPr algn="ctr"/>
                      <a:r>
                        <a:rPr lang="ca-ES" sz="1600" b="0" noProof="0" smtClean="0"/>
                        <a:t>SI</a:t>
                      </a:r>
                      <a:endParaRPr lang="ca-ES" sz="1600" b="0" noProof="0"/>
                    </a:p>
                  </a:txBody>
                  <a:tcPr anchor="ctr"/>
                </a:tc>
                <a:tc>
                  <a:txBody>
                    <a:bodyPr/>
                    <a:lstStyle/>
                    <a:p>
                      <a:pPr algn="ctr"/>
                      <a:r>
                        <a:rPr lang="ca-ES" sz="1600" b="0" noProof="0" smtClean="0"/>
                        <a:t>SI</a:t>
                      </a:r>
                      <a:endParaRPr lang="ca-ES" sz="1600" b="0" noProof="0"/>
                    </a:p>
                  </a:txBody>
                  <a:tcPr anchor="ctr"/>
                </a:tc>
                <a:tc>
                  <a:txBody>
                    <a:bodyPr/>
                    <a:lstStyle/>
                    <a:p>
                      <a:pPr algn="ctr"/>
                      <a:r>
                        <a:rPr lang="ca-ES" sz="1600" b="0" noProof="0" smtClean="0"/>
                        <a:t>NO</a:t>
                      </a:r>
                      <a:endParaRPr lang="ca-ES" sz="1600" b="0" noProof="0"/>
                    </a:p>
                  </a:txBody>
                  <a:tcPr anchor="ctr"/>
                </a:tc>
                <a:tc>
                  <a:txBody>
                    <a:bodyPr/>
                    <a:lstStyle/>
                    <a:p>
                      <a:r>
                        <a:rPr lang="ca-ES" sz="1600" b="0" noProof="0" smtClean="0"/>
                        <a:t>Oferir tractament (reducció o abstinència)</a:t>
                      </a:r>
                      <a:endParaRPr lang="ca-ES" sz="1600" b="0" noProof="0"/>
                    </a:p>
                  </a:txBody>
                  <a:tcPr/>
                </a:tc>
                <a:extLst>
                  <a:ext uri="{0D108BD9-81ED-4DB2-BD59-A6C34878D82A}">
                    <a16:rowId xmlns:a16="http://schemas.microsoft.com/office/drawing/2014/main" val="10003"/>
                  </a:ext>
                </a:extLst>
              </a:tr>
              <a:tr h="370840">
                <a:tc>
                  <a:txBody>
                    <a:bodyPr/>
                    <a:lstStyle/>
                    <a:p>
                      <a:pPr algn="ctr"/>
                      <a:r>
                        <a:rPr lang="ca-ES" sz="1600" b="0" noProof="0" smtClean="0"/>
                        <a:t>SI</a:t>
                      </a:r>
                      <a:endParaRPr lang="ca-ES" sz="1600" b="0" noProof="0"/>
                    </a:p>
                  </a:txBody>
                  <a:tcPr anchor="ctr"/>
                </a:tc>
                <a:tc>
                  <a:txBody>
                    <a:bodyPr/>
                    <a:lstStyle/>
                    <a:p>
                      <a:pPr algn="ctr"/>
                      <a:r>
                        <a:rPr lang="ca-ES" sz="1600" b="0" noProof="0" smtClean="0"/>
                        <a:t>SI</a:t>
                      </a:r>
                      <a:endParaRPr lang="ca-ES" sz="1600" b="0" noProof="0"/>
                    </a:p>
                  </a:txBody>
                  <a:tcPr anchor="ctr"/>
                </a:tc>
                <a:tc>
                  <a:txBody>
                    <a:bodyPr/>
                    <a:lstStyle/>
                    <a:p>
                      <a:pPr algn="ctr"/>
                      <a:r>
                        <a:rPr lang="ca-ES" sz="1600" b="0" noProof="0" smtClean="0"/>
                        <a:t>SI</a:t>
                      </a:r>
                      <a:endParaRPr lang="ca-ES" sz="1600" b="0" noProof="0"/>
                    </a:p>
                  </a:txBody>
                  <a:tcPr anchor="ctr"/>
                </a:tc>
                <a:tc>
                  <a:txBody>
                    <a:bodyPr/>
                    <a:lstStyle/>
                    <a:p>
                      <a:r>
                        <a:rPr lang="ca-ES" sz="1600" b="0" noProof="0" smtClean="0"/>
                        <a:t>Oferir tractament (detox</a:t>
                      </a:r>
                      <a:r>
                        <a:rPr lang="ca-ES" sz="1600" b="0" baseline="0" noProof="0" smtClean="0"/>
                        <a:t> + </a:t>
                      </a:r>
                      <a:r>
                        <a:rPr lang="ca-ES" sz="1600" b="0" noProof="0" smtClean="0"/>
                        <a:t>abstinència)</a:t>
                      </a:r>
                      <a:endParaRPr lang="ca-ES" sz="1600" b="0" noProof="0"/>
                    </a:p>
                  </a:txBody>
                  <a:tcPr/>
                </a:tc>
                <a:extLst>
                  <a:ext uri="{0D108BD9-81ED-4DB2-BD59-A6C34878D82A}">
                    <a16:rowId xmlns:a16="http://schemas.microsoft.com/office/drawing/2014/main" val="10004"/>
                  </a:ext>
                </a:extLst>
              </a:tr>
              <a:tr h="370840">
                <a:tc>
                  <a:txBody>
                    <a:bodyPr/>
                    <a:lstStyle/>
                    <a:p>
                      <a:pPr algn="ctr"/>
                      <a:r>
                        <a:rPr lang="ca-ES" sz="1600" b="0" noProof="0" smtClean="0"/>
                        <a:t>NO</a:t>
                      </a:r>
                      <a:endParaRPr lang="ca-ES" sz="1600" b="0" noProof="0"/>
                    </a:p>
                  </a:txBody>
                  <a:tcPr anchor="ctr"/>
                </a:tc>
                <a:tc>
                  <a:txBody>
                    <a:bodyPr/>
                    <a:lstStyle/>
                    <a:p>
                      <a:pPr algn="ctr"/>
                      <a:r>
                        <a:rPr lang="ca-ES" sz="1600" b="0" noProof="0" smtClean="0"/>
                        <a:t>SI</a:t>
                      </a:r>
                      <a:endParaRPr lang="ca-ES" sz="1600" b="0" noProof="0"/>
                    </a:p>
                  </a:txBody>
                  <a:tcPr anchor="ctr"/>
                </a:tc>
                <a:tc>
                  <a:txBody>
                    <a:bodyPr/>
                    <a:lstStyle/>
                    <a:p>
                      <a:pPr algn="ctr"/>
                      <a:r>
                        <a:rPr lang="ca-ES" sz="1600" b="0" noProof="0" smtClean="0"/>
                        <a:t>SI</a:t>
                      </a:r>
                      <a:endParaRPr lang="ca-ES" sz="1600" b="0" noProof="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600" b="0" noProof="0" smtClean="0"/>
                        <a:t>Oferir tractament (abstinència)</a:t>
                      </a:r>
                    </a:p>
                  </a:txBody>
                  <a:tcPr/>
                </a:tc>
                <a:extLst>
                  <a:ext uri="{0D108BD9-81ED-4DB2-BD59-A6C34878D82A}">
                    <a16:rowId xmlns:a16="http://schemas.microsoft.com/office/drawing/2014/main" val="10005"/>
                  </a:ext>
                </a:extLst>
              </a:tr>
              <a:tr h="370840">
                <a:tc>
                  <a:txBody>
                    <a:bodyPr/>
                    <a:lstStyle/>
                    <a:p>
                      <a:pPr algn="ctr"/>
                      <a:r>
                        <a:rPr lang="ca-ES" sz="1600" b="0" noProof="0" smtClean="0"/>
                        <a:t>NO</a:t>
                      </a:r>
                      <a:endParaRPr lang="ca-ES" sz="1600" b="0" noProof="0"/>
                    </a:p>
                  </a:txBody>
                  <a:tcPr anchor="ctr"/>
                </a:tc>
                <a:tc>
                  <a:txBody>
                    <a:bodyPr/>
                    <a:lstStyle/>
                    <a:p>
                      <a:pPr algn="ctr"/>
                      <a:r>
                        <a:rPr lang="ca-ES" sz="1600" b="0" noProof="0" smtClean="0"/>
                        <a:t>NO</a:t>
                      </a:r>
                      <a:endParaRPr lang="ca-ES" sz="1600" b="0" noProof="0"/>
                    </a:p>
                  </a:txBody>
                  <a:tcPr anchor="ctr"/>
                </a:tc>
                <a:tc>
                  <a:txBody>
                    <a:bodyPr/>
                    <a:lstStyle/>
                    <a:p>
                      <a:pPr algn="ctr"/>
                      <a:r>
                        <a:rPr lang="ca-ES" sz="1600" b="0" noProof="0" smtClean="0"/>
                        <a:t>SI</a:t>
                      </a:r>
                      <a:endParaRPr lang="ca-ES" sz="1600" b="0" noProof="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600" b="0" noProof="0" smtClean="0"/>
                        <a:t>IB per a la reducció + reavaluar</a:t>
                      </a:r>
                      <a:r>
                        <a:rPr lang="ca-ES" sz="1600" b="0" baseline="0" noProof="0" smtClean="0"/>
                        <a:t> </a:t>
                      </a:r>
                      <a:r>
                        <a:rPr lang="ca-ES" sz="1600" b="0" noProof="0" smtClean="0"/>
                        <a:t>consums i comorbilitat periòdicament</a:t>
                      </a:r>
                    </a:p>
                  </a:txBody>
                  <a:tcPr/>
                </a:tc>
                <a:extLst>
                  <a:ext uri="{0D108BD9-81ED-4DB2-BD59-A6C34878D82A}">
                    <a16:rowId xmlns:a16="http://schemas.microsoft.com/office/drawing/2014/main" val="10006"/>
                  </a:ext>
                </a:extLst>
              </a:tr>
              <a:tr h="370840">
                <a:tc>
                  <a:txBody>
                    <a:bodyPr/>
                    <a:lstStyle/>
                    <a:p>
                      <a:pPr algn="ctr"/>
                      <a:r>
                        <a:rPr lang="ca-ES" sz="1600" b="0" noProof="0" smtClean="0"/>
                        <a:t>NO</a:t>
                      </a:r>
                      <a:endParaRPr lang="ca-ES" sz="1600" b="0" noProof="0"/>
                    </a:p>
                  </a:txBody>
                  <a:tcPr anchor="ctr"/>
                </a:tc>
                <a:tc>
                  <a:txBody>
                    <a:bodyPr/>
                    <a:lstStyle/>
                    <a:p>
                      <a:pPr algn="ctr"/>
                      <a:r>
                        <a:rPr lang="ca-ES" sz="1600" b="0" noProof="0" smtClean="0"/>
                        <a:t>NO</a:t>
                      </a:r>
                      <a:endParaRPr lang="ca-ES" sz="1600" b="0" noProof="0"/>
                    </a:p>
                  </a:txBody>
                  <a:tcPr anchor="ctr"/>
                </a:tc>
                <a:tc>
                  <a:txBody>
                    <a:bodyPr/>
                    <a:lstStyle/>
                    <a:p>
                      <a:pPr algn="ctr"/>
                      <a:r>
                        <a:rPr lang="ca-ES" sz="1600" b="0" noProof="0" smtClean="0"/>
                        <a:t>NO</a:t>
                      </a:r>
                      <a:endParaRPr lang="ca-ES" sz="1600" b="0" noProof="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600" b="0" noProof="0" dirty="0" smtClean="0"/>
                        <a:t>Monitoritzar consums + IB oportunista</a:t>
                      </a:r>
                    </a:p>
                  </a:txBody>
                  <a:tcPr/>
                </a:tc>
                <a:extLst>
                  <a:ext uri="{0D108BD9-81ED-4DB2-BD59-A6C34878D82A}">
                    <a16:rowId xmlns:a16="http://schemas.microsoft.com/office/drawing/2014/main" val="10007"/>
                  </a:ext>
                </a:extLst>
              </a:tr>
            </a:tbl>
          </a:graphicData>
        </a:graphic>
      </p:graphicFrame>
      <p:sp>
        <p:nvSpPr>
          <p:cNvPr id="2" name="Títol 1"/>
          <p:cNvSpPr>
            <a:spLocks noGrp="1"/>
          </p:cNvSpPr>
          <p:nvPr>
            <p:ph type="title"/>
          </p:nvPr>
        </p:nvSpPr>
        <p:spPr/>
        <p:txBody>
          <a:bodyPr/>
          <a:lstStyle/>
          <a:p>
            <a:r>
              <a:rPr lang="ca-ES" sz="2600" dirty="0" smtClean="0"/>
              <a:t>Intervenció breu i seguiment a pacients d’alt risc</a:t>
            </a:r>
            <a:endParaRPr lang="ca-ES" sz="2600" dirty="0"/>
          </a:p>
        </p:txBody>
      </p:sp>
    </p:spTree>
    <p:extLst>
      <p:ext uri="{BB962C8B-B14F-4D97-AF65-F5344CB8AC3E}">
        <p14:creationId xmlns:p14="http://schemas.microsoft.com/office/powerpoint/2010/main" val="3411201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41784"/>
            <a:ext cx="8229600" cy="1143000"/>
          </a:xfrm>
          <a:prstGeom prst="rect">
            <a:avLst/>
          </a:prstGeom>
        </p:spPr>
        <p:txBody>
          <a:bodyPr/>
          <a:lstStyle/>
          <a:p>
            <a:r>
              <a:rPr lang="ca-ES" smtClean="0"/>
              <a:t>Reducció consum d’alcohol:</a:t>
            </a:r>
            <a:br>
              <a:rPr lang="ca-ES" smtClean="0"/>
            </a:br>
            <a:r>
              <a:rPr lang="ca-ES" sz="2400" smtClean="0"/>
              <a:t>Intervenció breu+ monitorització de consums</a:t>
            </a:r>
            <a:endParaRPr lang="ca-ES" sz="2800"/>
          </a:p>
        </p:txBody>
      </p:sp>
      <p:sp>
        <p:nvSpPr>
          <p:cNvPr id="3" name="2 Marcador de contenido"/>
          <p:cNvSpPr>
            <a:spLocks noGrp="1"/>
          </p:cNvSpPr>
          <p:nvPr>
            <p:ph idx="1"/>
          </p:nvPr>
        </p:nvSpPr>
        <p:spPr>
          <a:xfrm>
            <a:off x="457200" y="1711349"/>
            <a:ext cx="8229600" cy="4525963"/>
          </a:xfrm>
          <a:prstGeom prst="rect">
            <a:avLst/>
          </a:prstGeom>
        </p:spPr>
        <p:txBody>
          <a:bodyPr>
            <a:normAutofit/>
          </a:bodyPr>
          <a:lstStyle/>
          <a:p>
            <a:pPr>
              <a:buFont typeface="Wingdings" pitchFamily="2" charset="2"/>
              <a:buChar char="§"/>
            </a:pPr>
            <a:r>
              <a:rPr lang="ca-ES" smtClean="0"/>
              <a:t>El fet de registrar el que beus ja provoca una reducció rellevant del consum</a:t>
            </a:r>
          </a:p>
          <a:p>
            <a:pPr>
              <a:buFont typeface="Wingdings" pitchFamily="2" charset="2"/>
              <a:buChar char="§"/>
            </a:pPr>
            <a:r>
              <a:rPr lang="ca-ES" smtClean="0"/>
              <a:t>Oferir diverses alternatives i deixar triar: agenda, calendari, TLFB, smartphone, etc</a:t>
            </a:r>
          </a:p>
          <a:p>
            <a:pPr>
              <a:buFont typeface="Wingdings" pitchFamily="2" charset="2"/>
              <a:buChar char="§"/>
            </a:pPr>
            <a:r>
              <a:rPr lang="ca-ES" smtClean="0"/>
              <a:t>Explicar bé el concepte de UBE</a:t>
            </a:r>
          </a:p>
          <a:p>
            <a:pPr>
              <a:buFont typeface="Wingdings" pitchFamily="2" charset="2"/>
              <a:buChar char="§"/>
            </a:pPr>
            <a:r>
              <a:rPr lang="ca-ES" smtClean="0"/>
              <a:t>Usar el registre de consums en la següent visita per dirigir l’entrevista, focalitzant en els èxits i analitzant els incompliments</a:t>
            </a:r>
          </a:p>
          <a:p>
            <a:pPr>
              <a:buFont typeface="Wingdings" pitchFamily="2" charset="2"/>
              <a:buChar char="§"/>
            </a:pPr>
            <a:r>
              <a:rPr lang="ca-ES" smtClean="0"/>
              <a:t>Ha d’incloure un pacte en els nivells de consum acordats</a:t>
            </a:r>
            <a:endParaRPr lang="ca-ES"/>
          </a:p>
        </p:txBody>
      </p:sp>
    </p:spTree>
    <p:extLst>
      <p:ext uri="{BB962C8B-B14F-4D97-AF65-F5344CB8AC3E}">
        <p14:creationId xmlns:p14="http://schemas.microsoft.com/office/powerpoint/2010/main" val="26705157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10" name="Títol 1"/>
          <p:cNvSpPr>
            <a:spLocks noGrp="1"/>
          </p:cNvSpPr>
          <p:nvPr>
            <p:ph type="title"/>
          </p:nvPr>
        </p:nvSpPr>
        <p:spPr bwMode="auto">
          <a:xfrm>
            <a:off x="457200" y="3333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ca-ES" sz="2800" dirty="0" smtClean="0">
                <a:solidFill>
                  <a:schemeClr val="tx1"/>
                </a:solidFill>
              </a:rPr>
              <a:t>Intervenció breu:  </a:t>
            </a:r>
            <a:r>
              <a:rPr lang="ca-ES" sz="2000" dirty="0" smtClean="0">
                <a:solidFill>
                  <a:schemeClr val="tx1"/>
                </a:solidFill>
              </a:rPr>
              <a:t>valorar la consciència del problema</a:t>
            </a:r>
          </a:p>
        </p:txBody>
      </p:sp>
      <p:pic>
        <p:nvPicPr>
          <p:cNvPr id="942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50" y="1265238"/>
            <a:ext cx="3529013" cy="299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42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79" y="1280549"/>
            <a:ext cx="3378200" cy="3167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4213" name="Connector corbat 4"/>
          <p:cNvCxnSpPr>
            <a:cxnSpLocks noChangeShapeType="1"/>
          </p:cNvCxnSpPr>
          <p:nvPr/>
        </p:nvCxnSpPr>
        <p:spPr bwMode="auto">
          <a:xfrm rot="5400000" flipH="1" flipV="1">
            <a:off x="2629325" y="1581984"/>
            <a:ext cx="2777656" cy="2564191"/>
          </a:xfrm>
          <a:prstGeom prst="curvedConnector3">
            <a:avLst>
              <a:gd name="adj1" fmla="val -8230"/>
            </a:avLst>
          </a:prstGeom>
          <a:noFill/>
          <a:ln w="28575" algn="ctr">
            <a:solidFill>
              <a:srgbClr val="7CBF33"/>
            </a:solidFill>
            <a:round/>
            <a:headEnd/>
            <a:tailEnd type="arrow" w="med" len="med"/>
          </a:ln>
          <a:extLst>
            <a:ext uri="{909E8E84-426E-40DD-AFC4-6F175D3DCCD1}">
              <a14:hiddenFill xmlns:a14="http://schemas.microsoft.com/office/drawing/2010/main">
                <a:noFill/>
              </a14:hiddenFill>
            </a:ext>
          </a:extLst>
        </p:spPr>
      </p:cxnSp>
      <p:pic>
        <p:nvPicPr>
          <p:cNvPr id="6" name="1 Imagen" descr="Sin título-1.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279227">
            <a:off x="105402" y="4300700"/>
            <a:ext cx="3216908" cy="24126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253434"/>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143000"/>
          </a:xfrm>
          <a:prstGeom prst="rect">
            <a:avLst/>
          </a:prstGeom>
        </p:spPr>
        <p:txBody>
          <a:bodyPr/>
          <a:lstStyle/>
          <a:p>
            <a:r>
              <a:rPr lang="ca-ES" dirty="0" smtClean="0"/>
              <a:t>Tractament orientat a la reducció</a:t>
            </a:r>
            <a:endParaRPr lang="ca-ES" dirty="0"/>
          </a:p>
        </p:txBody>
      </p:sp>
      <p:sp>
        <p:nvSpPr>
          <p:cNvPr id="77" name="Rectangle arrodonit 76"/>
          <p:cNvSpPr/>
          <p:nvPr/>
        </p:nvSpPr>
        <p:spPr bwMode="auto">
          <a:xfrm>
            <a:off x="1076483" y="1196752"/>
            <a:ext cx="5727765" cy="1200329"/>
          </a:xfrm>
          <a:prstGeom prst="roundRect">
            <a:avLst/>
          </a:prstGeom>
          <a:solidFill>
            <a:schemeClr val="bg1">
              <a:lumMod val="65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solidFill>
                  <a:schemeClr val="bg1">
                    <a:lumMod val="50000"/>
                  </a:schemeClr>
                </a:solidFill>
              </a:ln>
              <a:solidFill>
                <a:schemeClr val="bg1">
                  <a:lumMod val="50000"/>
                </a:schemeClr>
              </a:solidFill>
              <a:effectLst/>
              <a:latin typeface="Arial" pitchFamily="34" charset="0"/>
              <a:ea typeface="ＭＳ Ｐゴシック" charset="-128"/>
            </a:endParaRPr>
          </a:p>
        </p:txBody>
      </p:sp>
      <p:cxnSp>
        <p:nvCxnSpPr>
          <p:cNvPr id="12" name="11 Conector recto de flecha"/>
          <p:cNvCxnSpPr/>
          <p:nvPr/>
        </p:nvCxnSpPr>
        <p:spPr>
          <a:xfrm>
            <a:off x="4283968" y="2469089"/>
            <a:ext cx="1584176" cy="551670"/>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1322930" y="1196752"/>
            <a:ext cx="5430596" cy="1200329"/>
          </a:xfrm>
          <a:prstGeom prst="rect">
            <a:avLst/>
          </a:prstGeom>
          <a:noFill/>
          <a:ln w="38100" cmpd="sng">
            <a:noFill/>
            <a:prstDash val="solid"/>
          </a:ln>
        </p:spPr>
        <p:txBody>
          <a:bodyPr wrap="square" rtlCol="0">
            <a:spAutoFit/>
          </a:bodyPr>
          <a:lstStyle/>
          <a:p>
            <a:pPr algn="ctr"/>
            <a:r>
              <a:rPr lang="ca-ES" b="1" dirty="0" smtClean="0">
                <a:solidFill>
                  <a:schemeClr val="bg1"/>
                </a:solidFill>
              </a:rPr>
              <a:t>Pactar límits de consum (quantitat i freqüència)</a:t>
            </a:r>
          </a:p>
          <a:p>
            <a:pPr algn="ctr"/>
            <a:r>
              <a:rPr lang="ca-ES" b="1" dirty="0" smtClean="0">
                <a:solidFill>
                  <a:schemeClr val="bg1"/>
                </a:solidFill>
              </a:rPr>
              <a:t>Acordar mètode de registre de consums</a:t>
            </a:r>
          </a:p>
          <a:p>
            <a:pPr algn="ctr"/>
            <a:r>
              <a:rPr lang="ca-ES" b="1" dirty="0" smtClean="0">
                <a:solidFill>
                  <a:schemeClr val="bg1"/>
                </a:solidFill>
              </a:rPr>
              <a:t>Donar consells per a la reducció</a:t>
            </a:r>
          </a:p>
          <a:p>
            <a:pPr algn="ctr"/>
            <a:r>
              <a:rPr lang="ca-ES" b="1" dirty="0" smtClean="0">
                <a:solidFill>
                  <a:schemeClr val="bg1"/>
                </a:solidFill>
              </a:rPr>
              <a:t>Fixar data de seguiment</a:t>
            </a:r>
            <a:endParaRPr lang="ca-ES" b="1" dirty="0">
              <a:solidFill>
                <a:schemeClr val="bg1"/>
              </a:solidFill>
            </a:endParaRPr>
          </a:p>
        </p:txBody>
      </p:sp>
      <p:cxnSp>
        <p:nvCxnSpPr>
          <p:cNvPr id="13" name="12 Conector recto de flecha"/>
          <p:cNvCxnSpPr/>
          <p:nvPr/>
        </p:nvCxnSpPr>
        <p:spPr>
          <a:xfrm flipH="1">
            <a:off x="3910045" y="2492896"/>
            <a:ext cx="13883" cy="527863"/>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flipH="1">
            <a:off x="1783541" y="2469089"/>
            <a:ext cx="1725370" cy="527863"/>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3851920" y="3968766"/>
            <a:ext cx="0" cy="481120"/>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7" idx="2"/>
          </p:cNvCxnSpPr>
          <p:nvPr/>
        </p:nvCxnSpPr>
        <p:spPr>
          <a:xfrm>
            <a:off x="6837386" y="3427259"/>
            <a:ext cx="1231" cy="312662"/>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a:off x="6876256" y="4509120"/>
            <a:ext cx="0" cy="515258"/>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a:off x="6876256" y="5229200"/>
            <a:ext cx="6008" cy="315889"/>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rot="796181">
            <a:off x="6741568" y="627319"/>
            <a:ext cx="1415772" cy="923330"/>
          </a:xfrm>
          <a:prstGeom prst="rect">
            <a:avLst/>
          </a:prstGeom>
          <a:solidFill>
            <a:schemeClr val="tx1">
              <a:lumMod val="50000"/>
              <a:lumOff val="50000"/>
            </a:schemeClr>
          </a:solidFill>
          <a:ln w="44450">
            <a:solidFill>
              <a:srgbClr val="FFFFFF"/>
            </a:solidFill>
          </a:ln>
        </p:spPr>
        <p:txBody>
          <a:bodyPr wrap="none" rtlCol="0">
            <a:spAutoFit/>
          </a:bodyPr>
          <a:lstStyle/>
          <a:p>
            <a:r>
              <a:rPr lang="ca-ES" b="1" dirty="0" smtClean="0">
                <a:solidFill>
                  <a:schemeClr val="bg1"/>
                </a:solidFill>
              </a:rPr>
              <a:t>Intervenció</a:t>
            </a:r>
          </a:p>
          <a:p>
            <a:r>
              <a:rPr lang="ca-ES" b="1" dirty="0" smtClean="0">
                <a:solidFill>
                  <a:schemeClr val="bg1"/>
                </a:solidFill>
              </a:rPr>
              <a:t>Breu que </a:t>
            </a:r>
          </a:p>
          <a:p>
            <a:r>
              <a:rPr lang="ca-ES" b="1" dirty="0" smtClean="0">
                <a:solidFill>
                  <a:schemeClr val="bg1"/>
                </a:solidFill>
              </a:rPr>
              <a:t>inclogui: </a:t>
            </a:r>
            <a:endParaRPr lang="ca-ES" b="1" dirty="0">
              <a:solidFill>
                <a:schemeClr val="bg1"/>
              </a:solidFill>
            </a:endParaRPr>
          </a:p>
        </p:txBody>
      </p:sp>
      <p:cxnSp>
        <p:nvCxnSpPr>
          <p:cNvPr id="40" name="18 Conector recto de flecha"/>
          <p:cNvCxnSpPr/>
          <p:nvPr/>
        </p:nvCxnSpPr>
        <p:spPr>
          <a:xfrm flipH="1" flipV="1">
            <a:off x="1783541" y="3968766"/>
            <a:ext cx="592217" cy="481121"/>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cxnSp>
        <p:nvCxnSpPr>
          <p:cNvPr id="45" name="18 Conector recto de flecha"/>
          <p:cNvCxnSpPr/>
          <p:nvPr/>
        </p:nvCxnSpPr>
        <p:spPr>
          <a:xfrm flipV="1">
            <a:off x="5076056" y="3470378"/>
            <a:ext cx="792088" cy="979508"/>
          </a:xfrm>
          <a:prstGeom prst="straightConnector1">
            <a:avLst/>
          </a:prstGeom>
          <a:ln w="38100">
            <a:solidFill>
              <a:srgbClr val="ADADAD"/>
            </a:solidFill>
            <a:tailEnd type="arrow"/>
          </a:ln>
        </p:spPr>
        <p:style>
          <a:lnRef idx="1">
            <a:schemeClr val="accent1"/>
          </a:lnRef>
          <a:fillRef idx="0">
            <a:schemeClr val="accent1"/>
          </a:fillRef>
          <a:effectRef idx="0">
            <a:schemeClr val="accent1"/>
          </a:effectRef>
          <a:fontRef idx="minor">
            <a:schemeClr val="tx1"/>
          </a:fontRef>
        </p:style>
      </p:cxnSp>
      <p:grpSp>
        <p:nvGrpSpPr>
          <p:cNvPr id="58" name="Agrupa 57"/>
          <p:cNvGrpSpPr/>
          <p:nvPr/>
        </p:nvGrpSpPr>
        <p:grpSpPr>
          <a:xfrm>
            <a:off x="269250" y="2996952"/>
            <a:ext cx="1512168" cy="1200329"/>
            <a:chOff x="269250" y="3045436"/>
            <a:chExt cx="1512168" cy="1200329"/>
          </a:xfrm>
        </p:grpSpPr>
        <p:sp>
          <p:nvSpPr>
            <p:cNvPr id="5" name="4 CuadroTexto"/>
            <p:cNvSpPr txBox="1"/>
            <p:nvPr/>
          </p:nvSpPr>
          <p:spPr>
            <a:xfrm>
              <a:off x="269250" y="3045436"/>
              <a:ext cx="1512168" cy="1200329"/>
            </a:xfrm>
            <a:prstGeom prst="rect">
              <a:avLst/>
            </a:prstGeom>
            <a:noFill/>
            <a:ln w="28575" cmpd="dbl">
              <a:noFill/>
              <a:prstDash val="solid"/>
            </a:ln>
          </p:spPr>
          <p:txBody>
            <a:bodyPr wrap="square" rtlCol="0">
              <a:spAutoFit/>
            </a:bodyPr>
            <a:lstStyle/>
            <a:p>
              <a:pPr algn="ctr"/>
              <a:r>
                <a:rPr lang="ca-ES" dirty="0" smtClean="0">
                  <a:ln>
                    <a:solidFill>
                      <a:schemeClr val="bg1">
                        <a:lumMod val="50000"/>
                      </a:schemeClr>
                    </a:solidFill>
                  </a:ln>
                </a:rPr>
                <a:t>El pacient </a:t>
              </a:r>
              <a:r>
                <a:rPr lang="ca-ES" b="1" dirty="0" smtClean="0">
                  <a:ln>
                    <a:solidFill>
                      <a:schemeClr val="bg1">
                        <a:lumMod val="50000"/>
                      </a:schemeClr>
                    </a:solidFill>
                  </a:ln>
                </a:rPr>
                <a:t>redueix</a:t>
              </a:r>
              <a:r>
                <a:rPr lang="ca-ES" dirty="0" smtClean="0">
                  <a:ln>
                    <a:solidFill>
                      <a:schemeClr val="bg1">
                        <a:lumMod val="50000"/>
                      </a:schemeClr>
                    </a:solidFill>
                  </a:ln>
                </a:rPr>
                <a:t> de forma satisfactòria</a:t>
              </a:r>
              <a:endParaRPr lang="ca-ES" dirty="0">
                <a:ln>
                  <a:solidFill>
                    <a:schemeClr val="bg1">
                      <a:lumMod val="50000"/>
                    </a:schemeClr>
                  </a:solidFill>
                </a:ln>
              </a:endParaRPr>
            </a:p>
          </p:txBody>
        </p:sp>
        <p:sp>
          <p:nvSpPr>
            <p:cNvPr id="53" name="Claudàtor doble 52"/>
            <p:cNvSpPr/>
            <p:nvPr/>
          </p:nvSpPr>
          <p:spPr bwMode="auto">
            <a:xfrm>
              <a:off x="323528" y="3068959"/>
              <a:ext cx="1421886" cy="1176805"/>
            </a:xfrm>
            <a:prstGeom prst="bracket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solidFill>
                    <a:schemeClr val="bg1">
                      <a:lumMod val="50000"/>
                    </a:schemeClr>
                  </a:solidFill>
                </a:ln>
                <a:solidFill>
                  <a:schemeClr val="tx1"/>
                </a:solidFill>
                <a:effectLst/>
                <a:latin typeface="Arial" pitchFamily="34" charset="0"/>
                <a:ea typeface="ＭＳ Ｐゴシック" charset="-128"/>
              </a:endParaRPr>
            </a:p>
          </p:txBody>
        </p:sp>
      </p:grpSp>
      <p:grpSp>
        <p:nvGrpSpPr>
          <p:cNvPr id="57" name="Agrupa 56"/>
          <p:cNvGrpSpPr/>
          <p:nvPr/>
        </p:nvGrpSpPr>
        <p:grpSpPr>
          <a:xfrm>
            <a:off x="2694148" y="2996952"/>
            <a:ext cx="2232248" cy="923330"/>
            <a:chOff x="2694148" y="3045436"/>
            <a:chExt cx="2232248" cy="923330"/>
          </a:xfrm>
        </p:grpSpPr>
        <p:sp>
          <p:nvSpPr>
            <p:cNvPr id="6" name="5 CuadroTexto"/>
            <p:cNvSpPr txBox="1"/>
            <p:nvPr/>
          </p:nvSpPr>
          <p:spPr>
            <a:xfrm>
              <a:off x="2694148" y="3045436"/>
              <a:ext cx="2232248" cy="923330"/>
            </a:xfrm>
            <a:prstGeom prst="rect">
              <a:avLst/>
            </a:prstGeom>
            <a:noFill/>
            <a:ln w="28575" cmpd="dbl">
              <a:noFill/>
              <a:prstDash val="solid"/>
            </a:ln>
          </p:spPr>
          <p:txBody>
            <a:bodyPr wrap="square" rtlCol="0">
              <a:spAutoFit/>
            </a:bodyPr>
            <a:lstStyle>
              <a:defPPr>
                <a:defRPr lang="es-ES"/>
              </a:defPPr>
              <a:lvl1pPr algn="ctr"/>
            </a:lstStyle>
            <a:p>
              <a:r>
                <a:rPr lang="ca-ES" dirty="0">
                  <a:ln>
                    <a:solidFill>
                      <a:schemeClr val="bg1">
                        <a:lumMod val="50000"/>
                      </a:schemeClr>
                    </a:solidFill>
                  </a:ln>
                </a:rPr>
                <a:t>El pacient </a:t>
              </a:r>
              <a:r>
                <a:rPr lang="ca-ES" b="1" dirty="0">
                  <a:ln>
                    <a:solidFill>
                      <a:schemeClr val="bg1">
                        <a:lumMod val="50000"/>
                      </a:schemeClr>
                    </a:solidFill>
                  </a:ln>
                </a:rPr>
                <a:t>redueix però no fins els </a:t>
              </a:r>
              <a:r>
                <a:rPr lang="ca-ES" b="1" dirty="0" smtClean="0">
                  <a:ln>
                    <a:solidFill>
                      <a:schemeClr val="bg1">
                        <a:lumMod val="50000"/>
                      </a:schemeClr>
                    </a:solidFill>
                  </a:ln>
                </a:rPr>
                <a:t>límits</a:t>
              </a:r>
              <a:r>
                <a:rPr lang="ca-ES" dirty="0" smtClean="0">
                  <a:ln>
                    <a:solidFill>
                      <a:schemeClr val="bg1">
                        <a:lumMod val="50000"/>
                      </a:schemeClr>
                    </a:solidFill>
                  </a:ln>
                </a:rPr>
                <a:t> </a:t>
              </a:r>
              <a:r>
                <a:rPr lang="ca-ES" dirty="0">
                  <a:ln>
                    <a:solidFill>
                      <a:schemeClr val="bg1">
                        <a:lumMod val="50000"/>
                      </a:schemeClr>
                    </a:solidFill>
                  </a:ln>
                </a:rPr>
                <a:t>pactats</a:t>
              </a:r>
            </a:p>
          </p:txBody>
        </p:sp>
        <p:sp>
          <p:nvSpPr>
            <p:cNvPr id="54" name="Claudàtor doble 53"/>
            <p:cNvSpPr/>
            <p:nvPr/>
          </p:nvSpPr>
          <p:spPr bwMode="auto">
            <a:xfrm>
              <a:off x="2694148" y="3068959"/>
              <a:ext cx="2232248" cy="899807"/>
            </a:xfrm>
            <a:prstGeom prst="bracket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solidFill>
                    <a:schemeClr val="bg1">
                      <a:lumMod val="50000"/>
                    </a:schemeClr>
                  </a:solidFill>
                </a:ln>
                <a:solidFill>
                  <a:schemeClr val="tx1"/>
                </a:solidFill>
                <a:effectLst/>
                <a:latin typeface="Arial" pitchFamily="34" charset="0"/>
                <a:ea typeface="ＭＳ Ｐゴシック" charset="-128"/>
              </a:endParaRPr>
            </a:p>
          </p:txBody>
        </p:sp>
      </p:grpSp>
      <p:grpSp>
        <p:nvGrpSpPr>
          <p:cNvPr id="56" name="Agrupa 55"/>
          <p:cNvGrpSpPr/>
          <p:nvPr/>
        </p:nvGrpSpPr>
        <p:grpSpPr>
          <a:xfrm>
            <a:off x="5934420" y="2780928"/>
            <a:ext cx="1805932" cy="648648"/>
            <a:chOff x="6222452" y="2996952"/>
            <a:chExt cx="1805932" cy="648648"/>
          </a:xfrm>
        </p:grpSpPr>
        <p:sp>
          <p:nvSpPr>
            <p:cNvPr id="7" name="6 CuadroTexto"/>
            <p:cNvSpPr txBox="1"/>
            <p:nvPr/>
          </p:nvSpPr>
          <p:spPr>
            <a:xfrm>
              <a:off x="6222452" y="2996952"/>
              <a:ext cx="1805932" cy="646331"/>
            </a:xfrm>
            <a:prstGeom prst="rect">
              <a:avLst/>
            </a:prstGeom>
            <a:noFill/>
            <a:ln w="28575" cmpd="dbl">
              <a:noFill/>
              <a:prstDash val="solid"/>
            </a:ln>
          </p:spPr>
          <p:txBody>
            <a:bodyPr wrap="square" rtlCol="0">
              <a:spAutoFit/>
            </a:bodyPr>
            <a:lstStyle>
              <a:defPPr>
                <a:defRPr lang="es-ES"/>
              </a:defPPr>
              <a:lvl1pPr algn="ctr"/>
            </a:lstStyle>
            <a:p>
              <a:r>
                <a:rPr lang="ca-ES" dirty="0">
                  <a:ln>
                    <a:solidFill>
                      <a:schemeClr val="bg1">
                        <a:lumMod val="50000"/>
                      </a:schemeClr>
                    </a:solidFill>
                  </a:ln>
                </a:rPr>
                <a:t>El pacient </a:t>
              </a:r>
              <a:r>
                <a:rPr lang="ca-ES" b="1" dirty="0">
                  <a:ln>
                    <a:solidFill>
                      <a:schemeClr val="bg1">
                        <a:lumMod val="50000"/>
                      </a:schemeClr>
                    </a:solidFill>
                  </a:ln>
                </a:rPr>
                <a:t>no redueix</a:t>
              </a:r>
            </a:p>
          </p:txBody>
        </p:sp>
        <p:sp>
          <p:nvSpPr>
            <p:cNvPr id="55" name="Claudàtor doble 54"/>
            <p:cNvSpPr/>
            <p:nvPr/>
          </p:nvSpPr>
          <p:spPr bwMode="auto">
            <a:xfrm>
              <a:off x="6300192" y="3068959"/>
              <a:ext cx="1652915" cy="576641"/>
            </a:xfrm>
            <a:prstGeom prst="bracket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solidFill>
                    <a:schemeClr val="bg1">
                      <a:lumMod val="50000"/>
                    </a:schemeClr>
                  </a:solidFill>
                </a:ln>
                <a:solidFill>
                  <a:schemeClr val="tx1"/>
                </a:solidFill>
                <a:effectLst/>
                <a:latin typeface="Arial" pitchFamily="34" charset="0"/>
                <a:ea typeface="ＭＳ Ｐゴシック" charset="-128"/>
              </a:endParaRPr>
            </a:p>
          </p:txBody>
        </p:sp>
      </p:grpSp>
      <p:grpSp>
        <p:nvGrpSpPr>
          <p:cNvPr id="72" name="Agrupa 71"/>
          <p:cNvGrpSpPr/>
          <p:nvPr/>
        </p:nvGrpSpPr>
        <p:grpSpPr>
          <a:xfrm>
            <a:off x="5508104" y="4869160"/>
            <a:ext cx="2691133" cy="458037"/>
            <a:chOff x="6199399" y="3068959"/>
            <a:chExt cx="1805932" cy="576641"/>
          </a:xfrm>
        </p:grpSpPr>
        <p:sp>
          <p:nvSpPr>
            <p:cNvPr id="73" name="6 CuadroTexto"/>
            <p:cNvSpPr txBox="1"/>
            <p:nvPr/>
          </p:nvSpPr>
          <p:spPr>
            <a:xfrm>
              <a:off x="6199399" y="3155544"/>
              <a:ext cx="1805932" cy="464967"/>
            </a:xfrm>
            <a:prstGeom prst="rect">
              <a:avLst/>
            </a:prstGeom>
            <a:noFill/>
            <a:ln w="28575" cmpd="dbl">
              <a:noFill/>
              <a:prstDash val="solid"/>
            </a:ln>
          </p:spPr>
          <p:txBody>
            <a:bodyPr wrap="square" rtlCol="0">
              <a:spAutoFit/>
            </a:bodyPr>
            <a:lstStyle>
              <a:defPPr>
                <a:defRPr lang="es-ES"/>
              </a:defPPr>
              <a:lvl1pPr algn="ctr"/>
            </a:lstStyle>
            <a:p>
              <a:r>
                <a:rPr lang="ca-ES" dirty="0">
                  <a:ln>
                    <a:solidFill>
                      <a:schemeClr val="bg1">
                        <a:lumMod val="50000"/>
                      </a:schemeClr>
                    </a:solidFill>
                  </a:ln>
                </a:rPr>
                <a:t>El pacient </a:t>
              </a:r>
              <a:r>
                <a:rPr lang="ca-ES" b="1" dirty="0">
                  <a:ln>
                    <a:solidFill>
                      <a:schemeClr val="bg1">
                        <a:lumMod val="50000"/>
                      </a:schemeClr>
                    </a:solidFill>
                  </a:ln>
                </a:rPr>
                <a:t>no redueix</a:t>
              </a:r>
            </a:p>
          </p:txBody>
        </p:sp>
        <p:sp>
          <p:nvSpPr>
            <p:cNvPr id="74" name="Claudàtor doble 73"/>
            <p:cNvSpPr/>
            <p:nvPr/>
          </p:nvSpPr>
          <p:spPr bwMode="auto">
            <a:xfrm>
              <a:off x="6300192" y="3068959"/>
              <a:ext cx="1652915" cy="576641"/>
            </a:xfrm>
            <a:prstGeom prst="bracket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solidFill>
                    <a:schemeClr val="bg1">
                      <a:lumMod val="50000"/>
                    </a:schemeClr>
                  </a:solidFill>
                </a:ln>
                <a:solidFill>
                  <a:schemeClr val="tx1"/>
                </a:solidFill>
                <a:effectLst/>
                <a:latin typeface="Arial" pitchFamily="34" charset="0"/>
                <a:ea typeface="ＭＳ Ｐゴシック" charset="-128"/>
              </a:endParaRPr>
            </a:p>
          </p:txBody>
        </p:sp>
      </p:grpSp>
      <p:sp>
        <p:nvSpPr>
          <p:cNvPr id="78" name="Rectangle arrodonit 77"/>
          <p:cNvSpPr/>
          <p:nvPr/>
        </p:nvSpPr>
        <p:spPr bwMode="auto">
          <a:xfrm>
            <a:off x="2051720" y="4509120"/>
            <a:ext cx="3410897" cy="947306"/>
          </a:xfrm>
          <a:prstGeom prst="roundRect">
            <a:avLst/>
          </a:prstGeom>
          <a:solidFill>
            <a:srgbClr val="70AC2E"/>
          </a:solidFill>
          <a:ln w="158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ca-ES" sz="1600" b="1" dirty="0">
                <a:solidFill>
                  <a:schemeClr val="bg1"/>
                </a:solidFill>
              </a:rPr>
              <a:t>Reforçar els progressos i repetir la intervenció. </a:t>
            </a:r>
          </a:p>
          <a:p>
            <a:r>
              <a:rPr lang="ca-ES" sz="1600" b="1" dirty="0">
                <a:solidFill>
                  <a:schemeClr val="bg1"/>
                </a:solidFill>
              </a:rPr>
              <a:t>Oferir </a:t>
            </a:r>
            <a:r>
              <a:rPr lang="ca-ES" sz="1600" b="1" dirty="0" smtClean="0">
                <a:solidFill>
                  <a:schemeClr val="bg1"/>
                </a:solidFill>
              </a:rPr>
              <a:t>tractament farmacològic</a:t>
            </a:r>
            <a:endParaRPr lang="ca-ES" sz="1600" b="1" dirty="0">
              <a:solidFill>
                <a:schemeClr val="bg1"/>
              </a:solidFill>
            </a:endParaRPr>
          </a:p>
        </p:txBody>
      </p:sp>
      <p:sp>
        <p:nvSpPr>
          <p:cNvPr id="81" name="Rectangle arrodonit 80"/>
          <p:cNvSpPr/>
          <p:nvPr/>
        </p:nvSpPr>
        <p:spPr bwMode="auto">
          <a:xfrm>
            <a:off x="5678640" y="3811929"/>
            <a:ext cx="2349744" cy="913215"/>
          </a:xfrm>
          <a:prstGeom prst="roundRect">
            <a:avLst/>
          </a:prstGeom>
          <a:solidFill>
            <a:srgbClr val="70AC2E"/>
          </a:solidFill>
          <a:ln w="158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ca-ES" sz="1600" b="1" dirty="0">
                <a:solidFill>
                  <a:schemeClr val="bg1"/>
                </a:solidFill>
              </a:rPr>
              <a:t>Reforçar intervenció i oferir tractament farmacològic</a:t>
            </a:r>
          </a:p>
        </p:txBody>
      </p:sp>
      <p:sp>
        <p:nvSpPr>
          <p:cNvPr id="92" name="Rectangle arrodonit 91"/>
          <p:cNvSpPr/>
          <p:nvPr/>
        </p:nvSpPr>
        <p:spPr bwMode="auto">
          <a:xfrm>
            <a:off x="5467546" y="5589240"/>
            <a:ext cx="2776862" cy="913215"/>
          </a:xfrm>
          <a:prstGeom prst="roundRect">
            <a:avLst/>
          </a:prstGeom>
          <a:solidFill>
            <a:srgbClr val="70AC2E"/>
          </a:solidFill>
          <a:ln w="158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ca-ES" sz="1600" b="1" dirty="0">
                <a:solidFill>
                  <a:schemeClr val="bg1"/>
                </a:solidFill>
              </a:rPr>
              <a:t>Valorar tractament orientat a l’abstinència i/o derivació CAS</a:t>
            </a:r>
          </a:p>
        </p:txBody>
      </p:sp>
    </p:spTree>
    <p:extLst>
      <p:ext uri="{BB962C8B-B14F-4D97-AF65-F5344CB8AC3E}">
        <p14:creationId xmlns:p14="http://schemas.microsoft.com/office/powerpoint/2010/main" val="31631433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5760"/>
            <a:ext cx="8229600" cy="1143000"/>
          </a:xfrm>
          <a:prstGeom prst="rect">
            <a:avLst/>
          </a:prstGeom>
        </p:spPr>
        <p:txBody>
          <a:bodyPr/>
          <a:lstStyle/>
          <a:p>
            <a:r>
              <a:rPr lang="es-ES" sz="2800" dirty="0" err="1" smtClean="0"/>
              <a:t>Tractament</a:t>
            </a:r>
            <a:r>
              <a:rPr lang="es-ES" sz="2800" dirty="0" smtClean="0"/>
              <a:t> </a:t>
            </a:r>
            <a:r>
              <a:rPr lang="es-ES" sz="2800" dirty="0" err="1" smtClean="0"/>
              <a:t>orientat</a:t>
            </a:r>
            <a:r>
              <a:rPr lang="es-ES" sz="2800" dirty="0" smtClean="0"/>
              <a:t> a </a:t>
            </a:r>
            <a:r>
              <a:rPr lang="es-ES" sz="2800" dirty="0" err="1" smtClean="0"/>
              <a:t>l’abstinència</a:t>
            </a:r>
            <a:endParaRPr lang="es-ES" sz="2800" dirty="0"/>
          </a:p>
        </p:txBody>
      </p:sp>
      <p:sp>
        <p:nvSpPr>
          <p:cNvPr id="4" name="3 CuadroTexto"/>
          <p:cNvSpPr txBox="1"/>
          <p:nvPr/>
        </p:nvSpPr>
        <p:spPr>
          <a:xfrm>
            <a:off x="3964000" y="1784718"/>
            <a:ext cx="535992" cy="400110"/>
          </a:xfrm>
          <a:prstGeom prst="rect">
            <a:avLst/>
          </a:prstGeom>
          <a:noFill/>
          <a:ln>
            <a:noFill/>
            <a:prstDash val="dash"/>
          </a:ln>
        </p:spPr>
        <p:txBody>
          <a:bodyPr wrap="square" rtlCol="0">
            <a:spAutoFit/>
          </a:bodyPr>
          <a:lstStyle/>
          <a:p>
            <a:r>
              <a:rPr lang="ca-ES" sz="2000" smtClean="0">
                <a:ln>
                  <a:solidFill>
                    <a:schemeClr val="bg1">
                      <a:lumMod val="50000"/>
                    </a:schemeClr>
                  </a:solidFill>
                </a:ln>
              </a:rPr>
              <a:t>Sí</a:t>
            </a:r>
            <a:endParaRPr lang="ca-ES" sz="2000">
              <a:ln>
                <a:solidFill>
                  <a:schemeClr val="bg1">
                    <a:lumMod val="50000"/>
                  </a:schemeClr>
                </a:solidFill>
              </a:ln>
            </a:endParaRPr>
          </a:p>
        </p:txBody>
      </p:sp>
      <p:sp>
        <p:nvSpPr>
          <p:cNvPr id="5" name="4 CuadroTexto"/>
          <p:cNvSpPr txBox="1"/>
          <p:nvPr/>
        </p:nvSpPr>
        <p:spPr>
          <a:xfrm>
            <a:off x="2047058" y="2636912"/>
            <a:ext cx="796750" cy="400110"/>
          </a:xfrm>
          <a:prstGeom prst="rect">
            <a:avLst/>
          </a:prstGeom>
          <a:noFill/>
          <a:ln>
            <a:noFill/>
            <a:prstDash val="dash"/>
          </a:ln>
        </p:spPr>
        <p:txBody>
          <a:bodyPr wrap="square" rtlCol="0">
            <a:spAutoFit/>
          </a:bodyPr>
          <a:lstStyle/>
          <a:p>
            <a:pPr algn="ctr"/>
            <a:r>
              <a:rPr lang="ca-ES" sz="2000" smtClean="0">
                <a:ln>
                  <a:solidFill>
                    <a:schemeClr val="bg1">
                      <a:lumMod val="50000"/>
                    </a:schemeClr>
                  </a:solidFill>
                </a:ln>
              </a:rPr>
              <a:t>No</a:t>
            </a:r>
            <a:endParaRPr lang="ca-ES" sz="2000">
              <a:ln>
                <a:solidFill>
                  <a:schemeClr val="bg1">
                    <a:lumMod val="50000"/>
                  </a:schemeClr>
                </a:solidFill>
              </a:ln>
            </a:endParaRPr>
          </a:p>
        </p:txBody>
      </p:sp>
      <p:sp>
        <p:nvSpPr>
          <p:cNvPr id="6" name="5 CuadroTexto"/>
          <p:cNvSpPr txBox="1"/>
          <p:nvPr/>
        </p:nvSpPr>
        <p:spPr>
          <a:xfrm>
            <a:off x="4798042" y="1772816"/>
            <a:ext cx="1646166" cy="400110"/>
          </a:xfrm>
          <a:prstGeom prst="rect">
            <a:avLst/>
          </a:prstGeom>
          <a:noFill/>
          <a:ln>
            <a:noFill/>
            <a:prstDash val="dash"/>
          </a:ln>
        </p:spPr>
        <p:txBody>
          <a:bodyPr wrap="square" rtlCol="0">
            <a:spAutoFit/>
          </a:bodyPr>
          <a:lstStyle/>
          <a:p>
            <a:r>
              <a:rPr lang="ca-ES" sz="2000" smtClean="0">
                <a:ln>
                  <a:solidFill>
                    <a:schemeClr val="bg1">
                      <a:lumMod val="50000"/>
                    </a:schemeClr>
                  </a:solidFill>
                </a:ln>
              </a:rPr>
              <a:t>Hospitalària</a:t>
            </a:r>
            <a:endParaRPr lang="ca-ES" sz="2000">
              <a:ln>
                <a:solidFill>
                  <a:schemeClr val="bg1">
                    <a:lumMod val="50000"/>
                  </a:schemeClr>
                </a:solidFill>
              </a:ln>
            </a:endParaRPr>
          </a:p>
        </p:txBody>
      </p:sp>
      <p:sp>
        <p:nvSpPr>
          <p:cNvPr id="7" name="6 CuadroTexto"/>
          <p:cNvSpPr txBox="1"/>
          <p:nvPr/>
        </p:nvSpPr>
        <p:spPr>
          <a:xfrm>
            <a:off x="4788024" y="2267580"/>
            <a:ext cx="1512168" cy="400110"/>
          </a:xfrm>
          <a:prstGeom prst="rect">
            <a:avLst/>
          </a:prstGeom>
          <a:noFill/>
          <a:ln>
            <a:noFill/>
            <a:prstDash val="dash"/>
          </a:ln>
        </p:spPr>
        <p:txBody>
          <a:bodyPr wrap="square" rtlCol="0">
            <a:spAutoFit/>
          </a:bodyPr>
          <a:lstStyle/>
          <a:p>
            <a:r>
              <a:rPr lang="ca-ES" sz="2000" smtClean="0">
                <a:ln>
                  <a:solidFill>
                    <a:schemeClr val="bg1">
                      <a:lumMod val="50000"/>
                    </a:schemeClr>
                  </a:solidFill>
                </a:ln>
              </a:rPr>
              <a:t>Domiciliària</a:t>
            </a:r>
            <a:endParaRPr lang="ca-ES" sz="2000">
              <a:ln>
                <a:solidFill>
                  <a:schemeClr val="bg1">
                    <a:lumMod val="50000"/>
                  </a:schemeClr>
                </a:solidFill>
              </a:ln>
            </a:endParaRPr>
          </a:p>
        </p:txBody>
      </p:sp>
      <p:sp>
        <p:nvSpPr>
          <p:cNvPr id="11" name="10 CuadroTexto"/>
          <p:cNvSpPr txBox="1"/>
          <p:nvPr/>
        </p:nvSpPr>
        <p:spPr>
          <a:xfrm>
            <a:off x="7884368" y="3068960"/>
            <a:ext cx="1080120" cy="400110"/>
          </a:xfrm>
          <a:prstGeom prst="rect">
            <a:avLst/>
          </a:prstGeom>
          <a:noFill/>
          <a:ln w="38100">
            <a:noFill/>
            <a:prstDash val="dash"/>
          </a:ln>
        </p:spPr>
        <p:txBody>
          <a:bodyPr wrap="square" rtlCol="0">
            <a:spAutoFit/>
          </a:bodyPr>
          <a:lstStyle/>
          <a:p>
            <a:r>
              <a:rPr lang="ca-ES" sz="2000" smtClean="0">
                <a:ln>
                  <a:solidFill>
                    <a:schemeClr val="bg1">
                      <a:lumMod val="50000"/>
                    </a:schemeClr>
                  </a:solidFill>
                </a:ln>
              </a:rPr>
              <a:t>Fracàs</a:t>
            </a:r>
            <a:endParaRPr lang="ca-ES" sz="2000">
              <a:ln>
                <a:solidFill>
                  <a:schemeClr val="bg1">
                    <a:lumMod val="50000"/>
                  </a:schemeClr>
                </a:solidFill>
              </a:ln>
            </a:endParaRPr>
          </a:p>
        </p:txBody>
      </p:sp>
      <p:sp>
        <p:nvSpPr>
          <p:cNvPr id="12" name="11 CuadroTexto"/>
          <p:cNvSpPr txBox="1"/>
          <p:nvPr/>
        </p:nvSpPr>
        <p:spPr>
          <a:xfrm>
            <a:off x="5130062" y="3059668"/>
            <a:ext cx="666074" cy="400110"/>
          </a:xfrm>
          <a:prstGeom prst="rect">
            <a:avLst/>
          </a:prstGeom>
          <a:noFill/>
          <a:ln w="38100">
            <a:noFill/>
            <a:prstDash val="dash"/>
          </a:ln>
        </p:spPr>
        <p:txBody>
          <a:bodyPr wrap="square" rtlCol="0">
            <a:spAutoFit/>
          </a:bodyPr>
          <a:lstStyle/>
          <a:p>
            <a:r>
              <a:rPr lang="ca-ES" sz="2000" smtClean="0">
                <a:ln>
                  <a:solidFill>
                    <a:schemeClr val="bg1">
                      <a:lumMod val="50000"/>
                    </a:schemeClr>
                  </a:solidFill>
                </a:ln>
              </a:rPr>
              <a:t>Èxit</a:t>
            </a:r>
            <a:endParaRPr lang="ca-ES" sz="2000">
              <a:ln>
                <a:solidFill>
                  <a:schemeClr val="bg1">
                    <a:lumMod val="50000"/>
                  </a:schemeClr>
                </a:solidFill>
              </a:ln>
            </a:endParaRPr>
          </a:p>
        </p:txBody>
      </p:sp>
      <p:sp>
        <p:nvSpPr>
          <p:cNvPr id="13" name="12 CuadroTexto"/>
          <p:cNvSpPr txBox="1"/>
          <p:nvPr/>
        </p:nvSpPr>
        <p:spPr>
          <a:xfrm>
            <a:off x="3563888" y="5219908"/>
            <a:ext cx="1080120" cy="400110"/>
          </a:xfrm>
          <a:prstGeom prst="rect">
            <a:avLst/>
          </a:prstGeom>
          <a:noFill/>
          <a:ln w="38100">
            <a:noFill/>
            <a:prstDash val="dash"/>
          </a:ln>
        </p:spPr>
        <p:txBody>
          <a:bodyPr wrap="square" rtlCol="0">
            <a:spAutoFit/>
          </a:bodyPr>
          <a:lstStyle/>
          <a:p>
            <a:r>
              <a:rPr lang="ca-ES" sz="2000" smtClean="0">
                <a:ln>
                  <a:solidFill>
                    <a:schemeClr val="bg1">
                      <a:lumMod val="50000"/>
                    </a:schemeClr>
                  </a:solidFill>
                </a:ln>
              </a:rPr>
              <a:t>Fracàs</a:t>
            </a:r>
            <a:endParaRPr lang="ca-ES" sz="2000">
              <a:ln>
                <a:solidFill>
                  <a:schemeClr val="bg1">
                    <a:lumMod val="50000"/>
                  </a:schemeClr>
                </a:solidFill>
              </a:ln>
            </a:endParaRPr>
          </a:p>
        </p:txBody>
      </p:sp>
      <p:sp>
        <p:nvSpPr>
          <p:cNvPr id="14" name="13 CuadroTexto"/>
          <p:cNvSpPr txBox="1"/>
          <p:nvPr/>
        </p:nvSpPr>
        <p:spPr>
          <a:xfrm>
            <a:off x="755576" y="5229200"/>
            <a:ext cx="936104" cy="400110"/>
          </a:xfrm>
          <a:prstGeom prst="rect">
            <a:avLst/>
          </a:prstGeom>
          <a:noFill/>
          <a:ln w="38100">
            <a:noFill/>
            <a:prstDash val="dash"/>
          </a:ln>
        </p:spPr>
        <p:txBody>
          <a:bodyPr wrap="square" rtlCol="0">
            <a:spAutoFit/>
          </a:bodyPr>
          <a:lstStyle/>
          <a:p>
            <a:r>
              <a:rPr lang="ca-ES" sz="2000" smtClean="0">
                <a:ln>
                  <a:solidFill>
                    <a:schemeClr val="bg1">
                      <a:lumMod val="50000"/>
                    </a:schemeClr>
                  </a:solidFill>
                </a:ln>
              </a:rPr>
              <a:t>Èxit</a:t>
            </a:r>
            <a:endParaRPr lang="ca-ES" sz="2000">
              <a:ln>
                <a:solidFill>
                  <a:schemeClr val="bg1">
                    <a:lumMod val="50000"/>
                  </a:schemeClr>
                </a:solidFill>
              </a:ln>
            </a:endParaRPr>
          </a:p>
        </p:txBody>
      </p:sp>
      <p:cxnSp>
        <p:nvCxnSpPr>
          <p:cNvPr id="17" name="16 Conector recto de flecha"/>
          <p:cNvCxnSpPr>
            <a:endCxn id="4" idx="1"/>
          </p:cNvCxnSpPr>
          <p:nvPr/>
        </p:nvCxnSpPr>
        <p:spPr>
          <a:xfrm>
            <a:off x="3499936" y="1979548"/>
            <a:ext cx="464064" cy="5225"/>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22 Forma"/>
          <p:cNvCxnSpPr/>
          <p:nvPr/>
        </p:nvCxnSpPr>
        <p:spPr>
          <a:xfrm rot="16200000" flipH="1">
            <a:off x="4348571" y="2048217"/>
            <a:ext cx="282807" cy="556028"/>
          </a:xfrm>
          <a:prstGeom prst="bentConnector2">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6228184" y="2492896"/>
            <a:ext cx="288032" cy="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25 Forma"/>
          <p:cNvCxnSpPr/>
          <p:nvPr/>
        </p:nvCxnSpPr>
        <p:spPr>
          <a:xfrm rot="16200000" flipH="1">
            <a:off x="7284932" y="2685546"/>
            <a:ext cx="622811" cy="576064"/>
          </a:xfrm>
          <a:prstGeom prst="bentConnector2">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27 Forma"/>
          <p:cNvCxnSpPr/>
          <p:nvPr/>
        </p:nvCxnSpPr>
        <p:spPr>
          <a:xfrm rot="5400000">
            <a:off x="6071424" y="2419420"/>
            <a:ext cx="641817" cy="1129866"/>
          </a:xfrm>
          <a:prstGeom prst="bentConnector2">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flipH="1">
            <a:off x="3951948" y="3377205"/>
            <a:ext cx="1178114" cy="260883"/>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flipH="1">
            <a:off x="2415788" y="2232847"/>
            <a:ext cx="1" cy="404065"/>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a:off x="2411760" y="3068960"/>
            <a:ext cx="0" cy="36004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38 Forma"/>
          <p:cNvCxnSpPr/>
          <p:nvPr/>
        </p:nvCxnSpPr>
        <p:spPr>
          <a:xfrm rot="16200000" flipH="1">
            <a:off x="2602262" y="4413331"/>
            <a:ext cx="780448" cy="1142804"/>
          </a:xfrm>
          <a:prstGeom prst="bentConnector2">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40 Forma"/>
          <p:cNvCxnSpPr/>
          <p:nvPr/>
        </p:nvCxnSpPr>
        <p:spPr>
          <a:xfrm rot="5400000">
            <a:off x="1548822" y="4512019"/>
            <a:ext cx="780448" cy="945428"/>
          </a:xfrm>
          <a:prstGeom prst="bentConnector2">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a:stCxn id="13" idx="3"/>
          </p:cNvCxnSpPr>
          <p:nvPr/>
        </p:nvCxnSpPr>
        <p:spPr>
          <a:xfrm>
            <a:off x="4644008" y="5419963"/>
            <a:ext cx="972108" cy="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44 Forma"/>
          <p:cNvCxnSpPr/>
          <p:nvPr/>
        </p:nvCxnSpPr>
        <p:spPr>
          <a:xfrm rot="16200000" flipV="1">
            <a:off x="7884509" y="2195713"/>
            <a:ext cx="1111479" cy="616431"/>
          </a:xfrm>
          <a:prstGeom prst="bentConnector2">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arrodonit 30"/>
          <p:cNvSpPr/>
          <p:nvPr/>
        </p:nvSpPr>
        <p:spPr bwMode="auto">
          <a:xfrm>
            <a:off x="1187624" y="1412776"/>
            <a:ext cx="2456328" cy="799060"/>
          </a:xfrm>
          <a:prstGeom prst="roundRect">
            <a:avLst/>
          </a:prstGeom>
          <a:solidFill>
            <a:schemeClr val="bg1">
              <a:lumMod val="65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ca-ES" b="1" smtClean="0">
                <a:solidFill>
                  <a:schemeClr val="bg1"/>
                </a:solidFill>
              </a:rPr>
              <a:t>El pacient requereix desintoxicació?</a:t>
            </a:r>
            <a:endParaRPr lang="ca-ES" b="1">
              <a:solidFill>
                <a:schemeClr val="bg1"/>
              </a:solidFill>
            </a:endParaRPr>
          </a:p>
        </p:txBody>
      </p:sp>
      <p:sp>
        <p:nvSpPr>
          <p:cNvPr id="37" name="Rectangle arrodonit 36"/>
          <p:cNvSpPr/>
          <p:nvPr/>
        </p:nvSpPr>
        <p:spPr bwMode="auto">
          <a:xfrm>
            <a:off x="6574378" y="1755659"/>
            <a:ext cx="1485648" cy="385059"/>
          </a:xfrm>
          <a:prstGeom prst="roundRect">
            <a:avLst/>
          </a:prstGeom>
          <a:solidFill>
            <a:srgbClr val="70AC2E"/>
          </a:solidFill>
          <a:ln w="158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ca-ES" sz="1600" b="1" smtClean="0">
                <a:solidFill>
                  <a:schemeClr val="bg1"/>
                </a:solidFill>
              </a:rPr>
              <a:t>Derivar CAS</a:t>
            </a:r>
            <a:endParaRPr lang="ca-ES" sz="1600" b="1">
              <a:solidFill>
                <a:schemeClr val="bg1"/>
              </a:solidFill>
            </a:endParaRPr>
          </a:p>
        </p:txBody>
      </p:sp>
      <p:sp>
        <p:nvSpPr>
          <p:cNvPr id="38" name="Rectangle arrodonit 37"/>
          <p:cNvSpPr/>
          <p:nvPr/>
        </p:nvSpPr>
        <p:spPr bwMode="auto">
          <a:xfrm>
            <a:off x="6588224" y="2232847"/>
            <a:ext cx="1485648" cy="385059"/>
          </a:xfrm>
          <a:prstGeom prst="roundRect">
            <a:avLst/>
          </a:prstGeom>
          <a:solidFill>
            <a:srgbClr val="70AC2E"/>
          </a:solidFill>
          <a:ln w="158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ca-ES" sz="1600" b="1" smtClean="0">
                <a:solidFill>
                  <a:schemeClr val="bg1"/>
                </a:solidFill>
              </a:rPr>
              <a:t>Pautar detox</a:t>
            </a:r>
            <a:endParaRPr lang="ca-ES" sz="1600" b="1">
              <a:solidFill>
                <a:schemeClr val="bg1"/>
              </a:solidFill>
            </a:endParaRPr>
          </a:p>
        </p:txBody>
      </p:sp>
      <p:sp>
        <p:nvSpPr>
          <p:cNvPr id="40" name="Rectangle arrodonit 39"/>
          <p:cNvSpPr/>
          <p:nvPr/>
        </p:nvSpPr>
        <p:spPr bwMode="auto">
          <a:xfrm>
            <a:off x="966184" y="3429000"/>
            <a:ext cx="2909800" cy="1492450"/>
          </a:xfrm>
          <a:prstGeom prst="roundRect">
            <a:avLst/>
          </a:prstGeom>
          <a:solidFill>
            <a:srgbClr val="70AC2E"/>
          </a:solidFill>
          <a:ln w="158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ca-ES" b="1" smtClean="0">
                <a:solidFill>
                  <a:schemeClr val="bg1"/>
                </a:solidFill>
              </a:rPr>
              <a:t>Iniciar deshabituació</a:t>
            </a:r>
          </a:p>
          <a:p>
            <a:r>
              <a:rPr lang="ca-ES" sz="1600" smtClean="0"/>
              <a:t>(descriure elements bàsics, incloent medicació, consell, seguiment, abordatge comorbiditat, etc)</a:t>
            </a:r>
            <a:endParaRPr lang="ca-ES" sz="1600"/>
          </a:p>
        </p:txBody>
      </p:sp>
      <p:sp>
        <p:nvSpPr>
          <p:cNvPr id="46" name="Rectangle arrodonit 45"/>
          <p:cNvSpPr/>
          <p:nvPr/>
        </p:nvSpPr>
        <p:spPr bwMode="auto">
          <a:xfrm>
            <a:off x="5652121" y="4869160"/>
            <a:ext cx="2610290" cy="1013109"/>
          </a:xfrm>
          <a:prstGeom prst="roundRect">
            <a:avLst/>
          </a:prstGeom>
          <a:solidFill>
            <a:srgbClr val="70AC2E"/>
          </a:solidFill>
          <a:ln w="158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ca-ES" b="1" smtClean="0">
                <a:solidFill>
                  <a:schemeClr val="bg1"/>
                </a:solidFill>
              </a:rPr>
              <a:t>Reiniciar procés o derivar a CAS </a:t>
            </a:r>
          </a:p>
          <a:p>
            <a:r>
              <a:rPr lang="ca-ES" sz="1600" smtClean="0"/>
              <a:t>segons criteri clínic</a:t>
            </a:r>
            <a:endParaRPr lang="ca-ES" sz="1600"/>
          </a:p>
        </p:txBody>
      </p:sp>
      <p:cxnSp>
        <p:nvCxnSpPr>
          <p:cNvPr id="68" name="23 Conector recto de flecha"/>
          <p:cNvCxnSpPr/>
          <p:nvPr/>
        </p:nvCxnSpPr>
        <p:spPr>
          <a:xfrm>
            <a:off x="6228184" y="1988840"/>
            <a:ext cx="288032" cy="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23 Conector recto de flecha"/>
          <p:cNvCxnSpPr/>
          <p:nvPr/>
        </p:nvCxnSpPr>
        <p:spPr>
          <a:xfrm>
            <a:off x="4355976" y="1988840"/>
            <a:ext cx="452084" cy="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611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57200" y="557808"/>
            <a:ext cx="8229600" cy="1143000"/>
          </a:xfrm>
        </p:spPr>
        <p:txBody>
          <a:bodyPr/>
          <a:lstStyle/>
          <a:p>
            <a:r>
              <a:rPr lang="ca-ES" dirty="0"/>
              <a:t>Aspectes no tan positius</a:t>
            </a:r>
            <a:r>
              <a:rPr lang="ca-ES" dirty="0" smtClean="0"/>
              <a:t>:</a:t>
            </a:r>
            <a:br>
              <a:rPr lang="ca-ES" dirty="0" smtClean="0"/>
            </a:br>
            <a:r>
              <a:rPr lang="ca-ES" dirty="0" smtClean="0"/>
              <a:t/>
            </a:r>
            <a:br>
              <a:rPr lang="ca-ES" dirty="0" smtClean="0"/>
            </a:br>
            <a:r>
              <a:rPr lang="ca-ES" sz="2400" dirty="0"/>
              <a:t> </a:t>
            </a:r>
            <a:r>
              <a:rPr lang="ca-ES" sz="2400" dirty="0" smtClean="0"/>
              <a:t>                Barreres estructurals i dels pacients</a:t>
            </a:r>
            <a:endParaRPr lang="ca-ES" sz="2400" dirty="0"/>
          </a:p>
        </p:txBody>
      </p:sp>
      <p:grpSp>
        <p:nvGrpSpPr>
          <p:cNvPr id="6" name="Agrupa 5"/>
          <p:cNvGrpSpPr/>
          <p:nvPr/>
        </p:nvGrpSpPr>
        <p:grpSpPr>
          <a:xfrm>
            <a:off x="72008" y="1772816"/>
            <a:ext cx="8748464" cy="4491556"/>
            <a:chOff x="72007" y="1700808"/>
            <a:chExt cx="8748464" cy="3972688"/>
          </a:xfrm>
        </p:grpSpPr>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66" t="2390" r="1969" b="7160"/>
            <a:stretch/>
          </p:blipFill>
          <p:spPr bwMode="auto">
            <a:xfrm>
              <a:off x="72007" y="1700808"/>
              <a:ext cx="8748464"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619671" y="1916832"/>
              <a:ext cx="6984776" cy="3756664"/>
            </a:xfrm>
            <a:prstGeom prst="rect">
              <a:avLst/>
            </a:prstGeom>
          </p:spPr>
          <p:txBody>
            <a:bodyPr wrap="square">
              <a:spAutoFit/>
            </a:bodyPr>
            <a:lstStyle/>
            <a:p>
              <a:pPr marL="285750" indent="-285750">
                <a:buBlip>
                  <a:blip r:embed="rId4"/>
                </a:buBlip>
                <a:defRPr/>
              </a:pPr>
              <a:r>
                <a:rPr lang="ca-ES" dirty="0" smtClean="0"/>
                <a:t>En la estructura sanitària </a:t>
              </a:r>
              <a:r>
                <a:rPr lang="ca-ES" b="1" dirty="0" smtClean="0"/>
                <a:t>no estan clares les funcions </a:t>
              </a:r>
              <a:r>
                <a:rPr lang="ca-ES" dirty="0" smtClean="0"/>
                <a:t>de</a:t>
              </a:r>
            </a:p>
            <a:p>
              <a:pPr>
                <a:defRPr/>
              </a:pPr>
              <a:r>
                <a:rPr lang="ca-ES" dirty="0" smtClean="0"/>
                <a:t>     </a:t>
              </a:r>
              <a:r>
                <a:rPr lang="ca-ES" dirty="0" err="1" smtClean="0"/>
                <a:t>l’AP</a:t>
              </a:r>
              <a:r>
                <a:rPr lang="ca-ES" dirty="0" smtClean="0"/>
                <a:t> en l’abordatge dels problemes relacionats amb l’alcohol</a:t>
              </a:r>
            </a:p>
            <a:p>
              <a:pPr marL="285750" indent="-285750">
                <a:buBlip>
                  <a:blip r:embed="rId4"/>
                </a:buBlip>
                <a:defRPr/>
              </a:pPr>
              <a:r>
                <a:rPr lang="ca-ES" b="1" dirty="0" smtClean="0"/>
                <a:t>Poc temps per a la investigació</a:t>
              </a:r>
            </a:p>
            <a:p>
              <a:pPr>
                <a:defRPr/>
              </a:pPr>
              <a:endParaRPr lang="ca-ES" dirty="0" smtClean="0"/>
            </a:p>
            <a:p>
              <a:pPr marL="285750" indent="-285750">
                <a:buBlip>
                  <a:blip r:embed="rId4"/>
                </a:buBlip>
                <a:defRPr/>
              </a:pPr>
              <a:r>
                <a:rPr lang="ca-ES" b="1" dirty="0" smtClean="0"/>
                <a:t>Manca de coordinació </a:t>
              </a:r>
              <a:r>
                <a:rPr lang="ca-ES" dirty="0" smtClean="0"/>
                <a:t>amb el CAS de referència </a:t>
              </a:r>
            </a:p>
            <a:p>
              <a:pPr>
                <a:defRPr/>
              </a:pPr>
              <a:endParaRPr lang="ca-ES" dirty="0" smtClean="0"/>
            </a:p>
            <a:p>
              <a:pPr marL="285750" indent="-285750">
                <a:buBlip>
                  <a:blip r:embed="rId4"/>
                </a:buBlip>
                <a:defRPr/>
              </a:pPr>
              <a:r>
                <a:rPr lang="ca-ES" b="1" dirty="0" smtClean="0"/>
                <a:t>Distància geogràfica </a:t>
              </a:r>
              <a:r>
                <a:rPr lang="ca-ES" dirty="0" smtClean="0"/>
                <a:t>entre el CAP i el CAS</a:t>
              </a:r>
            </a:p>
            <a:p>
              <a:pPr marL="285750" indent="-285750">
                <a:buBlip>
                  <a:blip r:embed="rId4"/>
                </a:buBlip>
                <a:defRPr/>
              </a:pPr>
              <a:endParaRPr lang="ca-ES" dirty="0" smtClean="0"/>
            </a:p>
            <a:p>
              <a:pPr marL="285750" indent="-285750">
                <a:buBlip>
                  <a:blip r:embed="rId4"/>
                </a:buBlip>
                <a:defRPr/>
              </a:pPr>
              <a:r>
                <a:rPr lang="ca-ES" b="1" dirty="0" smtClean="0"/>
                <a:t>Llistes d’espera</a:t>
              </a:r>
            </a:p>
            <a:p>
              <a:pPr>
                <a:defRPr/>
              </a:pPr>
              <a:endParaRPr lang="ca-ES" dirty="0" smtClean="0"/>
            </a:p>
            <a:p>
              <a:pPr marL="285750" lvl="1" indent="-285750">
                <a:buBlip>
                  <a:blip r:embed="rId4"/>
                </a:buBlip>
                <a:defRPr/>
              </a:pPr>
              <a:r>
                <a:rPr lang="ca-ES" b="1" dirty="0" smtClean="0"/>
                <a:t>Resistències</a:t>
              </a:r>
              <a:r>
                <a:rPr lang="ca-ES" dirty="0" smtClean="0"/>
                <a:t> del pacient per a ser derivat o per anar al CAS</a:t>
              </a:r>
            </a:p>
            <a:p>
              <a:pPr marL="285750" lvl="1" indent="-285750">
                <a:buBlip>
                  <a:blip r:embed="rId4"/>
                </a:buBlip>
                <a:defRPr/>
              </a:pPr>
              <a:endParaRPr lang="ca-ES" dirty="0" smtClean="0"/>
            </a:p>
            <a:p>
              <a:pPr marL="285750" lvl="1" indent="-285750">
                <a:buBlip>
                  <a:blip r:embed="rId4"/>
                </a:buBlip>
                <a:defRPr/>
              </a:pPr>
              <a:r>
                <a:rPr lang="ca-ES" dirty="0" smtClean="0"/>
                <a:t>Por a ser </a:t>
              </a:r>
              <a:r>
                <a:rPr lang="ca-ES" b="1" dirty="0" smtClean="0"/>
                <a:t>estigmatitzat</a:t>
              </a:r>
            </a:p>
            <a:p>
              <a:pPr marL="0" lvl="1">
                <a:defRPr/>
              </a:pPr>
              <a:endParaRPr lang="ca-ES" dirty="0" smtClean="0"/>
            </a:p>
            <a:p>
              <a:pPr marL="285750" indent="-285750">
                <a:buBlip>
                  <a:blip r:embed="rId4"/>
                </a:buBlip>
                <a:defRPr/>
              </a:pPr>
              <a:endParaRPr lang="ca-ES" dirty="0"/>
            </a:p>
          </p:txBody>
        </p:sp>
      </p:grpSp>
    </p:spTree>
    <p:extLst>
      <p:ext uri="{BB962C8B-B14F-4D97-AF65-F5344CB8AC3E}">
        <p14:creationId xmlns:p14="http://schemas.microsoft.com/office/powerpoint/2010/main" val="20205676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dirty="0" smtClean="0"/>
              <a:t>Conclusions</a:t>
            </a:r>
            <a:endParaRPr lang="ca-ES" dirty="0"/>
          </a:p>
        </p:txBody>
      </p:sp>
      <p:sp>
        <p:nvSpPr>
          <p:cNvPr id="3" name="2 Marcador de contenido"/>
          <p:cNvSpPr>
            <a:spLocks noGrp="1"/>
          </p:cNvSpPr>
          <p:nvPr>
            <p:ph idx="1"/>
          </p:nvPr>
        </p:nvSpPr>
        <p:spPr/>
        <p:txBody>
          <a:bodyPr/>
          <a:lstStyle/>
          <a:p>
            <a:pPr>
              <a:spcAft>
                <a:spcPts val="500"/>
              </a:spcAft>
              <a:buBlip>
                <a:blip r:embed="rId3"/>
              </a:buBlip>
            </a:pPr>
            <a:r>
              <a:rPr lang="ca-ES" dirty="0" smtClean="0"/>
              <a:t>S'ha d'entendre el </a:t>
            </a:r>
            <a:r>
              <a:rPr lang="ca-ES" b="1" dirty="0" smtClean="0"/>
              <a:t>TCA com un procés crònic</a:t>
            </a:r>
            <a:r>
              <a:rPr lang="ca-ES" dirty="0" smtClean="0"/>
              <a:t>. El DSM V ens facilita entendre-ho com un procés continu. </a:t>
            </a:r>
          </a:p>
          <a:p>
            <a:pPr>
              <a:spcAft>
                <a:spcPts val="500"/>
              </a:spcAft>
              <a:buBlip>
                <a:blip r:embed="rId3"/>
              </a:buBlip>
            </a:pPr>
            <a:r>
              <a:rPr lang="ca-ES" dirty="0" smtClean="0"/>
              <a:t>El </a:t>
            </a:r>
            <a:r>
              <a:rPr lang="ca-ES" b="1" dirty="0" smtClean="0"/>
              <a:t>CER</a:t>
            </a:r>
            <a:r>
              <a:rPr lang="ca-ES" dirty="0" smtClean="0"/>
              <a:t> engloba tota la problemàtica del consum d'alcohol, com un </a:t>
            </a:r>
            <a:r>
              <a:rPr lang="ca-ES" b="1" dirty="0" smtClean="0"/>
              <a:t>contínuum</a:t>
            </a:r>
            <a:r>
              <a:rPr lang="ca-ES" dirty="0" smtClean="0"/>
              <a:t> des de el bevedor de risc fins la dependència alcohòlica.</a:t>
            </a:r>
          </a:p>
          <a:p>
            <a:pPr>
              <a:spcAft>
                <a:spcPts val="500"/>
              </a:spcAft>
              <a:buBlip>
                <a:blip r:embed="rId3"/>
              </a:buBlip>
            </a:pPr>
            <a:r>
              <a:rPr lang="ca-ES" dirty="0"/>
              <a:t>Hem de familiaritzar-nos amb </a:t>
            </a:r>
            <a:r>
              <a:rPr lang="ca-ES" b="1" dirty="0"/>
              <a:t>fàrmacs</a:t>
            </a:r>
            <a:r>
              <a:rPr lang="ca-ES" dirty="0"/>
              <a:t> d'us habitual en el TCA. </a:t>
            </a:r>
          </a:p>
          <a:p>
            <a:pPr>
              <a:spcAft>
                <a:spcPts val="500"/>
              </a:spcAft>
              <a:buBlip>
                <a:blip r:embed="rId3"/>
              </a:buBlip>
            </a:pPr>
            <a:r>
              <a:rPr lang="ca-ES" dirty="0" smtClean="0"/>
              <a:t>L'atenció centrada en el pacient i la presa de decisions compartides ens permetran assolir </a:t>
            </a:r>
            <a:r>
              <a:rPr lang="ca-ES" b="1" dirty="0" smtClean="0"/>
              <a:t>millor resultats</a:t>
            </a:r>
            <a:r>
              <a:rPr lang="ca-ES" dirty="0" smtClean="0"/>
              <a:t>.</a:t>
            </a:r>
          </a:p>
          <a:p>
            <a:pPr>
              <a:spcAft>
                <a:spcPts val="500"/>
              </a:spcAft>
              <a:buBlip>
                <a:blip r:embed="rId3"/>
              </a:buBlip>
            </a:pPr>
            <a:r>
              <a:rPr lang="ca-ES" dirty="0" smtClean="0"/>
              <a:t>La formació continuada és important però s'ha d'integrar amb altres elements: condicions de treball, documents i guies clíniques, eines informàtiques, coordinació amb els CAS...</a:t>
            </a:r>
          </a:p>
          <a:p>
            <a:endParaRPr lang="ca-ES" dirty="0"/>
          </a:p>
        </p:txBody>
      </p:sp>
    </p:spTree>
    <p:extLst>
      <p:ext uri="{BB962C8B-B14F-4D97-AF65-F5344CB8AC3E}">
        <p14:creationId xmlns:p14="http://schemas.microsoft.com/office/powerpoint/2010/main" val="10540687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ol 4"/>
          <p:cNvSpPr>
            <a:spLocks noGrp="1"/>
          </p:cNvSpPr>
          <p:nvPr>
            <p:ph type="subTitle" idx="1"/>
          </p:nvPr>
        </p:nvSpPr>
        <p:spPr/>
        <p:txBody>
          <a:bodyPr/>
          <a:lstStyle/>
          <a:p>
            <a:endParaRPr lang="ca-ES"/>
          </a:p>
        </p:txBody>
      </p:sp>
      <p:sp>
        <p:nvSpPr>
          <p:cNvPr id="4" name="Rectangle 2"/>
          <p:cNvSpPr>
            <a:spLocks noChangeArrowheads="1"/>
          </p:cNvSpPr>
          <p:nvPr/>
        </p:nvSpPr>
        <p:spPr bwMode="auto">
          <a:xfrm>
            <a:off x="0" y="-27384"/>
            <a:ext cx="9144000" cy="6597352"/>
          </a:xfrm>
          <a:prstGeom prst="rect">
            <a:avLst/>
          </a:prstGeom>
          <a:solidFill>
            <a:srgbClr val="8CC6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 sz="3200" smtClean="0">
              <a:solidFill>
                <a:srgbClr val="FFFFFF"/>
              </a:solidFill>
              <a:latin typeface="Trebuchet MS" pitchFamily="34" charset="0"/>
            </a:endParaRPr>
          </a:p>
          <a:p>
            <a:pPr algn="ctr" eaLnBrk="0" fontAlgn="base" hangingPunct="0">
              <a:spcBef>
                <a:spcPct val="0"/>
              </a:spcBef>
              <a:spcAft>
                <a:spcPct val="0"/>
              </a:spcAft>
            </a:pPr>
            <a:endParaRPr lang="es-ES" sz="2400" smtClean="0">
              <a:solidFill>
                <a:srgbClr val="000000"/>
              </a:solidFill>
              <a:latin typeface="Trebuchet MS" pitchFamily="34" charset="0"/>
            </a:endParaRPr>
          </a:p>
          <a:p>
            <a:pPr algn="ctr" eaLnBrk="0" fontAlgn="base" hangingPunct="0">
              <a:spcBef>
                <a:spcPct val="0"/>
              </a:spcBef>
              <a:spcAft>
                <a:spcPct val="0"/>
              </a:spcAft>
            </a:pPr>
            <a:endParaRPr lang="en-GB" sz="2400" smtClean="0">
              <a:solidFill>
                <a:srgbClr val="000000"/>
              </a:solidFill>
              <a:latin typeface="Trebuchet MS" pitchFamily="34" charset="0"/>
            </a:endParaRPr>
          </a:p>
        </p:txBody>
      </p:sp>
      <p:sp>
        <p:nvSpPr>
          <p:cNvPr id="6" name="Rectangle 3"/>
          <p:cNvSpPr>
            <a:spLocks noChangeArrowheads="1"/>
          </p:cNvSpPr>
          <p:nvPr/>
        </p:nvSpPr>
        <p:spPr bwMode="auto">
          <a:xfrm>
            <a:off x="3635896" y="2468488"/>
            <a:ext cx="4419600" cy="124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fontAlgn="t"/>
            <a:r>
              <a:rPr lang="ca-ES" sz="3600" b="1" dirty="0" smtClean="0">
                <a:solidFill>
                  <a:schemeClr val="bg1"/>
                </a:solidFill>
                <a:latin typeface="Trebuchet MS" pitchFamily="34" charset="0"/>
                <a:cs typeface="Times New Roman" pitchFamily="18" charset="0"/>
              </a:rPr>
              <a:t>Casos Clínics</a:t>
            </a:r>
            <a:endParaRPr lang="ca-ES" sz="3600" b="1" dirty="0">
              <a:solidFill>
                <a:schemeClr val="bg1"/>
              </a:solidFill>
              <a:latin typeface="Trebuchet MS" pitchFamily="34" charset="0"/>
              <a:cs typeface="Times New Roman" pitchFamily="18" charset="0"/>
            </a:endParaRPr>
          </a:p>
        </p:txBody>
      </p:sp>
      <p:sp>
        <p:nvSpPr>
          <p:cNvPr id="8" name="QuadreDeText 7"/>
          <p:cNvSpPr txBox="1"/>
          <p:nvPr/>
        </p:nvSpPr>
        <p:spPr>
          <a:xfrm>
            <a:off x="1835696" y="2321004"/>
            <a:ext cx="1152525" cy="1107996"/>
          </a:xfrm>
          <a:prstGeom prst="rect">
            <a:avLst/>
          </a:prstGeom>
          <a:noFill/>
          <a:ln w="381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r>
              <a:rPr lang="es-ES_tradnl" sz="6600" dirty="0">
                <a:solidFill>
                  <a:schemeClr val="bg1"/>
                </a:solidFill>
                <a:latin typeface="Trebuchet MS" pitchFamily="34" charset="0"/>
              </a:rPr>
              <a:t>5</a:t>
            </a:r>
          </a:p>
        </p:txBody>
      </p:sp>
    </p:spTree>
    <p:extLst>
      <p:ext uri="{BB962C8B-B14F-4D97-AF65-F5344CB8AC3E}">
        <p14:creationId xmlns:p14="http://schemas.microsoft.com/office/powerpoint/2010/main" val="11203596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ol 4"/>
          <p:cNvSpPr>
            <a:spLocks noGrp="1"/>
          </p:cNvSpPr>
          <p:nvPr>
            <p:ph type="subTitle" idx="1"/>
          </p:nvPr>
        </p:nvSpPr>
        <p:spPr/>
        <p:txBody>
          <a:bodyPr/>
          <a:lstStyle/>
          <a:p>
            <a:endParaRPr lang="ca-ES"/>
          </a:p>
        </p:txBody>
      </p:sp>
      <p:sp>
        <p:nvSpPr>
          <p:cNvPr id="4" name="Rectangle 2"/>
          <p:cNvSpPr>
            <a:spLocks noChangeArrowheads="1"/>
          </p:cNvSpPr>
          <p:nvPr/>
        </p:nvSpPr>
        <p:spPr bwMode="auto">
          <a:xfrm>
            <a:off x="0" y="-72008"/>
            <a:ext cx="9180512" cy="6597352"/>
          </a:xfrm>
          <a:prstGeom prst="rect">
            <a:avLst/>
          </a:prstGeom>
          <a:solidFill>
            <a:srgbClr val="8CC6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44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_tradnl" sz="3200" smtClean="0">
              <a:solidFill>
                <a:srgbClr val="000000"/>
              </a:solidFill>
              <a:latin typeface="Trebuchet MS" pitchFamily="34" charset="0"/>
            </a:endParaRPr>
          </a:p>
          <a:p>
            <a:pPr algn="ctr" eaLnBrk="0" fontAlgn="base" hangingPunct="0">
              <a:spcBef>
                <a:spcPct val="0"/>
              </a:spcBef>
              <a:spcAft>
                <a:spcPct val="0"/>
              </a:spcAft>
            </a:pPr>
            <a:endParaRPr lang="es-ES" sz="3200" smtClean="0">
              <a:solidFill>
                <a:srgbClr val="FFFFFF"/>
              </a:solidFill>
              <a:latin typeface="Trebuchet MS" pitchFamily="34" charset="0"/>
            </a:endParaRPr>
          </a:p>
          <a:p>
            <a:pPr algn="ctr" eaLnBrk="0" fontAlgn="base" hangingPunct="0">
              <a:spcBef>
                <a:spcPct val="0"/>
              </a:spcBef>
              <a:spcAft>
                <a:spcPct val="0"/>
              </a:spcAft>
            </a:pPr>
            <a:endParaRPr lang="es-ES" sz="2400" smtClean="0">
              <a:solidFill>
                <a:srgbClr val="000000"/>
              </a:solidFill>
              <a:latin typeface="Trebuchet MS" pitchFamily="34" charset="0"/>
            </a:endParaRPr>
          </a:p>
          <a:p>
            <a:pPr algn="ctr" eaLnBrk="0" fontAlgn="base" hangingPunct="0">
              <a:spcBef>
                <a:spcPct val="0"/>
              </a:spcBef>
              <a:spcAft>
                <a:spcPct val="0"/>
              </a:spcAft>
            </a:pPr>
            <a:endParaRPr lang="en-GB" sz="2400" smtClean="0">
              <a:solidFill>
                <a:srgbClr val="000000"/>
              </a:solidFill>
              <a:latin typeface="Trebuchet MS" pitchFamily="34" charset="0"/>
            </a:endParaRPr>
          </a:p>
        </p:txBody>
      </p:sp>
      <p:sp>
        <p:nvSpPr>
          <p:cNvPr id="6" name="Rectangle 3"/>
          <p:cNvSpPr>
            <a:spLocks noChangeArrowheads="1"/>
          </p:cNvSpPr>
          <p:nvPr/>
        </p:nvSpPr>
        <p:spPr bwMode="auto">
          <a:xfrm>
            <a:off x="3419872" y="1988840"/>
            <a:ext cx="5328592" cy="124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fontAlgn="t"/>
            <a:r>
              <a:rPr lang="ca-ES" sz="3600" b="1" dirty="0" smtClean="0">
                <a:solidFill>
                  <a:schemeClr val="bg1"/>
                </a:solidFill>
                <a:latin typeface="Trebuchet MS" pitchFamily="34" charset="0"/>
                <a:cs typeface="Times New Roman" pitchFamily="18" charset="0"/>
              </a:rPr>
              <a:t>Referent alcohol</a:t>
            </a:r>
          </a:p>
          <a:p>
            <a:pPr fontAlgn="t"/>
            <a:endParaRPr lang="ca-ES" sz="1000" b="1" dirty="0" smtClean="0">
              <a:solidFill>
                <a:schemeClr val="bg1"/>
              </a:solidFill>
              <a:latin typeface="Trebuchet MS" pitchFamily="34" charset="0"/>
              <a:cs typeface="Times New Roman" pitchFamily="18" charset="0"/>
            </a:endParaRPr>
          </a:p>
          <a:p>
            <a:pPr fontAlgn="t"/>
            <a:r>
              <a:rPr lang="ca-ES" sz="2800" b="1" dirty="0">
                <a:solidFill>
                  <a:schemeClr val="bg1"/>
                </a:solidFill>
                <a:latin typeface="Trebuchet MS" pitchFamily="34" charset="0"/>
                <a:cs typeface="Times New Roman" pitchFamily="18" charset="0"/>
              </a:rPr>
              <a:t> </a:t>
            </a:r>
            <a:r>
              <a:rPr lang="ca-ES" sz="2800" b="1" dirty="0" smtClean="0">
                <a:solidFill>
                  <a:schemeClr val="bg1"/>
                </a:solidFill>
                <a:latin typeface="Trebuchet MS" pitchFamily="34" charset="0"/>
                <a:cs typeface="Times New Roman" pitchFamily="18" charset="0"/>
              </a:rPr>
              <a:t>  - Anàlisi situació</a:t>
            </a:r>
          </a:p>
          <a:p>
            <a:pPr fontAlgn="t"/>
            <a:r>
              <a:rPr lang="ca-ES" sz="2800" b="1" dirty="0">
                <a:solidFill>
                  <a:schemeClr val="bg1"/>
                </a:solidFill>
                <a:latin typeface="Trebuchet MS" pitchFamily="34" charset="0"/>
                <a:cs typeface="Times New Roman" pitchFamily="18" charset="0"/>
              </a:rPr>
              <a:t> </a:t>
            </a:r>
            <a:r>
              <a:rPr lang="ca-ES" sz="2800" b="1" dirty="0" smtClean="0">
                <a:solidFill>
                  <a:schemeClr val="bg1"/>
                </a:solidFill>
                <a:latin typeface="Trebuchet MS" pitchFamily="34" charset="0"/>
                <a:cs typeface="Times New Roman" pitchFamily="18" charset="0"/>
              </a:rPr>
              <a:t>  - Com fer formació</a:t>
            </a:r>
          </a:p>
          <a:p>
            <a:pPr fontAlgn="t"/>
            <a:r>
              <a:rPr lang="ca-ES" sz="2800" b="1" dirty="0">
                <a:solidFill>
                  <a:schemeClr val="bg1"/>
                </a:solidFill>
                <a:latin typeface="Trebuchet MS" pitchFamily="34" charset="0"/>
                <a:cs typeface="Times New Roman" pitchFamily="18" charset="0"/>
              </a:rPr>
              <a:t> </a:t>
            </a:r>
            <a:r>
              <a:rPr lang="ca-ES" sz="2800" b="1" dirty="0" smtClean="0">
                <a:solidFill>
                  <a:schemeClr val="bg1"/>
                </a:solidFill>
                <a:latin typeface="Trebuchet MS" pitchFamily="34" charset="0"/>
                <a:cs typeface="Times New Roman" pitchFamily="18" charset="0"/>
              </a:rPr>
              <a:t>  - Coordinació AP-CAS</a:t>
            </a:r>
            <a:endParaRPr lang="ca-ES" sz="2000" b="1" dirty="0">
              <a:solidFill>
                <a:schemeClr val="bg1"/>
              </a:solidFill>
              <a:latin typeface="Trebuchet MS" pitchFamily="34" charset="0"/>
              <a:cs typeface="Times New Roman" pitchFamily="18" charset="0"/>
            </a:endParaRPr>
          </a:p>
        </p:txBody>
      </p:sp>
      <p:sp>
        <p:nvSpPr>
          <p:cNvPr id="8" name="QuadreDeText 7"/>
          <p:cNvSpPr txBox="1"/>
          <p:nvPr/>
        </p:nvSpPr>
        <p:spPr>
          <a:xfrm>
            <a:off x="1907704" y="1772816"/>
            <a:ext cx="1152525" cy="1107996"/>
          </a:xfrm>
          <a:prstGeom prst="rect">
            <a:avLst/>
          </a:prstGeom>
          <a:noFill/>
          <a:ln w="381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r>
              <a:rPr lang="es-ES_tradnl" sz="6600" dirty="0" smtClean="0">
                <a:solidFill>
                  <a:schemeClr val="bg1"/>
                </a:solidFill>
                <a:latin typeface="Trebuchet MS" pitchFamily="34" charset="0"/>
              </a:rPr>
              <a:t>6</a:t>
            </a:r>
            <a:endParaRPr lang="es-ES_tradnl" sz="6600" dirty="0">
              <a:solidFill>
                <a:schemeClr val="bg1"/>
              </a:solidFill>
              <a:latin typeface="Trebuchet MS" pitchFamily="34" charset="0"/>
            </a:endParaRPr>
          </a:p>
        </p:txBody>
      </p:sp>
    </p:spTree>
    <p:extLst>
      <p:ext uri="{BB962C8B-B14F-4D97-AF65-F5344CB8AC3E}">
        <p14:creationId xmlns:p14="http://schemas.microsoft.com/office/powerpoint/2010/main" val="35796238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ext Box 2052"/>
          <p:cNvSpPr txBox="1">
            <a:spLocks noChangeArrowheads="1"/>
          </p:cNvSpPr>
          <p:nvPr/>
        </p:nvSpPr>
        <p:spPr bwMode="auto">
          <a:xfrm>
            <a:off x="539750" y="6116638"/>
            <a:ext cx="72326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288925" algn="l"/>
              </a:tabLst>
              <a:defRPr sz="2400">
                <a:solidFill>
                  <a:schemeClr val="tx1"/>
                </a:solidFill>
                <a:latin typeface="Arial" pitchFamily="34" charset="0"/>
                <a:ea typeface="ＭＳ Ｐゴシック" pitchFamily="34" charset="-128"/>
              </a:defRPr>
            </a:lvl1pPr>
            <a:lvl2pPr marL="742950" indent="-285750">
              <a:tabLst>
                <a:tab pos="288925" algn="l"/>
              </a:tabLst>
              <a:defRPr sz="2400">
                <a:solidFill>
                  <a:schemeClr val="tx1"/>
                </a:solidFill>
                <a:latin typeface="Arial" pitchFamily="34" charset="0"/>
                <a:ea typeface="ＭＳ Ｐゴシック" pitchFamily="34" charset="-128"/>
              </a:defRPr>
            </a:lvl2pPr>
            <a:lvl3pPr marL="1143000" indent="-228600">
              <a:tabLst>
                <a:tab pos="288925" algn="l"/>
              </a:tabLst>
              <a:defRPr sz="2400">
                <a:solidFill>
                  <a:schemeClr val="tx1"/>
                </a:solidFill>
                <a:latin typeface="Arial" pitchFamily="34" charset="0"/>
                <a:ea typeface="ＭＳ Ｐゴシック" pitchFamily="34" charset="-128"/>
              </a:defRPr>
            </a:lvl3pPr>
            <a:lvl4pPr marL="1600200" indent="-228600">
              <a:tabLst>
                <a:tab pos="288925" algn="l"/>
              </a:tabLst>
              <a:defRPr sz="2400">
                <a:solidFill>
                  <a:schemeClr val="tx1"/>
                </a:solidFill>
                <a:latin typeface="Arial" pitchFamily="34" charset="0"/>
                <a:ea typeface="ＭＳ Ｐゴシック" pitchFamily="34" charset="-128"/>
              </a:defRPr>
            </a:lvl4pPr>
            <a:lvl5pPr marL="2057400" indent="-228600">
              <a:tabLst>
                <a:tab pos="288925"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288925"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288925"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288925"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288925" algn="l"/>
              </a:tabLst>
              <a:defRPr sz="2400">
                <a:solidFill>
                  <a:schemeClr val="tx1"/>
                </a:solidFill>
                <a:latin typeface="Arial" pitchFamily="34" charset="0"/>
                <a:ea typeface="ＭＳ Ｐゴシック" pitchFamily="34" charset="-128"/>
              </a:defRPr>
            </a:lvl9pPr>
          </a:lstStyle>
          <a:p>
            <a:pPr>
              <a:spcBef>
                <a:spcPct val="20000"/>
              </a:spcBef>
              <a:spcAft>
                <a:spcPct val="20000"/>
              </a:spcAft>
              <a:buFont typeface="Monotype Sorts"/>
              <a:buNone/>
            </a:pPr>
            <a:r>
              <a:rPr lang="ca-ES" sz="1200" dirty="0">
                <a:latin typeface="Trebuchet MS" pitchFamily="34" charset="0"/>
                <a:cs typeface="Times New Roman" pitchFamily="18" charset="0"/>
              </a:rPr>
              <a:t>Font: adaptat </a:t>
            </a:r>
            <a:r>
              <a:rPr lang="ca-ES" sz="1200" dirty="0" err="1">
                <a:latin typeface="Trebuchet MS" pitchFamily="34" charset="0"/>
                <a:cs typeface="Times New Roman" pitchFamily="18" charset="0"/>
              </a:rPr>
              <a:t>d’Etheridge</a:t>
            </a:r>
            <a:r>
              <a:rPr lang="ca-ES" sz="1200" dirty="0">
                <a:latin typeface="Trebuchet MS" pitchFamily="34" charset="0"/>
                <a:cs typeface="Times New Roman" pitchFamily="18" charset="0"/>
              </a:rPr>
              <a:t> RM i Sullivan E. &lt;http://www.alcoholcme.com</a:t>
            </a:r>
            <a:r>
              <a:rPr lang="es-ES" sz="1200" dirty="0">
                <a:latin typeface="Trebuchet MS" pitchFamily="34" charset="0"/>
                <a:cs typeface="Times New Roman" pitchFamily="18" charset="0"/>
              </a:rPr>
              <a:t>&gt;</a:t>
            </a:r>
          </a:p>
        </p:txBody>
      </p:sp>
      <p:sp>
        <p:nvSpPr>
          <p:cNvPr id="102405" name="Rectangle 5"/>
          <p:cNvSpPr>
            <a:spLocks noChangeArrowheads="1"/>
          </p:cNvSpPr>
          <p:nvPr/>
        </p:nvSpPr>
        <p:spPr bwMode="auto">
          <a:xfrm>
            <a:off x="539552" y="2225670"/>
            <a:ext cx="5760640" cy="199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90500" indent="-190500" eaLnBrk="1" hangingPunct="1">
              <a:lnSpc>
                <a:spcPts val="1900"/>
              </a:lnSpc>
              <a:spcAft>
                <a:spcPts val="700"/>
              </a:spcAft>
              <a:buFont typeface="Wingdings" pitchFamily="2" charset="2"/>
              <a:buNone/>
            </a:pPr>
            <a:r>
              <a:rPr lang="ca-ES" sz="2800" b="1" dirty="0">
                <a:solidFill>
                  <a:schemeClr val="accent5">
                    <a:lumMod val="50000"/>
                  </a:schemeClr>
                </a:solidFill>
                <a:latin typeface="Trebuchet MS" pitchFamily="34" charset="0"/>
                <a:cs typeface="Times New Roman" pitchFamily="18" charset="0"/>
              </a:rPr>
              <a:t>Model </a:t>
            </a:r>
            <a:r>
              <a:rPr lang="ca-ES" sz="2800" b="1" dirty="0" err="1">
                <a:solidFill>
                  <a:schemeClr val="accent5">
                    <a:lumMod val="50000"/>
                  </a:schemeClr>
                </a:solidFill>
                <a:latin typeface="Trebuchet MS" pitchFamily="34" charset="0"/>
                <a:cs typeface="Times New Roman" pitchFamily="18" charset="0"/>
              </a:rPr>
              <a:t>motivacional</a:t>
            </a:r>
            <a:endParaRPr lang="ca-ES" sz="2400" dirty="0">
              <a:solidFill>
                <a:schemeClr val="accent5">
                  <a:lumMod val="50000"/>
                </a:schemeClr>
              </a:solidFill>
              <a:latin typeface="Trebuchet MS" pitchFamily="34" charset="0"/>
              <a:cs typeface="Times New Roman" pitchFamily="18" charset="0"/>
            </a:endParaRPr>
          </a:p>
          <a:p>
            <a:pPr marL="342900" indent="-342900">
              <a:spcBef>
                <a:spcPct val="20000"/>
              </a:spcBef>
              <a:spcAft>
                <a:spcPct val="20000"/>
              </a:spcAft>
              <a:buBlip>
                <a:blip r:embed="rId3"/>
              </a:buBlip>
            </a:pPr>
            <a:r>
              <a:rPr lang="ca-ES" sz="2000" dirty="0" smtClean="0">
                <a:latin typeface="Trebuchet MS" pitchFamily="34" charset="0"/>
                <a:cs typeface="Times New Roman" pitchFamily="18" charset="0"/>
              </a:rPr>
              <a:t>  Estimular </a:t>
            </a:r>
            <a:r>
              <a:rPr lang="ca-ES" sz="2000" dirty="0">
                <a:latin typeface="Trebuchet MS" pitchFamily="34" charset="0"/>
                <a:cs typeface="Times New Roman" pitchFamily="18" charset="0"/>
              </a:rPr>
              <a:t>la motivació </a:t>
            </a:r>
            <a:endParaRPr lang="ca-ES" sz="2000" dirty="0" smtClean="0">
              <a:latin typeface="Trebuchet MS" pitchFamily="34" charset="0"/>
              <a:cs typeface="Times New Roman" pitchFamily="18" charset="0"/>
            </a:endParaRPr>
          </a:p>
          <a:p>
            <a:pPr marL="342900" indent="-342900">
              <a:spcBef>
                <a:spcPct val="20000"/>
              </a:spcBef>
              <a:spcAft>
                <a:spcPct val="20000"/>
              </a:spcAft>
              <a:buBlip>
                <a:blip r:embed="rId3"/>
              </a:buBlip>
            </a:pPr>
            <a:r>
              <a:rPr lang="ca-ES" sz="2000" dirty="0" smtClean="0">
                <a:latin typeface="Trebuchet MS" pitchFamily="34" charset="0"/>
                <a:cs typeface="Times New Roman" pitchFamily="18" charset="0"/>
              </a:rPr>
              <a:t>  Resumir </a:t>
            </a:r>
            <a:r>
              <a:rPr lang="ca-ES" sz="2000" dirty="0">
                <a:latin typeface="Trebuchet MS" pitchFamily="34" charset="0"/>
                <a:cs typeface="Times New Roman" pitchFamily="18" charset="0"/>
              </a:rPr>
              <a:t>els punts de vista.</a:t>
            </a:r>
          </a:p>
          <a:p>
            <a:pPr marL="342900" indent="-342900">
              <a:spcBef>
                <a:spcPct val="20000"/>
              </a:spcBef>
              <a:spcAft>
                <a:spcPct val="20000"/>
              </a:spcAft>
              <a:buBlip>
                <a:blip r:embed="rId3"/>
              </a:buBlip>
            </a:pPr>
            <a:r>
              <a:rPr lang="ca-ES" sz="2000" dirty="0" smtClean="0">
                <a:latin typeface="Trebuchet MS" pitchFamily="34" charset="0"/>
                <a:cs typeface="Times New Roman" pitchFamily="18" charset="0"/>
              </a:rPr>
              <a:t>  Animar i fer participar als companys</a:t>
            </a:r>
            <a:endParaRPr lang="ca-ES" sz="2000" dirty="0">
              <a:latin typeface="Trebuchet MS" pitchFamily="34" charset="0"/>
              <a:cs typeface="Times New Roman" pitchFamily="18" charset="0"/>
            </a:endParaRPr>
          </a:p>
          <a:p>
            <a:pPr marL="342900" indent="-342900">
              <a:spcBef>
                <a:spcPct val="20000"/>
              </a:spcBef>
              <a:spcAft>
                <a:spcPct val="20000"/>
              </a:spcAft>
              <a:buBlip>
                <a:blip r:embed="rId3"/>
              </a:buBlip>
            </a:pPr>
            <a:r>
              <a:rPr lang="ca-ES" sz="2000" dirty="0" smtClean="0">
                <a:latin typeface="Trebuchet MS" pitchFamily="34" charset="0"/>
                <a:cs typeface="Times New Roman" pitchFamily="18" charset="0"/>
              </a:rPr>
              <a:t>  </a:t>
            </a:r>
            <a:r>
              <a:rPr lang="ca-ES" sz="2000" u="sng" dirty="0" smtClean="0">
                <a:latin typeface="Trebuchet MS" pitchFamily="34" charset="0"/>
                <a:cs typeface="Times New Roman" pitchFamily="18" charset="0"/>
              </a:rPr>
              <a:t>Aplicació </a:t>
            </a:r>
            <a:r>
              <a:rPr lang="ca-ES" sz="2000" u="sng" dirty="0">
                <a:latin typeface="Trebuchet MS" pitchFamily="34" charset="0"/>
                <a:cs typeface="Times New Roman" pitchFamily="18" charset="0"/>
              </a:rPr>
              <a:t>progressiva</a:t>
            </a:r>
            <a:r>
              <a:rPr lang="ca-ES" sz="2000" dirty="0">
                <a:latin typeface="Trebuchet MS" pitchFamily="34" charset="0"/>
                <a:cs typeface="Times New Roman" pitchFamily="18" charset="0"/>
              </a:rPr>
              <a:t>.</a:t>
            </a:r>
            <a:endParaRPr lang="ca-ES" sz="2800" dirty="0">
              <a:latin typeface="Trebuchet MS" pitchFamily="34" charset="0"/>
              <a:cs typeface="Times New Roman" pitchFamily="18" charset="0"/>
            </a:endParaRPr>
          </a:p>
        </p:txBody>
      </p:sp>
      <p:sp>
        <p:nvSpPr>
          <p:cNvPr id="3" name="Títol 2"/>
          <p:cNvSpPr>
            <a:spLocks noGrp="1"/>
          </p:cNvSpPr>
          <p:nvPr>
            <p:ph type="title"/>
          </p:nvPr>
        </p:nvSpPr>
        <p:spPr>
          <a:xfrm>
            <a:off x="457200" y="629816"/>
            <a:ext cx="8229600" cy="1143000"/>
          </a:xfrm>
        </p:spPr>
        <p:txBody>
          <a:bodyPr/>
          <a:lstStyle/>
          <a:p>
            <a:r>
              <a:rPr lang="ca-ES" sz="3200" smtClean="0">
                <a:cs typeface="Times New Roman" pitchFamily="18" charset="0"/>
              </a:rPr>
              <a:t>Anàlisi situació:</a:t>
            </a:r>
            <a:r>
              <a:rPr lang="ca-ES" smtClean="0">
                <a:cs typeface="Times New Roman" pitchFamily="18" charset="0"/>
              </a:rPr>
              <a:t/>
            </a:r>
            <a:br>
              <a:rPr lang="ca-ES" smtClean="0">
                <a:cs typeface="Times New Roman" pitchFamily="18" charset="0"/>
              </a:rPr>
            </a:br>
            <a:r>
              <a:rPr lang="ca-ES" smtClean="0">
                <a:cs typeface="Times New Roman" pitchFamily="18" charset="0"/>
              </a:rPr>
              <a:t/>
            </a:r>
            <a:br>
              <a:rPr lang="ca-ES" smtClean="0">
                <a:cs typeface="Times New Roman" pitchFamily="18" charset="0"/>
              </a:rPr>
            </a:br>
            <a:r>
              <a:rPr lang="ca-ES" smtClean="0">
                <a:cs typeface="Times New Roman" pitchFamily="18" charset="0"/>
              </a:rPr>
              <a:t>Com podem motivar a l’EAP</a:t>
            </a:r>
            <a:endParaRPr lang="ca-ES"/>
          </a:p>
        </p:txBody>
      </p:sp>
      <p:grpSp>
        <p:nvGrpSpPr>
          <p:cNvPr id="8" name="Agrupa 7"/>
          <p:cNvGrpSpPr/>
          <p:nvPr/>
        </p:nvGrpSpPr>
        <p:grpSpPr>
          <a:xfrm>
            <a:off x="5868144" y="44624"/>
            <a:ext cx="2939240" cy="2827805"/>
            <a:chOff x="6300192" y="205495"/>
            <a:chExt cx="2939240" cy="2827805"/>
          </a:xfrm>
        </p:grpSpPr>
        <p:pic>
          <p:nvPicPr>
            <p:cNvPr id="14"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192" y="205495"/>
              <a:ext cx="2850240" cy="2771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QuadreDeText 3"/>
            <p:cNvSpPr txBox="1"/>
            <p:nvPr/>
          </p:nvSpPr>
          <p:spPr>
            <a:xfrm rot="261988">
              <a:off x="6544463" y="509532"/>
              <a:ext cx="2694969" cy="2523768"/>
            </a:xfrm>
            <a:prstGeom prst="rect">
              <a:avLst/>
            </a:prstGeom>
            <a:noFill/>
          </p:spPr>
          <p:txBody>
            <a:bodyPr wrap="none" rtlCol="0">
              <a:spAutoFit/>
            </a:bodyPr>
            <a:lstStyle/>
            <a:p>
              <a:endParaRPr lang="ca-ES" sz="1600" dirty="0" smtClean="0"/>
            </a:p>
            <a:p>
              <a:r>
                <a:rPr lang="ca-ES" sz="1600" dirty="0" smtClean="0"/>
                <a:t>Formular </a:t>
              </a:r>
              <a:r>
                <a:rPr lang="ca-ES" sz="1600" dirty="0"/>
                <a:t>els objectius </a:t>
              </a:r>
              <a:endParaRPr lang="ca-ES" sz="1600" dirty="0" smtClean="0"/>
            </a:p>
            <a:p>
              <a:r>
                <a:rPr lang="ca-ES" sz="1400" i="1" dirty="0" smtClean="0"/>
                <a:t>(</a:t>
              </a:r>
              <a:r>
                <a:rPr lang="ca-ES" sz="1400" i="1" dirty="0"/>
                <a:t>que vull transmetre?)</a:t>
              </a:r>
            </a:p>
            <a:p>
              <a:r>
                <a:rPr lang="ca-ES" sz="1600" dirty="0"/>
                <a:t>Transmetre la importància </a:t>
              </a:r>
              <a:endParaRPr lang="ca-ES" sz="1600" dirty="0" smtClean="0"/>
            </a:p>
            <a:p>
              <a:r>
                <a:rPr lang="ca-ES" sz="1600" dirty="0"/>
                <a:t> </a:t>
              </a:r>
              <a:r>
                <a:rPr lang="ca-ES" sz="1600" dirty="0" smtClean="0"/>
                <a:t>dels </a:t>
              </a:r>
              <a:r>
                <a:rPr lang="ca-ES" sz="1600" dirty="0"/>
                <a:t>objectius</a:t>
              </a:r>
            </a:p>
            <a:p>
              <a:r>
                <a:rPr lang="ca-ES" sz="1600" dirty="0"/>
                <a:t>Implicació en el projecte</a:t>
              </a:r>
            </a:p>
            <a:p>
              <a:r>
                <a:rPr lang="ca-ES" sz="1600" dirty="0"/>
                <a:t>Feedback</a:t>
              </a:r>
            </a:p>
            <a:p>
              <a:r>
                <a:rPr lang="ca-ES" sz="1600" dirty="0"/>
                <a:t>Seguiment en el temps, </a:t>
              </a:r>
              <a:endParaRPr lang="ca-ES" sz="1600" dirty="0" smtClean="0"/>
            </a:p>
            <a:p>
              <a:r>
                <a:rPr lang="ca-ES" sz="1600" dirty="0" smtClean="0"/>
                <a:t>Enviar informació...</a:t>
              </a:r>
              <a:endParaRPr lang="ca-ES" sz="1600" dirty="0"/>
            </a:p>
            <a:p>
              <a:endParaRPr lang="ca-ES" sz="1600" dirty="0"/>
            </a:p>
          </p:txBody>
        </p:sp>
      </p:grpSp>
      <p:grpSp>
        <p:nvGrpSpPr>
          <p:cNvPr id="11" name="Agrupa 10"/>
          <p:cNvGrpSpPr/>
          <p:nvPr/>
        </p:nvGrpSpPr>
        <p:grpSpPr>
          <a:xfrm>
            <a:off x="6012160" y="3388161"/>
            <a:ext cx="2483548" cy="2680771"/>
            <a:chOff x="6372200" y="3388161"/>
            <a:chExt cx="2483548" cy="2680771"/>
          </a:xfrm>
        </p:grpSpPr>
        <p:pic>
          <p:nvPicPr>
            <p:cNvPr id="16389" name="Picture 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2200" y="3388161"/>
              <a:ext cx="2483548" cy="2680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QuadreDeText 4"/>
            <p:cNvSpPr txBox="1"/>
            <p:nvPr/>
          </p:nvSpPr>
          <p:spPr>
            <a:xfrm rot="21378637">
              <a:off x="6404368" y="3936449"/>
              <a:ext cx="2404103" cy="1880002"/>
            </a:xfrm>
            <a:prstGeom prst="rect">
              <a:avLst/>
            </a:prstGeom>
            <a:noFill/>
          </p:spPr>
          <p:txBody>
            <a:bodyPr wrap="square" rtlCol="0">
              <a:spAutoFit/>
            </a:bodyPr>
            <a:lstStyle/>
            <a:p>
              <a:pPr algn="ctr">
                <a:spcAft>
                  <a:spcPts val="500"/>
                </a:spcAft>
              </a:pPr>
              <a:r>
                <a:rPr lang="ca-ES" sz="1600" b="1" u="sng" dirty="0" smtClean="0">
                  <a:solidFill>
                    <a:srgbClr val="C00000"/>
                  </a:solidFill>
                </a:rPr>
                <a:t>Recomanacions:</a:t>
              </a:r>
            </a:p>
            <a:p>
              <a:pPr marL="285750" indent="-285750">
                <a:buFontTx/>
                <a:buChar char="-"/>
              </a:pPr>
              <a:r>
                <a:rPr lang="ca-ES" sz="1600" dirty="0" smtClean="0"/>
                <a:t>Missatge clar</a:t>
              </a:r>
            </a:p>
            <a:p>
              <a:pPr marL="285750" indent="-285750">
                <a:buFontTx/>
                <a:buChar char="-"/>
              </a:pPr>
              <a:r>
                <a:rPr lang="ca-ES" sz="1600" dirty="0" smtClean="0"/>
                <a:t>Informació breu i </a:t>
              </a:r>
            </a:p>
            <a:p>
              <a:r>
                <a:rPr lang="ca-ES" sz="1600" dirty="0" smtClean="0"/>
                <a:t>      concreta</a:t>
              </a:r>
            </a:p>
            <a:p>
              <a:pPr marL="285750" indent="-285750">
                <a:buFontTx/>
                <a:buChar char="-"/>
              </a:pPr>
              <a:r>
                <a:rPr lang="ca-ES" sz="1600" dirty="0" smtClean="0"/>
                <a:t>No llegir literalment</a:t>
              </a:r>
            </a:p>
            <a:p>
              <a:pPr marL="285750" indent="-285750">
                <a:buFontTx/>
                <a:buChar char="-"/>
              </a:pPr>
              <a:r>
                <a:rPr lang="ca-ES" sz="1600" dirty="0" smtClean="0"/>
                <a:t>Fer intervenir al grup, preguntar, dubtes</a:t>
              </a:r>
              <a:endParaRPr lang="ca-ES" sz="1600" dirty="0"/>
            </a:p>
          </p:txBody>
        </p:sp>
      </p:grpSp>
    </p:spTree>
    <p:extLst>
      <p:ext uri="{BB962C8B-B14F-4D97-AF65-F5344CB8AC3E}">
        <p14:creationId xmlns:p14="http://schemas.microsoft.com/office/powerpoint/2010/main" val="1515284012"/>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Formació</a:t>
            </a:r>
            <a:r>
              <a:rPr lang="es-ES" dirty="0" smtClean="0"/>
              <a:t> a </a:t>
            </a:r>
            <a:r>
              <a:rPr lang="es-ES" dirty="0" err="1" smtClean="0"/>
              <a:t>l’EAP</a:t>
            </a:r>
            <a:endParaRPr lang="es-ES" dirty="0"/>
          </a:p>
        </p:txBody>
      </p:sp>
      <p:sp>
        <p:nvSpPr>
          <p:cNvPr id="3" name="2 Marcador de contenido"/>
          <p:cNvSpPr>
            <a:spLocks noGrp="1"/>
          </p:cNvSpPr>
          <p:nvPr>
            <p:ph idx="1"/>
          </p:nvPr>
        </p:nvSpPr>
        <p:spPr>
          <a:xfrm>
            <a:off x="539552" y="1700808"/>
            <a:ext cx="8229600" cy="4525963"/>
          </a:xfrm>
        </p:spPr>
        <p:txBody>
          <a:bodyPr/>
          <a:lstStyle/>
          <a:p>
            <a:r>
              <a:rPr lang="ca-ES" b="1" dirty="0" smtClean="0"/>
              <a:t>Programar</a:t>
            </a:r>
            <a:r>
              <a:rPr lang="ca-ES" dirty="0" smtClean="0"/>
              <a:t> la </a:t>
            </a:r>
            <a:r>
              <a:rPr lang="ca-ES" b="1" dirty="0" smtClean="0"/>
              <a:t>sessió  </a:t>
            </a:r>
            <a:r>
              <a:rPr lang="ca-ES" dirty="0" smtClean="0"/>
              <a:t>(2 hores) </a:t>
            </a:r>
            <a:r>
              <a:rPr lang="ca-ES" i="1" dirty="0" smtClean="0"/>
              <a:t>el més aviat </a:t>
            </a:r>
            <a:r>
              <a:rPr lang="ca-ES" i="1" dirty="0" smtClean="0"/>
              <a:t>possible</a:t>
            </a:r>
          </a:p>
          <a:p>
            <a:pPr marL="0" indent="0">
              <a:buNone/>
            </a:pPr>
            <a:endParaRPr lang="ca-ES" i="1" dirty="0" smtClean="0"/>
          </a:p>
          <a:p>
            <a:r>
              <a:rPr lang="ca-ES" dirty="0" smtClean="0"/>
              <a:t>Tota la informació està a</a:t>
            </a:r>
            <a:r>
              <a:rPr lang="ca-ES" dirty="0" smtClean="0"/>
              <a:t>: </a:t>
            </a:r>
            <a:r>
              <a:rPr lang="ca-ES" sz="2400" b="1" dirty="0" smtClean="0">
                <a:hlinkClick r:id="rId3"/>
              </a:rPr>
              <a:t>Web Beveu Menys </a:t>
            </a:r>
            <a:endParaRPr lang="ca-ES" sz="2400" b="1" dirty="0" smtClean="0"/>
          </a:p>
          <a:p>
            <a:r>
              <a:rPr lang="ca-ES" dirty="0" smtClean="0"/>
              <a:t>Per </a:t>
            </a:r>
            <a:r>
              <a:rPr lang="ca-ES" dirty="0" smtClean="0"/>
              <a:t>tal </a:t>
            </a:r>
            <a:r>
              <a:rPr lang="ca-ES" b="1" dirty="0" smtClean="0"/>
              <a:t>d’acreditar</a:t>
            </a:r>
            <a:r>
              <a:rPr lang="ca-ES" dirty="0" smtClean="0"/>
              <a:t> la formació:</a:t>
            </a:r>
          </a:p>
          <a:p>
            <a:pPr lvl="1"/>
            <a:r>
              <a:rPr lang="ca-ES" dirty="0" smtClean="0"/>
              <a:t>Comuniqueu les dates </a:t>
            </a:r>
            <a:r>
              <a:rPr lang="ca-ES" dirty="0" smtClean="0"/>
              <a:t>de les sessions</a:t>
            </a:r>
            <a:endParaRPr lang="ca-ES" dirty="0" smtClean="0"/>
          </a:p>
          <a:p>
            <a:pPr lvl="1"/>
            <a:r>
              <a:rPr lang="ca-ES" dirty="0" smtClean="0"/>
              <a:t>Envieu Full signatures i avaluacions de les sessions (ho podeu fer escanejat) a </a:t>
            </a:r>
          </a:p>
          <a:p>
            <a:pPr marL="457200" lvl="1" indent="0">
              <a:buNone/>
            </a:pPr>
            <a:r>
              <a:rPr lang="ca-ES" dirty="0" smtClean="0"/>
              <a:t>		</a:t>
            </a:r>
            <a:r>
              <a:rPr lang="ca-ES" sz="2400" b="1" dirty="0" smtClean="0"/>
              <a:t>   </a:t>
            </a:r>
            <a:r>
              <a:rPr lang="ca-ES" sz="2400" b="1" u="sng" dirty="0" smtClean="0">
                <a:hlinkClick r:id="rId4"/>
              </a:rPr>
              <a:t>aulavirtual@camfic.org</a:t>
            </a:r>
            <a:endParaRPr lang="ca-ES" sz="2400" b="1" dirty="0" smtClean="0"/>
          </a:p>
          <a:p>
            <a:pPr marL="457200" lvl="1" indent="0">
              <a:buNone/>
            </a:pPr>
            <a:endParaRPr lang="ca-ES" sz="2400" b="1" dirty="0"/>
          </a:p>
          <a:p>
            <a:pPr marL="457200" lvl="1" indent="0">
              <a:buNone/>
            </a:pPr>
            <a:r>
              <a:rPr lang="ca-ES" dirty="0" smtClean="0"/>
              <a:t>*Us enviarem </a:t>
            </a:r>
            <a:r>
              <a:rPr lang="ca-ES" dirty="0" err="1" smtClean="0"/>
              <a:t>mail</a:t>
            </a:r>
            <a:r>
              <a:rPr lang="ca-ES" dirty="0" smtClean="0"/>
              <a:t> amb informació sobre els </a:t>
            </a:r>
            <a:r>
              <a:rPr lang="ca-ES" b="1" dirty="0" smtClean="0"/>
              <a:t>materials</a:t>
            </a:r>
            <a:r>
              <a:rPr lang="ca-ES" dirty="0" smtClean="0"/>
              <a:t> i com    organitzar la formació i </a:t>
            </a:r>
            <a:r>
              <a:rPr lang="ca-ES" b="1" dirty="0" smtClean="0"/>
              <a:t>gestionar les acreditacions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251520" y="413792"/>
            <a:ext cx="8784976" cy="1143000"/>
          </a:xfrm>
        </p:spPr>
        <p:txBody>
          <a:bodyPr/>
          <a:lstStyle/>
          <a:p>
            <a:r>
              <a:rPr lang="ca-ES" dirty="0" smtClean="0"/>
              <a:t>Recursos: WEB Beveu Menys  </a:t>
            </a:r>
            <a:br>
              <a:rPr lang="ca-ES" dirty="0" smtClean="0"/>
            </a:br>
            <a:r>
              <a:rPr lang="ca-ES" dirty="0"/>
              <a:t/>
            </a:r>
            <a:br>
              <a:rPr lang="ca-ES" dirty="0"/>
            </a:br>
            <a:r>
              <a:rPr lang="ca-ES" sz="2400" dirty="0" smtClean="0">
                <a:hlinkClick r:id="rId2"/>
              </a:rPr>
              <a:t>http</a:t>
            </a:r>
            <a:r>
              <a:rPr lang="ca-ES" sz="2400" dirty="0">
                <a:hlinkClick r:id="rId2"/>
              </a:rPr>
              <a:t>://beveumenys.cat</a:t>
            </a:r>
            <a:r>
              <a:rPr lang="ca-ES" sz="2400" dirty="0"/>
              <a:t> </a:t>
            </a:r>
            <a:endParaRPr lang="ca-ES" sz="3200" dirty="0"/>
          </a:p>
        </p:txBody>
      </p:sp>
      <p:pic>
        <p:nvPicPr>
          <p:cNvPr id="2293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51346">
            <a:off x="140693" y="1600587"/>
            <a:ext cx="4996433" cy="309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88029">
            <a:off x="729936" y="4525889"/>
            <a:ext cx="1820644" cy="1700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QuadreDeText 6"/>
          <p:cNvSpPr txBox="1"/>
          <p:nvPr/>
        </p:nvSpPr>
        <p:spPr>
          <a:xfrm>
            <a:off x="5184159" y="1844824"/>
            <a:ext cx="3108543" cy="1477328"/>
          </a:xfrm>
          <a:prstGeom prst="rect">
            <a:avLst/>
          </a:prstGeom>
          <a:noFill/>
        </p:spPr>
        <p:txBody>
          <a:bodyPr wrap="none" rtlCol="0">
            <a:spAutoFit/>
          </a:bodyPr>
          <a:lstStyle/>
          <a:p>
            <a:r>
              <a:rPr lang="ca-ES" b="1" dirty="0" smtClean="0"/>
              <a:t>Accés </a:t>
            </a:r>
            <a:r>
              <a:rPr lang="ca-ES" b="1" dirty="0" smtClean="0"/>
              <a:t>per </a:t>
            </a:r>
            <a:r>
              <a:rPr lang="ca-ES" b="1" dirty="0" smtClean="0"/>
              <a:t>a professionals</a:t>
            </a:r>
            <a:r>
              <a:rPr lang="ca-ES" dirty="0" smtClean="0"/>
              <a:t>:</a:t>
            </a:r>
          </a:p>
          <a:p>
            <a:r>
              <a:rPr lang="ca-ES" dirty="0" smtClean="0"/>
              <a:t>- Notícies</a:t>
            </a:r>
          </a:p>
          <a:p>
            <a:r>
              <a:rPr lang="ca-ES" dirty="0" smtClean="0"/>
              <a:t>- Informació programa</a:t>
            </a:r>
          </a:p>
          <a:p>
            <a:r>
              <a:rPr lang="ca-ES" dirty="0" smtClean="0"/>
              <a:t>-</a:t>
            </a:r>
            <a:r>
              <a:rPr lang="ca-ES" dirty="0" smtClean="0"/>
              <a:t>Activitats formatives</a:t>
            </a:r>
          </a:p>
          <a:p>
            <a:r>
              <a:rPr lang="ca-ES" dirty="0" smtClean="0"/>
              <a:t>-Demanar materials</a:t>
            </a:r>
            <a:endParaRPr lang="ca-ES" dirty="0"/>
          </a:p>
        </p:txBody>
      </p:sp>
      <p:sp>
        <p:nvSpPr>
          <p:cNvPr id="11" name="QuadreDeText 10"/>
          <p:cNvSpPr txBox="1"/>
          <p:nvPr/>
        </p:nvSpPr>
        <p:spPr>
          <a:xfrm>
            <a:off x="2797105" y="5230941"/>
            <a:ext cx="2710999" cy="646331"/>
          </a:xfrm>
          <a:prstGeom prst="rect">
            <a:avLst/>
          </a:prstGeom>
          <a:noFill/>
        </p:spPr>
        <p:txBody>
          <a:bodyPr wrap="none" rtlCol="0">
            <a:spAutoFit/>
          </a:bodyPr>
          <a:lstStyle/>
          <a:p>
            <a:r>
              <a:rPr lang="ca-ES" b="1" dirty="0" smtClean="0"/>
              <a:t>Materials del programa</a:t>
            </a:r>
          </a:p>
          <a:p>
            <a:endParaRPr lang="ca-ES" b="1" dirty="0" smtClean="0"/>
          </a:p>
        </p:txBody>
      </p:sp>
      <p:pic>
        <p:nvPicPr>
          <p:cNvPr id="229380" name="Picture 4">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97552">
            <a:off x="7128439" y="4120340"/>
            <a:ext cx="1285883" cy="24300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938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0112" y="3933056"/>
            <a:ext cx="1201306" cy="25742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QuadreDeText 9"/>
          <p:cNvSpPr txBox="1"/>
          <p:nvPr/>
        </p:nvSpPr>
        <p:spPr>
          <a:xfrm rot="834140">
            <a:off x="919609" y="4975660"/>
            <a:ext cx="1609736" cy="1015663"/>
          </a:xfrm>
          <a:prstGeom prst="rect">
            <a:avLst/>
          </a:prstGeom>
          <a:noFill/>
        </p:spPr>
        <p:txBody>
          <a:bodyPr wrap="none" rtlCol="0">
            <a:spAutoFit/>
          </a:bodyPr>
          <a:lstStyle/>
          <a:p>
            <a:r>
              <a:rPr lang="ca-ES" sz="2000" b="1" dirty="0" smtClean="0">
                <a:solidFill>
                  <a:schemeClr val="bg1"/>
                </a:solidFill>
              </a:rPr>
              <a:t>Oferir </a:t>
            </a:r>
          </a:p>
          <a:p>
            <a:r>
              <a:rPr lang="ca-ES" sz="2000" b="1" dirty="0" smtClean="0">
                <a:solidFill>
                  <a:schemeClr val="bg1"/>
                </a:solidFill>
              </a:rPr>
              <a:t>recursos </a:t>
            </a:r>
          </a:p>
          <a:p>
            <a:r>
              <a:rPr lang="ca-ES" sz="2000" b="1" dirty="0" smtClean="0">
                <a:solidFill>
                  <a:schemeClr val="bg1"/>
                </a:solidFill>
              </a:rPr>
              <a:t>disponibles</a:t>
            </a:r>
            <a:endParaRPr lang="ca-ES" sz="2000" b="1" dirty="0">
              <a:solidFill>
                <a:schemeClr val="bg1"/>
              </a:solidFill>
            </a:endParaRPr>
          </a:p>
        </p:txBody>
      </p:sp>
    </p:spTree>
    <p:extLst>
      <p:ext uri="{BB962C8B-B14F-4D97-AF65-F5344CB8AC3E}">
        <p14:creationId xmlns:p14="http://schemas.microsoft.com/office/powerpoint/2010/main" val="35980511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323528" y="557808"/>
            <a:ext cx="8820472" cy="1143000"/>
          </a:xfrm>
        </p:spPr>
        <p:txBody>
          <a:bodyPr/>
          <a:lstStyle/>
          <a:p>
            <a:r>
              <a:rPr lang="ca-ES" dirty="0" smtClean="0"/>
              <a:t>Recursos: WEB Canal Drogues  </a:t>
            </a:r>
            <a:br>
              <a:rPr lang="ca-ES" dirty="0" smtClean="0"/>
            </a:br>
            <a:r>
              <a:rPr lang="ca-ES" dirty="0"/>
              <a:t/>
            </a:r>
            <a:br>
              <a:rPr lang="ca-ES" dirty="0"/>
            </a:br>
            <a:r>
              <a:rPr lang="ca-ES" sz="2400" dirty="0" smtClean="0">
                <a:hlinkClick r:id="rId2"/>
              </a:rPr>
              <a:t>http://drogues.gencat.cat</a:t>
            </a:r>
            <a:r>
              <a:rPr lang="ca-ES" sz="2400" dirty="0" smtClean="0"/>
              <a:t> </a:t>
            </a:r>
            <a:endParaRPr lang="ca-ES" sz="2400" dirty="0"/>
          </a:p>
        </p:txBody>
      </p:sp>
      <p:pic>
        <p:nvPicPr>
          <p:cNvPr id="4"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67599"/>
            <a:ext cx="8229600" cy="3791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331640" y="5673442"/>
            <a:ext cx="6984776" cy="707886"/>
          </a:xfrm>
          <a:prstGeom prst="rect">
            <a:avLst/>
          </a:prstGeom>
        </p:spPr>
        <p:txBody>
          <a:bodyPr wrap="square">
            <a:spAutoFit/>
          </a:bodyPr>
          <a:lstStyle/>
          <a:p>
            <a:r>
              <a:rPr lang="ca-ES" sz="2000" b="1" dirty="0">
                <a:hlinkClick r:id="rId4"/>
              </a:rPr>
              <a:t>http://</a:t>
            </a:r>
            <a:r>
              <a:rPr lang="ca-ES" sz="2000" b="1" dirty="0" smtClean="0">
                <a:hlinkClick r:id="rId4"/>
              </a:rPr>
              <a:t>drogues.gencat.cat/ca/professionals/prevencio/programes_i_recursos/ambit_serveis_de_salut/</a:t>
            </a:r>
            <a:r>
              <a:rPr lang="ca-ES" sz="2000" b="1" dirty="0" smtClean="0"/>
              <a:t> </a:t>
            </a:r>
            <a:endParaRPr lang="ca-ES" sz="2000" b="1" dirty="0"/>
          </a:p>
        </p:txBody>
      </p:sp>
      <p:pic>
        <p:nvPicPr>
          <p:cNvPr id="6"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88029">
            <a:off x="7490697" y="740128"/>
            <a:ext cx="1808450" cy="1688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QuadreDeText 6"/>
          <p:cNvSpPr txBox="1"/>
          <p:nvPr/>
        </p:nvSpPr>
        <p:spPr>
          <a:xfrm rot="834140">
            <a:off x="7616353" y="1154709"/>
            <a:ext cx="1609736" cy="1015663"/>
          </a:xfrm>
          <a:prstGeom prst="rect">
            <a:avLst/>
          </a:prstGeom>
          <a:noFill/>
        </p:spPr>
        <p:txBody>
          <a:bodyPr wrap="none" rtlCol="0">
            <a:spAutoFit/>
          </a:bodyPr>
          <a:lstStyle/>
          <a:p>
            <a:r>
              <a:rPr lang="ca-ES" sz="2000" b="1" dirty="0" smtClean="0">
                <a:solidFill>
                  <a:schemeClr val="bg1"/>
                </a:solidFill>
              </a:rPr>
              <a:t>Oferir </a:t>
            </a:r>
          </a:p>
          <a:p>
            <a:r>
              <a:rPr lang="ca-ES" sz="2000" b="1" dirty="0" smtClean="0">
                <a:solidFill>
                  <a:schemeClr val="bg1"/>
                </a:solidFill>
              </a:rPr>
              <a:t>recursos </a:t>
            </a:r>
          </a:p>
          <a:p>
            <a:r>
              <a:rPr lang="ca-ES" sz="2000" b="1" dirty="0" smtClean="0">
                <a:solidFill>
                  <a:schemeClr val="bg1"/>
                </a:solidFill>
              </a:rPr>
              <a:t>disponibles</a:t>
            </a:r>
            <a:endParaRPr lang="ca-ES" sz="2000" b="1" dirty="0">
              <a:solidFill>
                <a:schemeClr val="bg1"/>
              </a:solidFill>
            </a:endParaRPr>
          </a:p>
        </p:txBody>
      </p:sp>
    </p:spTree>
    <p:extLst>
      <p:ext uri="{BB962C8B-B14F-4D97-AF65-F5344CB8AC3E}">
        <p14:creationId xmlns:p14="http://schemas.microsoft.com/office/powerpoint/2010/main" val="37874265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Coordinació AP- CAS</a:t>
            </a:r>
            <a:endParaRPr lang="ca-ES" dirty="0"/>
          </a:p>
        </p:txBody>
      </p:sp>
      <p:sp>
        <p:nvSpPr>
          <p:cNvPr id="3" name="Contenidor de contingut 2"/>
          <p:cNvSpPr>
            <a:spLocks noGrp="1"/>
          </p:cNvSpPr>
          <p:nvPr>
            <p:ph idx="1"/>
          </p:nvPr>
        </p:nvSpPr>
        <p:spPr/>
        <p:txBody>
          <a:bodyPr/>
          <a:lstStyle/>
          <a:p>
            <a:pPr marL="0" indent="0">
              <a:buNone/>
            </a:pPr>
            <a:r>
              <a:rPr lang="ca-ES" sz="2800" b="1" dirty="0" smtClean="0"/>
              <a:t>Objectius</a:t>
            </a:r>
            <a:r>
              <a:rPr lang="ca-ES" dirty="0" smtClean="0"/>
              <a:t>:</a:t>
            </a:r>
          </a:p>
          <a:p>
            <a:pPr marL="0" indent="0">
              <a:buNone/>
            </a:pPr>
            <a:endParaRPr lang="ca-ES" dirty="0"/>
          </a:p>
          <a:p>
            <a:pPr>
              <a:lnSpc>
                <a:spcPct val="150000"/>
              </a:lnSpc>
              <a:buBlip>
                <a:blip r:embed="rId2"/>
              </a:buBlip>
            </a:pPr>
            <a:r>
              <a:rPr lang="ca-ES" sz="2400" dirty="0" smtClean="0">
                <a:solidFill>
                  <a:srgbClr val="C00000"/>
                </a:solidFill>
              </a:rPr>
              <a:t>Detecció</a:t>
            </a:r>
            <a:r>
              <a:rPr lang="ca-ES" sz="2400" dirty="0" smtClean="0"/>
              <a:t> dels problemes amb la coordinació</a:t>
            </a:r>
          </a:p>
          <a:p>
            <a:pPr>
              <a:lnSpc>
                <a:spcPct val="150000"/>
              </a:lnSpc>
              <a:buBlip>
                <a:blip r:embed="rId2"/>
              </a:buBlip>
            </a:pPr>
            <a:r>
              <a:rPr lang="ca-ES" sz="2400" dirty="0" smtClean="0">
                <a:solidFill>
                  <a:srgbClr val="C00000"/>
                </a:solidFill>
              </a:rPr>
              <a:t>Propostes de millora</a:t>
            </a:r>
          </a:p>
          <a:p>
            <a:pPr>
              <a:lnSpc>
                <a:spcPct val="150000"/>
              </a:lnSpc>
              <a:buBlip>
                <a:blip r:embed="rId2"/>
              </a:buBlip>
            </a:pPr>
            <a:r>
              <a:rPr lang="ca-ES" sz="2400" dirty="0" smtClean="0">
                <a:solidFill>
                  <a:srgbClr val="C00000"/>
                </a:solidFill>
              </a:rPr>
              <a:t>Pactar</a:t>
            </a:r>
            <a:r>
              <a:rPr lang="ca-ES" sz="2400" dirty="0" smtClean="0"/>
              <a:t> </a:t>
            </a:r>
            <a:r>
              <a:rPr lang="ca-ES" sz="2400" dirty="0" smtClean="0">
                <a:solidFill>
                  <a:srgbClr val="C00000"/>
                </a:solidFill>
              </a:rPr>
              <a:t>mínim coordinació </a:t>
            </a:r>
            <a:r>
              <a:rPr lang="ca-ES" sz="2400" dirty="0" smtClean="0"/>
              <a:t>en cas de no tenir (sessions, reunions...)</a:t>
            </a:r>
          </a:p>
        </p:txBody>
      </p:sp>
    </p:spTree>
    <p:extLst>
      <p:ext uri="{BB962C8B-B14F-4D97-AF65-F5344CB8AC3E}">
        <p14:creationId xmlns:p14="http://schemas.microsoft.com/office/powerpoint/2010/main" val="26999714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473"/>
            <a:ext cx="9144000" cy="6525817"/>
          </a:xfrm>
          <a:prstGeom prst="rect">
            <a:avLst/>
          </a:prstGeom>
          <a:solidFill>
            <a:srgbClr val="8CC63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s-ES_tradnl" sz="4400">
              <a:solidFill>
                <a:srgbClr val="000000"/>
              </a:solidFill>
              <a:latin typeface="Trebuchet MS" pitchFamily="34" charset="0"/>
              <a:cs typeface="Times New Roman" pitchFamily="18" charset="0"/>
            </a:endParaRPr>
          </a:p>
          <a:p>
            <a:pPr algn="ctr"/>
            <a:r>
              <a:rPr lang="es-ES_tradnl" sz="4400">
                <a:solidFill>
                  <a:srgbClr val="000000"/>
                </a:solidFill>
                <a:latin typeface="Trebuchet MS" pitchFamily="34" charset="0"/>
                <a:cs typeface="Times New Roman" pitchFamily="18" charset="0"/>
              </a:rPr>
              <a:t>	</a:t>
            </a:r>
          </a:p>
          <a:p>
            <a:pPr algn="ctr"/>
            <a:endParaRPr lang="es-ES_tradnl" sz="4400">
              <a:solidFill>
                <a:srgbClr val="000000"/>
              </a:solidFill>
              <a:latin typeface="Trebuchet MS" pitchFamily="34" charset="0"/>
              <a:cs typeface="Times New Roman" pitchFamily="18" charset="0"/>
            </a:endParaRPr>
          </a:p>
          <a:p>
            <a:pPr algn="ctr"/>
            <a:endParaRPr lang="es-ES_tradnl" sz="4400">
              <a:solidFill>
                <a:srgbClr val="000000"/>
              </a:solidFill>
              <a:latin typeface="Trebuchet MS" pitchFamily="34" charset="0"/>
              <a:cs typeface="Times New Roman" pitchFamily="18" charset="0"/>
            </a:endParaRPr>
          </a:p>
          <a:p>
            <a:pPr algn="ctr"/>
            <a:endParaRPr lang="es-ES_tradnl" sz="4400">
              <a:solidFill>
                <a:srgbClr val="000000"/>
              </a:solidFill>
              <a:latin typeface="Trebuchet MS" pitchFamily="34" charset="0"/>
              <a:cs typeface="Times New Roman" pitchFamily="18" charset="0"/>
            </a:endParaRPr>
          </a:p>
          <a:p>
            <a:pPr algn="ctr"/>
            <a:endParaRPr lang="es-ES_tradnl" sz="3200">
              <a:solidFill>
                <a:srgbClr val="000000"/>
              </a:solidFill>
              <a:latin typeface="Trebuchet MS" pitchFamily="34" charset="0"/>
              <a:cs typeface="Times New Roman" pitchFamily="18" charset="0"/>
            </a:endParaRPr>
          </a:p>
          <a:p>
            <a:pPr algn="ctr"/>
            <a:endParaRPr lang="es-ES_tradnl" sz="3200">
              <a:solidFill>
                <a:srgbClr val="000000"/>
              </a:solidFill>
              <a:latin typeface="Trebuchet MS" pitchFamily="34" charset="0"/>
              <a:cs typeface="Times New Roman" pitchFamily="18" charset="0"/>
            </a:endParaRPr>
          </a:p>
          <a:p>
            <a:pPr algn="ctr"/>
            <a:endParaRPr lang="es-ES_tradnl" sz="3200">
              <a:solidFill>
                <a:srgbClr val="000000"/>
              </a:solidFill>
              <a:latin typeface="Trebuchet MS" pitchFamily="34" charset="0"/>
              <a:cs typeface="Times New Roman" pitchFamily="18" charset="0"/>
            </a:endParaRPr>
          </a:p>
          <a:p>
            <a:pPr algn="ctr"/>
            <a:endParaRPr lang="es-ES_tradnl" sz="3200">
              <a:solidFill>
                <a:srgbClr val="000000"/>
              </a:solidFill>
              <a:latin typeface="Trebuchet MS" pitchFamily="34" charset="0"/>
              <a:cs typeface="Times New Roman" pitchFamily="18" charset="0"/>
            </a:endParaRPr>
          </a:p>
          <a:p>
            <a:pPr algn="ctr"/>
            <a:endParaRPr lang="es-ES" sz="3200">
              <a:solidFill>
                <a:srgbClr val="FFFFFF"/>
              </a:solidFill>
              <a:latin typeface="Trebuchet MS" pitchFamily="34" charset="0"/>
              <a:cs typeface="Times New Roman" pitchFamily="18" charset="0"/>
            </a:endParaRPr>
          </a:p>
          <a:p>
            <a:pPr algn="ctr"/>
            <a:endParaRPr lang="es-ES">
              <a:solidFill>
                <a:srgbClr val="000000"/>
              </a:solidFill>
              <a:latin typeface="Trebuchet MS" pitchFamily="34" charset="0"/>
              <a:cs typeface="Times New Roman" pitchFamily="18" charset="0"/>
            </a:endParaRPr>
          </a:p>
          <a:p>
            <a:pPr algn="ctr"/>
            <a:endParaRPr lang="en-GB">
              <a:solidFill>
                <a:srgbClr val="000000"/>
              </a:solidFill>
              <a:latin typeface="Trebuchet MS" pitchFamily="34" charset="0"/>
              <a:cs typeface="Times New Roman" pitchFamily="18" charset="0"/>
            </a:endParaRPr>
          </a:p>
        </p:txBody>
      </p:sp>
      <p:sp>
        <p:nvSpPr>
          <p:cNvPr id="35843" name="Rectangle 3"/>
          <p:cNvSpPr>
            <a:spLocks noChangeArrowheads="1"/>
          </p:cNvSpPr>
          <p:nvPr/>
        </p:nvSpPr>
        <p:spPr bwMode="auto">
          <a:xfrm>
            <a:off x="1691680" y="1989138"/>
            <a:ext cx="561694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spcAft>
                <a:spcPts val="2400"/>
              </a:spcAft>
              <a:buClr>
                <a:srgbClr val="C00000"/>
              </a:buClr>
            </a:pPr>
            <a:endParaRPr lang="ca-ES" sz="3600" b="1" dirty="0">
              <a:solidFill>
                <a:schemeClr val="bg1"/>
              </a:solidFill>
              <a:ea typeface="ヒラギノ角ゴ ProN W3"/>
              <a:cs typeface="ヒラギノ角ゴ ProN W3"/>
            </a:endParaRPr>
          </a:p>
          <a:p>
            <a:pPr>
              <a:spcAft>
                <a:spcPts val="2400"/>
              </a:spcAft>
              <a:buClr>
                <a:srgbClr val="C00000"/>
              </a:buClr>
            </a:pPr>
            <a:r>
              <a:rPr lang="ca-ES" sz="3600" b="1" dirty="0" smtClean="0">
                <a:solidFill>
                  <a:schemeClr val="bg1"/>
                </a:solidFill>
                <a:latin typeface="Arial" pitchFamily="34" charset="0"/>
                <a:ea typeface="ヒラギノ角ゴ ProN W3"/>
                <a:cs typeface="ヒラギノ角ゴ ProN W3"/>
              </a:rPr>
              <a:t>Annex:  L’ </a:t>
            </a:r>
            <a:r>
              <a:rPr lang="ca-ES" sz="3600" b="1" dirty="0">
                <a:solidFill>
                  <a:schemeClr val="bg1"/>
                </a:solidFill>
                <a:latin typeface="Arial" pitchFamily="34" charset="0"/>
                <a:ea typeface="ヒラギノ角ゴ ProN W3"/>
                <a:cs typeface="ヒラギノ角ゴ ProN W3"/>
              </a:rPr>
              <a:t>alcohol </a:t>
            </a:r>
            <a:r>
              <a:rPr lang="ca-ES" sz="3600" b="1" dirty="0" smtClean="0">
                <a:solidFill>
                  <a:schemeClr val="bg1"/>
                </a:solidFill>
                <a:latin typeface="Arial" pitchFamily="34" charset="0"/>
                <a:ea typeface="ヒラギノ角ゴ ProN W3"/>
                <a:cs typeface="ヒラギノ角ゴ ProN W3"/>
              </a:rPr>
              <a:t>i el seu impacte a la salut</a:t>
            </a:r>
            <a:endParaRPr lang="ca-ES" sz="3600" b="1" dirty="0">
              <a:solidFill>
                <a:schemeClr val="bg1"/>
              </a:solidFill>
              <a:latin typeface="Arial" pitchFamily="34" charset="0"/>
              <a:ea typeface="ヒラギノ角ゴ ProN W3"/>
              <a:cs typeface="ヒラギノ角ゴ ProN W3"/>
            </a:endParaRPr>
          </a:p>
          <a:p>
            <a:pPr>
              <a:spcBef>
                <a:spcPct val="20000"/>
              </a:spcBef>
            </a:pPr>
            <a:endParaRPr lang="ca-ES" sz="3600" b="1" dirty="0">
              <a:solidFill>
                <a:schemeClr val="bg1"/>
              </a:solidFill>
              <a:latin typeface="Trebuchet MS" pitchFamily="34" charset="0"/>
              <a:ea typeface="ヒラギノ角ゴ ProN W3"/>
              <a:cs typeface="Times New Roman" pitchFamily="18" charset="0"/>
            </a:endParaRPr>
          </a:p>
        </p:txBody>
      </p:sp>
    </p:spTree>
    <p:extLst>
      <p:ext uri="{BB962C8B-B14F-4D97-AF65-F5344CB8AC3E}">
        <p14:creationId xmlns:p14="http://schemas.microsoft.com/office/powerpoint/2010/main" val="18864640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467544" y="6165304"/>
            <a:ext cx="8281988" cy="400050"/>
          </a:xfrm>
          <a:prstGeom prst="rect">
            <a:avLst/>
          </a:prstGeom>
          <a:noFill/>
          <a:ln w="9525">
            <a:noFill/>
            <a:miter lim="800000"/>
            <a:headEnd/>
            <a:tailEnd/>
          </a:ln>
        </p:spPr>
        <p:txBody>
          <a:bodyPr lIns="91425" tIns="45713" rIns="91425" bIns="45713">
            <a:spAutoFit/>
          </a:bodyPr>
          <a:lstStyle/>
          <a:p>
            <a:pPr marL="85725" indent="-85725" algn="r" eaLnBrk="0" hangingPunct="0">
              <a:spcBef>
                <a:spcPts val="0"/>
              </a:spcBef>
              <a:defRPr/>
            </a:pPr>
            <a:r>
              <a:rPr lang="es-ES" sz="1000" dirty="0" smtClean="0">
                <a:solidFill>
                  <a:srgbClr val="000000"/>
                </a:solidFill>
                <a:latin typeface="Arial"/>
                <a:ea typeface="+mn-ea"/>
              </a:rPr>
              <a:t>Font: </a:t>
            </a:r>
            <a:r>
              <a:rPr lang="ca-ES" sz="1000" dirty="0">
                <a:solidFill>
                  <a:srgbClr val="000000"/>
                </a:solidFill>
                <a:latin typeface="Arial"/>
                <a:ea typeface="+mn-ea"/>
                <a:cs typeface="+mn-cs"/>
              </a:rPr>
              <a:t>Informe </a:t>
            </a:r>
            <a:r>
              <a:rPr lang="ca-ES" sz="1000" dirty="0" smtClean="0">
                <a:solidFill>
                  <a:srgbClr val="000000"/>
                </a:solidFill>
                <a:latin typeface="Arial"/>
                <a:ea typeface="+mn-ea"/>
                <a:cs typeface="+mn-cs"/>
              </a:rPr>
              <a:t>dels </a:t>
            </a:r>
            <a:r>
              <a:rPr lang="ca-ES" sz="1000" dirty="0" err="1">
                <a:solidFill>
                  <a:srgbClr val="000000"/>
                </a:solidFill>
                <a:latin typeface="Arial"/>
                <a:ea typeface="+mn-ea"/>
                <a:cs typeface="+mn-cs"/>
              </a:rPr>
              <a:t>resultados</a:t>
            </a:r>
            <a:r>
              <a:rPr lang="ca-ES" sz="1000" dirty="0">
                <a:solidFill>
                  <a:srgbClr val="000000"/>
                </a:solidFill>
                <a:latin typeface="Arial"/>
                <a:ea typeface="+mn-ea"/>
                <a:cs typeface="+mn-cs"/>
              </a:rPr>
              <a:t> para Cataluña de la </a:t>
            </a:r>
            <a:r>
              <a:rPr lang="ca-ES" sz="1000" dirty="0" err="1">
                <a:solidFill>
                  <a:srgbClr val="000000"/>
                </a:solidFill>
                <a:latin typeface="Arial"/>
                <a:ea typeface="+mn-ea"/>
                <a:cs typeface="+mn-cs"/>
              </a:rPr>
              <a:t>Encuesta</a:t>
            </a:r>
            <a:r>
              <a:rPr lang="ca-ES" sz="1000" dirty="0">
                <a:solidFill>
                  <a:srgbClr val="000000"/>
                </a:solidFill>
                <a:latin typeface="Arial"/>
                <a:ea typeface="+mn-ea"/>
                <a:cs typeface="+mn-cs"/>
              </a:rPr>
              <a:t> estatal sobre el </a:t>
            </a:r>
            <a:r>
              <a:rPr lang="ca-ES" sz="1000" dirty="0" err="1">
                <a:solidFill>
                  <a:srgbClr val="000000"/>
                </a:solidFill>
                <a:latin typeface="Arial"/>
                <a:ea typeface="+mn-ea"/>
                <a:cs typeface="+mn-cs"/>
              </a:rPr>
              <a:t>uss</a:t>
            </a:r>
            <a:r>
              <a:rPr lang="ca-ES" sz="1000" dirty="0">
                <a:solidFill>
                  <a:srgbClr val="000000"/>
                </a:solidFill>
                <a:latin typeface="Arial"/>
                <a:ea typeface="+mn-ea"/>
                <a:cs typeface="+mn-cs"/>
              </a:rPr>
              <a:t> de </a:t>
            </a:r>
            <a:r>
              <a:rPr lang="ca-ES" sz="1000" dirty="0" err="1">
                <a:solidFill>
                  <a:srgbClr val="000000"/>
                </a:solidFill>
                <a:latin typeface="Arial"/>
                <a:ea typeface="+mn-ea"/>
                <a:cs typeface="+mn-cs"/>
              </a:rPr>
              <a:t>drogas</a:t>
            </a:r>
            <a:r>
              <a:rPr lang="ca-ES" sz="1000" dirty="0">
                <a:solidFill>
                  <a:srgbClr val="000000"/>
                </a:solidFill>
                <a:latin typeface="Arial"/>
                <a:ea typeface="+mn-ea"/>
                <a:cs typeface="+mn-cs"/>
              </a:rPr>
              <a:t> en la </a:t>
            </a:r>
            <a:r>
              <a:rPr lang="ca-ES" sz="1000" dirty="0" err="1">
                <a:solidFill>
                  <a:srgbClr val="000000"/>
                </a:solidFill>
                <a:latin typeface="Arial"/>
                <a:ea typeface="+mn-ea"/>
                <a:cs typeface="+mn-cs"/>
              </a:rPr>
              <a:t>enseñanza</a:t>
            </a:r>
            <a:r>
              <a:rPr lang="ca-ES" sz="1000" dirty="0">
                <a:solidFill>
                  <a:srgbClr val="000000"/>
                </a:solidFill>
                <a:latin typeface="Arial"/>
                <a:ea typeface="+mn-ea"/>
                <a:cs typeface="+mn-cs"/>
              </a:rPr>
              <a:t> secundaria (ESTUDES) 2012</a:t>
            </a:r>
            <a:endParaRPr lang="es-ES" sz="1000" dirty="0">
              <a:solidFill>
                <a:srgbClr val="000000"/>
              </a:solidFill>
              <a:latin typeface="Arial"/>
              <a:ea typeface="+mn-ea"/>
            </a:endParaRPr>
          </a:p>
          <a:p>
            <a:pPr marL="85725" indent="-85725" algn="r" eaLnBrk="0" hangingPunct="0">
              <a:spcBef>
                <a:spcPts val="0"/>
              </a:spcBef>
              <a:defRPr/>
            </a:pPr>
            <a:r>
              <a:rPr lang="es-ES" sz="1000" dirty="0">
                <a:solidFill>
                  <a:srgbClr val="000000"/>
                </a:solidFill>
                <a:latin typeface="Arial"/>
                <a:ea typeface="+mn-ea"/>
              </a:rPr>
              <a:t>Fuente: Informe de los resultados para Cataluña de la Encuesta domiciliaria sobre alcohol y drogas en España (EDADES) 2013</a:t>
            </a:r>
            <a:endParaRPr lang="es-ES" sz="1000" b="1" dirty="0">
              <a:solidFill>
                <a:srgbClr val="000000"/>
              </a:solidFill>
              <a:latin typeface="Arial"/>
              <a:ea typeface="+mn-ea"/>
            </a:endParaRPr>
          </a:p>
        </p:txBody>
      </p:sp>
      <p:sp>
        <p:nvSpPr>
          <p:cNvPr id="16" name="Títol 1"/>
          <p:cNvSpPr txBox="1">
            <a:spLocks/>
          </p:cNvSpPr>
          <p:nvPr/>
        </p:nvSpPr>
        <p:spPr bwMode="auto">
          <a:xfrm>
            <a:off x="539551" y="116632"/>
            <a:ext cx="8461375" cy="1008062"/>
          </a:xfrm>
          <a:prstGeom prst="rect">
            <a:avLst/>
          </a:prstGeom>
          <a:noFill/>
          <a:ln w="9525">
            <a:noFill/>
            <a:miter lim="800000"/>
            <a:headEnd/>
            <a:tailEnd/>
          </a:ln>
        </p:spPr>
        <p:txBody>
          <a:bodyPr anchor="b"/>
          <a:lstStyle/>
          <a:p>
            <a:pPr eaLnBrk="0" hangingPunct="0">
              <a:lnSpc>
                <a:spcPts val="3600"/>
              </a:lnSpc>
              <a:spcBef>
                <a:spcPts val="0"/>
              </a:spcBef>
              <a:defRPr/>
            </a:pPr>
            <a:r>
              <a:rPr lang="ca-ES" sz="2800" b="1" dirty="0" smtClean="0">
                <a:solidFill>
                  <a:schemeClr val="bg2">
                    <a:lumMod val="50000"/>
                  </a:schemeClr>
                </a:solidFill>
                <a:latin typeface="Trebuchet MS" pitchFamily="34" charset="0"/>
              </a:rPr>
              <a:t>Prevalença del consum d’alcohol a Catalunya</a:t>
            </a:r>
            <a:endParaRPr lang="ca-ES" sz="2800" b="1" kern="0" dirty="0">
              <a:solidFill>
                <a:schemeClr val="bg2">
                  <a:lumMod val="50000"/>
                </a:schemeClr>
              </a:solidFill>
              <a:latin typeface="Trebuchet MS" pitchFamily="34" charset="0"/>
            </a:endParaRPr>
          </a:p>
        </p:txBody>
      </p:sp>
      <p:graphicFrame>
        <p:nvGraphicFramePr>
          <p:cNvPr id="36869" name="1 Gráfico"/>
          <p:cNvGraphicFramePr>
            <a:graphicFrameLocks/>
          </p:cNvGraphicFramePr>
          <p:nvPr>
            <p:extLst>
              <p:ext uri="{D42A27DB-BD31-4B8C-83A1-F6EECF244321}">
                <p14:modId xmlns:p14="http://schemas.microsoft.com/office/powerpoint/2010/main" val="582943638"/>
              </p:ext>
            </p:extLst>
          </p:nvPr>
        </p:nvGraphicFramePr>
        <p:xfrm>
          <a:off x="539750" y="2271737"/>
          <a:ext cx="7200900" cy="3965575"/>
        </p:xfrm>
        <a:graphic>
          <a:graphicData uri="http://schemas.openxmlformats.org/presentationml/2006/ole">
            <mc:AlternateContent xmlns:mc="http://schemas.openxmlformats.org/markup-compatibility/2006">
              <mc:Choice xmlns:v="urn:schemas-microsoft-com:vml" Requires="v">
                <p:oleObj spid="_x0000_s225397" name="Worksheet" r:id="rId4" imgW="7858163" imgH="4533995" progId="Excel.Sheet.8">
                  <p:embed/>
                </p:oleObj>
              </mc:Choice>
              <mc:Fallback>
                <p:oleObj name="Worksheet" r:id="rId4" imgW="7858163" imgH="4533995" progId="Excel.Sheet.8">
                  <p:embed/>
                  <p:pic>
                    <p:nvPicPr>
                      <p:cNvPr id="0" name="Picture 1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2271737"/>
                        <a:ext cx="7200900" cy="3965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2 CuadroTexto"/>
          <p:cNvSpPr txBox="1"/>
          <p:nvPr/>
        </p:nvSpPr>
        <p:spPr>
          <a:xfrm>
            <a:off x="5436096" y="5373216"/>
            <a:ext cx="1477777" cy="646331"/>
          </a:xfrm>
          <a:prstGeom prst="rect">
            <a:avLst/>
          </a:prstGeom>
          <a:noFill/>
          <a:ln>
            <a:noFill/>
          </a:ln>
        </p:spPr>
        <p:txBody>
          <a:bodyPr wrap="none">
            <a:spAutoFit/>
          </a:bodyPr>
          <a:lstStyle/>
          <a:p>
            <a:pPr>
              <a:spcBef>
                <a:spcPts val="0"/>
              </a:spcBef>
              <a:defRPr/>
            </a:pPr>
            <a:r>
              <a:rPr lang="ca-ES" sz="1200" b="1" dirty="0" err="1" smtClean="0">
                <a:solidFill>
                  <a:schemeClr val="bg2">
                    <a:lumMod val="50000"/>
                  </a:schemeClr>
                </a:solidFill>
                <a:latin typeface="Calibri" pitchFamily="34" charset="0"/>
                <a:cs typeface="Calibri" pitchFamily="34" charset="0"/>
              </a:rPr>
              <a:t>Alucinògens</a:t>
            </a:r>
            <a:r>
              <a:rPr lang="ca-ES" sz="1200" b="1" dirty="0" smtClean="0">
                <a:solidFill>
                  <a:schemeClr val="bg2">
                    <a:lumMod val="50000"/>
                  </a:schemeClr>
                </a:solidFill>
                <a:latin typeface="Calibri" pitchFamily="34" charset="0"/>
                <a:cs typeface="Calibri" pitchFamily="34" charset="0"/>
              </a:rPr>
              <a:t> </a:t>
            </a:r>
            <a:endParaRPr lang="ca-ES" sz="1200" b="1" dirty="0">
              <a:solidFill>
                <a:schemeClr val="bg2">
                  <a:lumMod val="50000"/>
                </a:schemeClr>
              </a:solidFill>
              <a:latin typeface="Calibri" pitchFamily="34" charset="0"/>
              <a:cs typeface="Calibri" pitchFamily="34" charset="0"/>
            </a:endParaRPr>
          </a:p>
          <a:p>
            <a:pPr>
              <a:spcBef>
                <a:spcPts val="0"/>
              </a:spcBef>
              <a:defRPr/>
            </a:pPr>
            <a:r>
              <a:rPr lang="ca-ES" sz="1200" b="1" dirty="0" smtClean="0">
                <a:solidFill>
                  <a:schemeClr val="bg2">
                    <a:lumMod val="50000"/>
                  </a:schemeClr>
                </a:solidFill>
                <a:latin typeface="Calibri" pitchFamily="34" charset="0"/>
                <a:cs typeface="Calibri" pitchFamily="34" charset="0"/>
              </a:rPr>
              <a:t>Amfetamines/</a:t>
            </a:r>
            <a:r>
              <a:rPr lang="ca-ES" sz="1200" b="1" dirty="0" err="1" smtClean="0">
                <a:solidFill>
                  <a:schemeClr val="bg2">
                    <a:lumMod val="50000"/>
                  </a:schemeClr>
                </a:solidFill>
                <a:latin typeface="Calibri" pitchFamily="34" charset="0"/>
                <a:cs typeface="Calibri" pitchFamily="34" charset="0"/>
              </a:rPr>
              <a:t>speed</a:t>
            </a:r>
            <a:endParaRPr lang="ca-ES" sz="1200" b="1" dirty="0">
              <a:solidFill>
                <a:schemeClr val="bg2">
                  <a:lumMod val="50000"/>
                </a:schemeClr>
              </a:solidFill>
              <a:latin typeface="Calibri" pitchFamily="34" charset="0"/>
              <a:cs typeface="Calibri" pitchFamily="34" charset="0"/>
            </a:endParaRPr>
          </a:p>
          <a:p>
            <a:pPr>
              <a:spcBef>
                <a:spcPts val="0"/>
              </a:spcBef>
              <a:defRPr/>
            </a:pPr>
            <a:r>
              <a:rPr lang="ca-ES" sz="1200" b="1" dirty="0" smtClean="0">
                <a:solidFill>
                  <a:schemeClr val="bg2">
                    <a:lumMod val="50000"/>
                  </a:schemeClr>
                </a:solidFill>
                <a:latin typeface="Calibri" pitchFamily="34" charset="0"/>
                <a:cs typeface="Calibri" pitchFamily="34" charset="0"/>
              </a:rPr>
              <a:t>Inhalants</a:t>
            </a:r>
            <a:endParaRPr lang="ca-ES" sz="1200" b="1" dirty="0">
              <a:solidFill>
                <a:schemeClr val="bg2">
                  <a:lumMod val="50000"/>
                </a:schemeClr>
              </a:solidFill>
              <a:latin typeface="Calibri" pitchFamily="34" charset="0"/>
              <a:cs typeface="Calibri" pitchFamily="34" charset="0"/>
            </a:endParaRPr>
          </a:p>
        </p:txBody>
      </p:sp>
      <p:sp>
        <p:nvSpPr>
          <p:cNvPr id="8" name="Contenidor de contingut 2"/>
          <p:cNvSpPr txBox="1">
            <a:spLocks/>
          </p:cNvSpPr>
          <p:nvPr/>
        </p:nvSpPr>
        <p:spPr bwMode="auto">
          <a:xfrm>
            <a:off x="5709026" y="2708920"/>
            <a:ext cx="2751406" cy="646331"/>
          </a:xfrm>
          <a:prstGeom prst="rect">
            <a:avLst/>
          </a:prstGeom>
          <a:noFill/>
          <a:ln w="9525">
            <a:noFill/>
            <a:miter lim="800000"/>
            <a:headEnd/>
            <a:tailEnd/>
          </a:ln>
        </p:spPr>
        <p:txBody>
          <a:bodyPr wrap="square">
            <a:spAutoFit/>
          </a:bodyPr>
          <a:lstStyle/>
          <a:p>
            <a:pPr marL="355600" eaLnBrk="0" hangingPunct="0">
              <a:spcBef>
                <a:spcPct val="20000"/>
              </a:spcBef>
              <a:spcAft>
                <a:spcPts val="600"/>
              </a:spcAft>
              <a:buClr>
                <a:srgbClr val="C00000"/>
              </a:buClr>
              <a:buSzPct val="100000"/>
              <a:defRPr/>
            </a:pPr>
            <a:r>
              <a:rPr lang="ca-ES" b="1" dirty="0">
                <a:solidFill>
                  <a:srgbClr val="000000"/>
                </a:solidFill>
                <a:latin typeface="Arial"/>
                <a:ea typeface="+mn-ea"/>
              </a:rPr>
              <a:t>Alguna </a:t>
            </a:r>
            <a:r>
              <a:rPr lang="ca-ES" b="1" dirty="0" smtClean="0">
                <a:solidFill>
                  <a:srgbClr val="000000"/>
                </a:solidFill>
                <a:latin typeface="Arial"/>
                <a:ea typeface="+mn-ea"/>
              </a:rPr>
              <a:t>vegada els darrers </a:t>
            </a:r>
            <a:r>
              <a:rPr lang="ca-ES" b="1" dirty="0">
                <a:solidFill>
                  <a:srgbClr val="000000"/>
                </a:solidFill>
                <a:latin typeface="Arial"/>
                <a:ea typeface="+mn-ea"/>
              </a:rPr>
              <a:t>30 </a:t>
            </a:r>
            <a:r>
              <a:rPr lang="ca-ES" b="1" dirty="0" smtClean="0">
                <a:solidFill>
                  <a:srgbClr val="000000"/>
                </a:solidFill>
                <a:latin typeface="Arial"/>
                <a:ea typeface="+mn-ea"/>
              </a:rPr>
              <a:t>dies (%)</a:t>
            </a:r>
            <a:endParaRPr lang="ca-ES" b="1" dirty="0">
              <a:solidFill>
                <a:srgbClr val="000000"/>
              </a:solidFill>
              <a:latin typeface="Arial"/>
              <a:ea typeface="+mn-ea"/>
            </a:endParaRPr>
          </a:p>
        </p:txBody>
      </p:sp>
      <p:grpSp>
        <p:nvGrpSpPr>
          <p:cNvPr id="4" name="Agrupa 3"/>
          <p:cNvGrpSpPr/>
          <p:nvPr/>
        </p:nvGrpSpPr>
        <p:grpSpPr>
          <a:xfrm>
            <a:off x="1726656" y="1413729"/>
            <a:ext cx="2773336" cy="1367199"/>
            <a:chOff x="6047136" y="2061801"/>
            <a:chExt cx="2773336" cy="1367199"/>
          </a:xfrm>
        </p:grpSpPr>
        <p:pic>
          <p:nvPicPr>
            <p:cNvPr id="2073" name="Picture 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47136" y="2064978"/>
              <a:ext cx="2773336" cy="1364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QuadreDeText 1"/>
            <p:cNvSpPr txBox="1"/>
            <p:nvPr/>
          </p:nvSpPr>
          <p:spPr>
            <a:xfrm>
              <a:off x="6047136" y="2061801"/>
              <a:ext cx="2773336" cy="1077218"/>
            </a:xfrm>
            <a:prstGeom prst="rect">
              <a:avLst/>
            </a:prstGeom>
            <a:noFill/>
          </p:spPr>
          <p:txBody>
            <a:bodyPr wrap="square" rtlCol="0">
              <a:spAutoFit/>
            </a:bodyPr>
            <a:lstStyle/>
            <a:p>
              <a:r>
                <a:rPr lang="ca-ES" sz="1600" b="1" dirty="0" smtClean="0">
                  <a:solidFill>
                    <a:srgbClr val="5B6107"/>
                  </a:solidFill>
                </a:rPr>
                <a:t>El 65% de la població entre 15 i 64 anys ha consumit alcohol el darrer mes</a:t>
              </a:r>
              <a:endParaRPr lang="ca-ES" sz="1600" b="1" dirty="0">
                <a:solidFill>
                  <a:srgbClr val="5B6107"/>
                </a:solidFill>
              </a:endParaRPr>
            </a:p>
          </p:txBody>
        </p:sp>
      </p:grpSp>
    </p:spTree>
    <p:extLst>
      <p:ext uri="{BB962C8B-B14F-4D97-AF65-F5344CB8AC3E}">
        <p14:creationId xmlns:p14="http://schemas.microsoft.com/office/powerpoint/2010/main" val="59234731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ítulo 3"/>
          <p:cNvSpPr>
            <a:spLocks noGrp="1"/>
          </p:cNvSpPr>
          <p:nvPr>
            <p:ph type="title"/>
          </p:nvPr>
        </p:nvSpPr>
        <p:spPr>
          <a:prstGeom prst="rect">
            <a:avLst/>
          </a:prstGeom>
        </p:spPr>
        <p:txBody>
          <a:bodyPr/>
          <a:lstStyle/>
          <a:p>
            <a:pPr eaLnBrk="1" hangingPunct="1"/>
            <a:r>
              <a:rPr lang="ca-ES" sz="2800" dirty="0" err="1" smtClean="0"/>
              <a:t>Infradetecció</a:t>
            </a:r>
            <a:r>
              <a:rPr lang="ca-ES" sz="2800" dirty="0" smtClean="0"/>
              <a:t>: el doble “Gap” </a:t>
            </a:r>
            <a:r>
              <a:rPr lang="ca-ES" sz="2400" dirty="0" smtClean="0"/>
              <a:t>(forat o bretxa)</a:t>
            </a:r>
          </a:p>
        </p:txBody>
      </p:sp>
      <p:pic>
        <p:nvPicPr>
          <p:cNvPr id="129026" name="Picture 2"/>
          <p:cNvPicPr>
            <a:picLocks noChangeAspect="1" noChangeArrowheads="1"/>
          </p:cNvPicPr>
          <p:nvPr/>
        </p:nvPicPr>
        <p:blipFill>
          <a:blip r:embed="rId3" cstate="print"/>
          <a:srcRect/>
          <a:stretch>
            <a:fillRect/>
          </a:stretch>
        </p:blipFill>
        <p:spPr bwMode="auto">
          <a:xfrm>
            <a:off x="314964" y="1685071"/>
            <a:ext cx="161261" cy="427152"/>
          </a:xfrm>
          <a:prstGeom prst="rect">
            <a:avLst/>
          </a:prstGeom>
          <a:noFill/>
          <a:ln w="9525">
            <a:noFill/>
            <a:miter lim="800000"/>
            <a:headEnd/>
            <a:tailEnd/>
          </a:ln>
        </p:spPr>
      </p:pic>
      <p:pic>
        <p:nvPicPr>
          <p:cNvPr id="129027" name="Picture 2"/>
          <p:cNvPicPr>
            <a:picLocks noChangeAspect="1" noChangeArrowheads="1"/>
          </p:cNvPicPr>
          <p:nvPr/>
        </p:nvPicPr>
        <p:blipFill>
          <a:blip r:embed="rId4" cstate="print"/>
          <a:srcRect/>
          <a:stretch>
            <a:fillRect/>
          </a:stretch>
        </p:blipFill>
        <p:spPr bwMode="auto">
          <a:xfrm>
            <a:off x="539216" y="1685072"/>
            <a:ext cx="161261" cy="423790"/>
          </a:xfrm>
          <a:prstGeom prst="rect">
            <a:avLst/>
          </a:prstGeom>
          <a:noFill/>
          <a:ln w="9525">
            <a:noFill/>
            <a:miter lim="800000"/>
            <a:headEnd/>
            <a:tailEnd/>
          </a:ln>
        </p:spPr>
      </p:pic>
      <p:pic>
        <p:nvPicPr>
          <p:cNvPr id="129028" name="Picture 2"/>
          <p:cNvPicPr>
            <a:picLocks noChangeAspect="1" noChangeArrowheads="1"/>
          </p:cNvPicPr>
          <p:nvPr/>
        </p:nvPicPr>
        <p:blipFill>
          <a:blip r:embed="rId5" cstate="print"/>
          <a:srcRect/>
          <a:stretch>
            <a:fillRect/>
          </a:stretch>
        </p:blipFill>
        <p:spPr bwMode="auto">
          <a:xfrm>
            <a:off x="776068" y="1688434"/>
            <a:ext cx="163781" cy="423790"/>
          </a:xfrm>
          <a:prstGeom prst="rect">
            <a:avLst/>
          </a:prstGeom>
          <a:noFill/>
          <a:ln w="9525">
            <a:noFill/>
            <a:miter lim="800000"/>
            <a:headEnd/>
            <a:tailEnd/>
          </a:ln>
        </p:spPr>
      </p:pic>
      <p:pic>
        <p:nvPicPr>
          <p:cNvPr id="129029" name="Picture 2"/>
          <p:cNvPicPr>
            <a:picLocks noChangeAspect="1" noChangeArrowheads="1"/>
          </p:cNvPicPr>
          <p:nvPr/>
        </p:nvPicPr>
        <p:blipFill>
          <a:blip r:embed="rId6" cstate="print"/>
          <a:srcRect/>
          <a:stretch>
            <a:fillRect/>
          </a:stretch>
        </p:blipFill>
        <p:spPr bwMode="auto">
          <a:xfrm>
            <a:off x="1237175" y="1688435"/>
            <a:ext cx="163780" cy="427154"/>
          </a:xfrm>
          <a:prstGeom prst="rect">
            <a:avLst/>
          </a:prstGeom>
          <a:noFill/>
          <a:ln w="9525">
            <a:noFill/>
            <a:miter lim="800000"/>
            <a:headEnd/>
            <a:tailEnd/>
          </a:ln>
        </p:spPr>
      </p:pic>
      <p:pic>
        <p:nvPicPr>
          <p:cNvPr id="129030" name="Picture 2"/>
          <p:cNvPicPr>
            <a:picLocks noChangeAspect="1" noChangeArrowheads="1"/>
          </p:cNvPicPr>
          <p:nvPr/>
        </p:nvPicPr>
        <p:blipFill>
          <a:blip r:embed="rId5" cstate="print"/>
          <a:srcRect/>
          <a:stretch>
            <a:fillRect/>
          </a:stretch>
        </p:blipFill>
        <p:spPr bwMode="auto">
          <a:xfrm>
            <a:off x="1010402" y="1685072"/>
            <a:ext cx="163780" cy="423790"/>
          </a:xfrm>
          <a:prstGeom prst="rect">
            <a:avLst/>
          </a:prstGeom>
          <a:noFill/>
          <a:ln w="9525">
            <a:noFill/>
            <a:miter lim="800000"/>
            <a:headEnd/>
            <a:tailEnd/>
          </a:ln>
        </p:spPr>
      </p:pic>
      <p:pic>
        <p:nvPicPr>
          <p:cNvPr id="129031" name="Picture 2"/>
          <p:cNvPicPr>
            <a:picLocks noChangeAspect="1" noChangeArrowheads="1"/>
          </p:cNvPicPr>
          <p:nvPr/>
        </p:nvPicPr>
        <p:blipFill>
          <a:blip r:embed="rId6" cstate="print"/>
          <a:srcRect/>
          <a:stretch>
            <a:fillRect/>
          </a:stretch>
        </p:blipFill>
        <p:spPr bwMode="auto">
          <a:xfrm>
            <a:off x="1466467" y="1685071"/>
            <a:ext cx="163781" cy="427152"/>
          </a:xfrm>
          <a:prstGeom prst="rect">
            <a:avLst/>
          </a:prstGeom>
          <a:noFill/>
          <a:ln w="9525">
            <a:noFill/>
            <a:miter lim="800000"/>
            <a:headEnd/>
            <a:tailEnd/>
          </a:ln>
        </p:spPr>
      </p:pic>
      <p:pic>
        <p:nvPicPr>
          <p:cNvPr id="129032" name="Picture 2"/>
          <p:cNvPicPr>
            <a:picLocks noChangeAspect="1" noChangeArrowheads="1"/>
          </p:cNvPicPr>
          <p:nvPr/>
        </p:nvPicPr>
        <p:blipFill>
          <a:blip r:embed="rId5" cstate="print"/>
          <a:srcRect/>
          <a:stretch>
            <a:fillRect/>
          </a:stretch>
        </p:blipFill>
        <p:spPr bwMode="auto">
          <a:xfrm>
            <a:off x="1690722" y="1685072"/>
            <a:ext cx="163780" cy="423790"/>
          </a:xfrm>
          <a:prstGeom prst="rect">
            <a:avLst/>
          </a:prstGeom>
          <a:noFill/>
          <a:ln w="9525">
            <a:noFill/>
            <a:miter lim="800000"/>
            <a:headEnd/>
            <a:tailEnd/>
          </a:ln>
        </p:spPr>
      </p:pic>
      <p:pic>
        <p:nvPicPr>
          <p:cNvPr id="129033" name="Picture 2"/>
          <p:cNvPicPr>
            <a:picLocks noChangeAspect="1" noChangeArrowheads="1"/>
          </p:cNvPicPr>
          <p:nvPr/>
        </p:nvPicPr>
        <p:blipFill>
          <a:blip r:embed="rId4" cstate="print"/>
          <a:srcRect/>
          <a:stretch>
            <a:fillRect/>
          </a:stretch>
        </p:blipFill>
        <p:spPr bwMode="auto">
          <a:xfrm>
            <a:off x="1930092" y="1688434"/>
            <a:ext cx="161261" cy="423790"/>
          </a:xfrm>
          <a:prstGeom prst="rect">
            <a:avLst/>
          </a:prstGeom>
          <a:noFill/>
          <a:ln w="9525">
            <a:noFill/>
            <a:miter lim="800000"/>
            <a:headEnd/>
            <a:tailEnd/>
          </a:ln>
        </p:spPr>
      </p:pic>
      <p:pic>
        <p:nvPicPr>
          <p:cNvPr id="129034" name="Picture 2"/>
          <p:cNvPicPr>
            <a:picLocks noChangeAspect="1" noChangeArrowheads="1"/>
          </p:cNvPicPr>
          <p:nvPr/>
        </p:nvPicPr>
        <p:blipFill>
          <a:blip r:embed="rId6" cstate="print"/>
          <a:srcRect/>
          <a:stretch>
            <a:fillRect/>
          </a:stretch>
        </p:blipFill>
        <p:spPr bwMode="auto">
          <a:xfrm>
            <a:off x="2388678" y="1688435"/>
            <a:ext cx="163781" cy="427154"/>
          </a:xfrm>
          <a:prstGeom prst="rect">
            <a:avLst/>
          </a:prstGeom>
          <a:noFill/>
          <a:ln w="9525">
            <a:noFill/>
            <a:miter lim="800000"/>
            <a:headEnd/>
            <a:tailEnd/>
          </a:ln>
        </p:spPr>
      </p:pic>
      <p:pic>
        <p:nvPicPr>
          <p:cNvPr id="129035" name="Picture 2"/>
          <p:cNvPicPr>
            <a:picLocks noChangeAspect="1" noChangeArrowheads="1"/>
          </p:cNvPicPr>
          <p:nvPr/>
        </p:nvPicPr>
        <p:blipFill>
          <a:blip r:embed="rId4" cstate="print"/>
          <a:srcRect/>
          <a:stretch>
            <a:fillRect/>
          </a:stretch>
        </p:blipFill>
        <p:spPr bwMode="auto">
          <a:xfrm>
            <a:off x="2164425" y="1685072"/>
            <a:ext cx="161261" cy="423790"/>
          </a:xfrm>
          <a:prstGeom prst="rect">
            <a:avLst/>
          </a:prstGeom>
          <a:noFill/>
          <a:ln w="9525">
            <a:noFill/>
            <a:miter lim="800000"/>
            <a:headEnd/>
            <a:tailEnd/>
          </a:ln>
        </p:spPr>
      </p:pic>
      <p:pic>
        <p:nvPicPr>
          <p:cNvPr id="129036" name="Picture 2"/>
          <p:cNvPicPr>
            <a:picLocks noChangeAspect="1" noChangeArrowheads="1"/>
          </p:cNvPicPr>
          <p:nvPr/>
        </p:nvPicPr>
        <p:blipFill>
          <a:blip r:embed="rId3" cstate="print"/>
          <a:srcRect/>
          <a:stretch>
            <a:fillRect/>
          </a:stretch>
        </p:blipFill>
        <p:spPr bwMode="auto">
          <a:xfrm>
            <a:off x="304885" y="2152586"/>
            <a:ext cx="161261" cy="427154"/>
          </a:xfrm>
          <a:prstGeom prst="rect">
            <a:avLst/>
          </a:prstGeom>
          <a:noFill/>
          <a:ln w="9525">
            <a:noFill/>
            <a:miter lim="800000"/>
            <a:headEnd/>
            <a:tailEnd/>
          </a:ln>
        </p:spPr>
      </p:pic>
      <p:pic>
        <p:nvPicPr>
          <p:cNvPr id="129037" name="Picture 2"/>
          <p:cNvPicPr>
            <a:picLocks noChangeAspect="1" noChangeArrowheads="1"/>
          </p:cNvPicPr>
          <p:nvPr/>
        </p:nvPicPr>
        <p:blipFill>
          <a:blip r:embed="rId6" cstate="print"/>
          <a:srcRect/>
          <a:stretch>
            <a:fillRect/>
          </a:stretch>
        </p:blipFill>
        <p:spPr bwMode="auto">
          <a:xfrm>
            <a:off x="529138" y="2149222"/>
            <a:ext cx="163781" cy="427152"/>
          </a:xfrm>
          <a:prstGeom prst="rect">
            <a:avLst/>
          </a:prstGeom>
          <a:noFill/>
          <a:ln w="9525">
            <a:noFill/>
            <a:miter lim="800000"/>
            <a:headEnd/>
            <a:tailEnd/>
          </a:ln>
        </p:spPr>
      </p:pic>
      <p:pic>
        <p:nvPicPr>
          <p:cNvPr id="129038" name="Picture 2"/>
          <p:cNvPicPr>
            <a:picLocks noChangeAspect="1" noChangeArrowheads="1"/>
          </p:cNvPicPr>
          <p:nvPr/>
        </p:nvPicPr>
        <p:blipFill>
          <a:blip r:embed="rId5" cstate="print"/>
          <a:srcRect/>
          <a:stretch>
            <a:fillRect/>
          </a:stretch>
        </p:blipFill>
        <p:spPr bwMode="auto">
          <a:xfrm>
            <a:off x="765990" y="2155950"/>
            <a:ext cx="163781" cy="423790"/>
          </a:xfrm>
          <a:prstGeom prst="rect">
            <a:avLst/>
          </a:prstGeom>
          <a:noFill/>
          <a:ln w="9525">
            <a:noFill/>
            <a:miter lim="800000"/>
            <a:headEnd/>
            <a:tailEnd/>
          </a:ln>
        </p:spPr>
      </p:pic>
      <p:pic>
        <p:nvPicPr>
          <p:cNvPr id="129039" name="Picture 2"/>
          <p:cNvPicPr>
            <a:picLocks noChangeAspect="1" noChangeArrowheads="1"/>
          </p:cNvPicPr>
          <p:nvPr/>
        </p:nvPicPr>
        <p:blipFill>
          <a:blip r:embed="rId5" cstate="print"/>
          <a:srcRect/>
          <a:stretch>
            <a:fillRect/>
          </a:stretch>
        </p:blipFill>
        <p:spPr bwMode="auto">
          <a:xfrm>
            <a:off x="1227096" y="2155950"/>
            <a:ext cx="163780" cy="423790"/>
          </a:xfrm>
          <a:prstGeom prst="rect">
            <a:avLst/>
          </a:prstGeom>
          <a:noFill/>
          <a:ln w="9525">
            <a:noFill/>
            <a:miter lim="800000"/>
            <a:headEnd/>
            <a:tailEnd/>
          </a:ln>
        </p:spPr>
      </p:pic>
      <p:pic>
        <p:nvPicPr>
          <p:cNvPr id="129040" name="Picture 2"/>
          <p:cNvPicPr>
            <a:picLocks noChangeAspect="1" noChangeArrowheads="1"/>
          </p:cNvPicPr>
          <p:nvPr/>
        </p:nvPicPr>
        <p:blipFill>
          <a:blip r:embed="rId3" cstate="print"/>
          <a:srcRect/>
          <a:stretch>
            <a:fillRect/>
          </a:stretch>
        </p:blipFill>
        <p:spPr bwMode="auto">
          <a:xfrm>
            <a:off x="1002841" y="2149222"/>
            <a:ext cx="161261" cy="427152"/>
          </a:xfrm>
          <a:prstGeom prst="rect">
            <a:avLst/>
          </a:prstGeom>
          <a:noFill/>
          <a:ln w="9525">
            <a:noFill/>
            <a:miter lim="800000"/>
            <a:headEnd/>
            <a:tailEnd/>
          </a:ln>
        </p:spPr>
      </p:pic>
      <p:pic>
        <p:nvPicPr>
          <p:cNvPr id="129041" name="Picture 2"/>
          <p:cNvPicPr>
            <a:picLocks noChangeAspect="1" noChangeArrowheads="1"/>
          </p:cNvPicPr>
          <p:nvPr/>
        </p:nvPicPr>
        <p:blipFill>
          <a:blip r:embed="rId6" cstate="print"/>
          <a:srcRect/>
          <a:stretch>
            <a:fillRect/>
          </a:stretch>
        </p:blipFill>
        <p:spPr bwMode="auto">
          <a:xfrm>
            <a:off x="1456388" y="2152586"/>
            <a:ext cx="163781" cy="427154"/>
          </a:xfrm>
          <a:prstGeom prst="rect">
            <a:avLst/>
          </a:prstGeom>
          <a:noFill/>
          <a:ln w="9525">
            <a:noFill/>
            <a:miter lim="800000"/>
            <a:headEnd/>
            <a:tailEnd/>
          </a:ln>
        </p:spPr>
      </p:pic>
      <p:pic>
        <p:nvPicPr>
          <p:cNvPr id="129042" name="Picture 2"/>
          <p:cNvPicPr>
            <a:picLocks noChangeAspect="1" noChangeArrowheads="1"/>
          </p:cNvPicPr>
          <p:nvPr/>
        </p:nvPicPr>
        <p:blipFill>
          <a:blip r:embed="rId3" cstate="print"/>
          <a:srcRect/>
          <a:stretch>
            <a:fillRect/>
          </a:stretch>
        </p:blipFill>
        <p:spPr bwMode="auto">
          <a:xfrm>
            <a:off x="1683161" y="2149222"/>
            <a:ext cx="161261" cy="427152"/>
          </a:xfrm>
          <a:prstGeom prst="rect">
            <a:avLst/>
          </a:prstGeom>
          <a:noFill/>
          <a:ln w="9525">
            <a:noFill/>
            <a:miter lim="800000"/>
            <a:headEnd/>
            <a:tailEnd/>
          </a:ln>
        </p:spPr>
      </p:pic>
      <p:pic>
        <p:nvPicPr>
          <p:cNvPr id="129043" name="Picture 2"/>
          <p:cNvPicPr>
            <a:picLocks noChangeAspect="1" noChangeArrowheads="1"/>
          </p:cNvPicPr>
          <p:nvPr/>
        </p:nvPicPr>
        <p:blipFill>
          <a:blip r:embed="rId4" cstate="print"/>
          <a:srcRect/>
          <a:stretch>
            <a:fillRect/>
          </a:stretch>
        </p:blipFill>
        <p:spPr bwMode="auto">
          <a:xfrm>
            <a:off x="1920013" y="2155950"/>
            <a:ext cx="161261" cy="423790"/>
          </a:xfrm>
          <a:prstGeom prst="rect">
            <a:avLst/>
          </a:prstGeom>
          <a:noFill/>
          <a:ln w="9525">
            <a:noFill/>
            <a:miter lim="800000"/>
            <a:headEnd/>
            <a:tailEnd/>
          </a:ln>
        </p:spPr>
      </p:pic>
      <p:pic>
        <p:nvPicPr>
          <p:cNvPr id="129044" name="Picture 2"/>
          <p:cNvPicPr>
            <a:picLocks noChangeAspect="1" noChangeArrowheads="1"/>
          </p:cNvPicPr>
          <p:nvPr/>
        </p:nvPicPr>
        <p:blipFill>
          <a:blip r:embed="rId4" cstate="print"/>
          <a:srcRect/>
          <a:stretch>
            <a:fillRect/>
          </a:stretch>
        </p:blipFill>
        <p:spPr bwMode="auto">
          <a:xfrm>
            <a:off x="2381119" y="2155950"/>
            <a:ext cx="161261" cy="423790"/>
          </a:xfrm>
          <a:prstGeom prst="rect">
            <a:avLst/>
          </a:prstGeom>
          <a:noFill/>
          <a:ln w="9525">
            <a:noFill/>
            <a:miter lim="800000"/>
            <a:headEnd/>
            <a:tailEnd/>
          </a:ln>
        </p:spPr>
      </p:pic>
      <p:pic>
        <p:nvPicPr>
          <p:cNvPr id="129045" name="Picture 2"/>
          <p:cNvPicPr>
            <a:picLocks noChangeAspect="1" noChangeArrowheads="1"/>
          </p:cNvPicPr>
          <p:nvPr/>
        </p:nvPicPr>
        <p:blipFill>
          <a:blip r:embed="rId6" cstate="print"/>
          <a:srcRect/>
          <a:stretch>
            <a:fillRect/>
          </a:stretch>
        </p:blipFill>
        <p:spPr bwMode="auto">
          <a:xfrm>
            <a:off x="2154347" y="2149222"/>
            <a:ext cx="163780" cy="427152"/>
          </a:xfrm>
          <a:prstGeom prst="rect">
            <a:avLst/>
          </a:prstGeom>
          <a:noFill/>
          <a:ln w="9525">
            <a:noFill/>
            <a:miter lim="800000"/>
            <a:headEnd/>
            <a:tailEnd/>
          </a:ln>
        </p:spPr>
      </p:pic>
      <p:pic>
        <p:nvPicPr>
          <p:cNvPr id="129046" name="Picture 2"/>
          <p:cNvPicPr>
            <a:picLocks noChangeAspect="1" noChangeArrowheads="1"/>
          </p:cNvPicPr>
          <p:nvPr/>
        </p:nvPicPr>
        <p:blipFill>
          <a:blip r:embed="rId3" cstate="print"/>
          <a:srcRect/>
          <a:stretch>
            <a:fillRect/>
          </a:stretch>
        </p:blipFill>
        <p:spPr bwMode="auto">
          <a:xfrm>
            <a:off x="304885" y="2610010"/>
            <a:ext cx="161261" cy="427154"/>
          </a:xfrm>
          <a:prstGeom prst="rect">
            <a:avLst/>
          </a:prstGeom>
          <a:noFill/>
          <a:ln w="9525">
            <a:noFill/>
            <a:miter lim="800000"/>
            <a:headEnd/>
            <a:tailEnd/>
          </a:ln>
        </p:spPr>
      </p:pic>
      <p:pic>
        <p:nvPicPr>
          <p:cNvPr id="129047" name="Picture 2"/>
          <p:cNvPicPr>
            <a:picLocks noChangeAspect="1" noChangeArrowheads="1"/>
          </p:cNvPicPr>
          <p:nvPr/>
        </p:nvPicPr>
        <p:blipFill>
          <a:blip r:embed="rId6" cstate="print"/>
          <a:srcRect/>
          <a:stretch>
            <a:fillRect/>
          </a:stretch>
        </p:blipFill>
        <p:spPr bwMode="auto">
          <a:xfrm>
            <a:off x="529138" y="2606646"/>
            <a:ext cx="163781" cy="427152"/>
          </a:xfrm>
          <a:prstGeom prst="rect">
            <a:avLst/>
          </a:prstGeom>
          <a:noFill/>
          <a:ln w="9525">
            <a:noFill/>
            <a:miter lim="800000"/>
            <a:headEnd/>
            <a:tailEnd/>
          </a:ln>
        </p:spPr>
      </p:pic>
      <p:pic>
        <p:nvPicPr>
          <p:cNvPr id="129048" name="Picture 2"/>
          <p:cNvPicPr>
            <a:picLocks noChangeAspect="1" noChangeArrowheads="1"/>
          </p:cNvPicPr>
          <p:nvPr/>
        </p:nvPicPr>
        <p:blipFill>
          <a:blip r:embed="rId5" cstate="print"/>
          <a:srcRect/>
          <a:stretch>
            <a:fillRect/>
          </a:stretch>
        </p:blipFill>
        <p:spPr bwMode="auto">
          <a:xfrm>
            <a:off x="765990" y="2613374"/>
            <a:ext cx="163781" cy="423790"/>
          </a:xfrm>
          <a:prstGeom prst="rect">
            <a:avLst/>
          </a:prstGeom>
          <a:noFill/>
          <a:ln w="9525">
            <a:noFill/>
            <a:miter lim="800000"/>
            <a:headEnd/>
            <a:tailEnd/>
          </a:ln>
        </p:spPr>
      </p:pic>
      <p:pic>
        <p:nvPicPr>
          <p:cNvPr id="129049" name="Picture 2"/>
          <p:cNvPicPr>
            <a:picLocks noChangeAspect="1" noChangeArrowheads="1"/>
          </p:cNvPicPr>
          <p:nvPr/>
        </p:nvPicPr>
        <p:blipFill>
          <a:blip r:embed="rId5" cstate="print"/>
          <a:srcRect/>
          <a:stretch>
            <a:fillRect/>
          </a:stretch>
        </p:blipFill>
        <p:spPr bwMode="auto">
          <a:xfrm>
            <a:off x="1227096" y="2613374"/>
            <a:ext cx="163780" cy="423790"/>
          </a:xfrm>
          <a:prstGeom prst="rect">
            <a:avLst/>
          </a:prstGeom>
          <a:noFill/>
          <a:ln w="9525">
            <a:noFill/>
            <a:miter lim="800000"/>
            <a:headEnd/>
            <a:tailEnd/>
          </a:ln>
        </p:spPr>
      </p:pic>
      <p:pic>
        <p:nvPicPr>
          <p:cNvPr id="129050" name="Picture 2"/>
          <p:cNvPicPr>
            <a:picLocks noChangeAspect="1" noChangeArrowheads="1"/>
          </p:cNvPicPr>
          <p:nvPr/>
        </p:nvPicPr>
        <p:blipFill>
          <a:blip r:embed="rId3" cstate="print"/>
          <a:srcRect/>
          <a:stretch>
            <a:fillRect/>
          </a:stretch>
        </p:blipFill>
        <p:spPr bwMode="auto">
          <a:xfrm>
            <a:off x="1002841" y="2606646"/>
            <a:ext cx="161261" cy="427152"/>
          </a:xfrm>
          <a:prstGeom prst="rect">
            <a:avLst/>
          </a:prstGeom>
          <a:noFill/>
          <a:ln w="9525">
            <a:noFill/>
            <a:miter lim="800000"/>
            <a:headEnd/>
            <a:tailEnd/>
          </a:ln>
        </p:spPr>
      </p:pic>
      <p:pic>
        <p:nvPicPr>
          <p:cNvPr id="129051" name="Picture 2"/>
          <p:cNvPicPr>
            <a:picLocks noChangeAspect="1" noChangeArrowheads="1"/>
          </p:cNvPicPr>
          <p:nvPr/>
        </p:nvPicPr>
        <p:blipFill>
          <a:blip r:embed="rId6" cstate="print"/>
          <a:srcRect/>
          <a:stretch>
            <a:fillRect/>
          </a:stretch>
        </p:blipFill>
        <p:spPr bwMode="auto">
          <a:xfrm>
            <a:off x="1456388" y="2610010"/>
            <a:ext cx="163781" cy="427154"/>
          </a:xfrm>
          <a:prstGeom prst="rect">
            <a:avLst/>
          </a:prstGeom>
          <a:noFill/>
          <a:ln w="9525">
            <a:noFill/>
            <a:miter lim="800000"/>
            <a:headEnd/>
            <a:tailEnd/>
          </a:ln>
        </p:spPr>
      </p:pic>
      <p:pic>
        <p:nvPicPr>
          <p:cNvPr id="129052" name="Picture 2"/>
          <p:cNvPicPr>
            <a:picLocks noChangeAspect="1" noChangeArrowheads="1"/>
          </p:cNvPicPr>
          <p:nvPr/>
        </p:nvPicPr>
        <p:blipFill>
          <a:blip r:embed="rId3" cstate="print"/>
          <a:srcRect/>
          <a:stretch>
            <a:fillRect/>
          </a:stretch>
        </p:blipFill>
        <p:spPr bwMode="auto">
          <a:xfrm>
            <a:off x="1683161" y="2606646"/>
            <a:ext cx="161261" cy="427152"/>
          </a:xfrm>
          <a:prstGeom prst="rect">
            <a:avLst/>
          </a:prstGeom>
          <a:noFill/>
          <a:ln w="9525">
            <a:noFill/>
            <a:miter lim="800000"/>
            <a:headEnd/>
            <a:tailEnd/>
          </a:ln>
        </p:spPr>
      </p:pic>
      <p:pic>
        <p:nvPicPr>
          <p:cNvPr id="129053" name="Picture 2"/>
          <p:cNvPicPr>
            <a:picLocks noChangeAspect="1" noChangeArrowheads="1"/>
          </p:cNvPicPr>
          <p:nvPr/>
        </p:nvPicPr>
        <p:blipFill>
          <a:blip r:embed="rId4" cstate="print"/>
          <a:srcRect/>
          <a:stretch>
            <a:fillRect/>
          </a:stretch>
        </p:blipFill>
        <p:spPr bwMode="auto">
          <a:xfrm>
            <a:off x="1920013" y="2613374"/>
            <a:ext cx="161261" cy="423790"/>
          </a:xfrm>
          <a:prstGeom prst="rect">
            <a:avLst/>
          </a:prstGeom>
          <a:noFill/>
          <a:ln w="9525">
            <a:noFill/>
            <a:miter lim="800000"/>
            <a:headEnd/>
            <a:tailEnd/>
          </a:ln>
        </p:spPr>
      </p:pic>
      <p:pic>
        <p:nvPicPr>
          <p:cNvPr id="129054" name="Picture 2"/>
          <p:cNvPicPr>
            <a:picLocks noChangeAspect="1" noChangeArrowheads="1"/>
          </p:cNvPicPr>
          <p:nvPr/>
        </p:nvPicPr>
        <p:blipFill>
          <a:blip r:embed="rId4" cstate="print"/>
          <a:srcRect/>
          <a:stretch>
            <a:fillRect/>
          </a:stretch>
        </p:blipFill>
        <p:spPr bwMode="auto">
          <a:xfrm>
            <a:off x="2381119" y="2613374"/>
            <a:ext cx="161261" cy="423790"/>
          </a:xfrm>
          <a:prstGeom prst="rect">
            <a:avLst/>
          </a:prstGeom>
          <a:noFill/>
          <a:ln w="9525">
            <a:noFill/>
            <a:miter lim="800000"/>
            <a:headEnd/>
            <a:tailEnd/>
          </a:ln>
        </p:spPr>
      </p:pic>
      <p:pic>
        <p:nvPicPr>
          <p:cNvPr id="129055" name="Picture 2"/>
          <p:cNvPicPr>
            <a:picLocks noChangeAspect="1" noChangeArrowheads="1"/>
          </p:cNvPicPr>
          <p:nvPr/>
        </p:nvPicPr>
        <p:blipFill>
          <a:blip r:embed="rId6" cstate="print"/>
          <a:srcRect/>
          <a:stretch>
            <a:fillRect/>
          </a:stretch>
        </p:blipFill>
        <p:spPr bwMode="auto">
          <a:xfrm>
            <a:off x="2154347" y="2606646"/>
            <a:ext cx="163780" cy="427152"/>
          </a:xfrm>
          <a:prstGeom prst="rect">
            <a:avLst/>
          </a:prstGeom>
          <a:noFill/>
          <a:ln w="9525">
            <a:noFill/>
            <a:miter lim="800000"/>
            <a:headEnd/>
            <a:tailEnd/>
          </a:ln>
        </p:spPr>
      </p:pic>
      <p:pic>
        <p:nvPicPr>
          <p:cNvPr id="129056" name="Picture 2"/>
          <p:cNvPicPr>
            <a:picLocks noChangeAspect="1" noChangeArrowheads="1"/>
          </p:cNvPicPr>
          <p:nvPr/>
        </p:nvPicPr>
        <p:blipFill>
          <a:blip r:embed="rId5" cstate="print"/>
          <a:srcRect/>
          <a:stretch>
            <a:fillRect/>
          </a:stretch>
        </p:blipFill>
        <p:spPr bwMode="auto">
          <a:xfrm>
            <a:off x="294807" y="3077525"/>
            <a:ext cx="163780" cy="423790"/>
          </a:xfrm>
          <a:prstGeom prst="rect">
            <a:avLst/>
          </a:prstGeom>
          <a:noFill/>
          <a:ln w="9525">
            <a:noFill/>
            <a:miter lim="800000"/>
            <a:headEnd/>
            <a:tailEnd/>
          </a:ln>
        </p:spPr>
      </p:pic>
      <p:pic>
        <p:nvPicPr>
          <p:cNvPr id="129057" name="Picture 2"/>
          <p:cNvPicPr>
            <a:picLocks noChangeAspect="1" noChangeArrowheads="1"/>
          </p:cNvPicPr>
          <p:nvPr/>
        </p:nvPicPr>
        <p:blipFill>
          <a:blip r:embed="rId6" cstate="print"/>
          <a:srcRect/>
          <a:stretch>
            <a:fillRect/>
          </a:stretch>
        </p:blipFill>
        <p:spPr bwMode="auto">
          <a:xfrm>
            <a:off x="519059" y="3074161"/>
            <a:ext cx="163781" cy="427154"/>
          </a:xfrm>
          <a:prstGeom prst="rect">
            <a:avLst/>
          </a:prstGeom>
          <a:noFill/>
          <a:ln w="9525">
            <a:noFill/>
            <a:miter lim="800000"/>
            <a:headEnd/>
            <a:tailEnd/>
          </a:ln>
        </p:spPr>
      </p:pic>
      <p:pic>
        <p:nvPicPr>
          <p:cNvPr id="129058" name="Picture 2"/>
          <p:cNvPicPr>
            <a:picLocks noChangeAspect="1" noChangeArrowheads="1"/>
          </p:cNvPicPr>
          <p:nvPr/>
        </p:nvPicPr>
        <p:blipFill>
          <a:blip r:embed="rId3" cstate="print"/>
          <a:srcRect/>
          <a:stretch>
            <a:fillRect/>
          </a:stretch>
        </p:blipFill>
        <p:spPr bwMode="auto">
          <a:xfrm>
            <a:off x="758431" y="3077524"/>
            <a:ext cx="161261" cy="427152"/>
          </a:xfrm>
          <a:prstGeom prst="rect">
            <a:avLst/>
          </a:prstGeom>
          <a:noFill/>
          <a:ln w="9525">
            <a:noFill/>
            <a:miter lim="800000"/>
            <a:headEnd/>
            <a:tailEnd/>
          </a:ln>
        </p:spPr>
      </p:pic>
      <p:pic>
        <p:nvPicPr>
          <p:cNvPr id="129059" name="Picture 2"/>
          <p:cNvPicPr>
            <a:picLocks noChangeAspect="1" noChangeArrowheads="1"/>
          </p:cNvPicPr>
          <p:nvPr/>
        </p:nvPicPr>
        <p:blipFill>
          <a:blip r:embed="rId5" cstate="print"/>
          <a:srcRect/>
          <a:stretch>
            <a:fillRect/>
          </a:stretch>
        </p:blipFill>
        <p:spPr bwMode="auto">
          <a:xfrm>
            <a:off x="1217018" y="3080887"/>
            <a:ext cx="163780" cy="423790"/>
          </a:xfrm>
          <a:prstGeom prst="rect">
            <a:avLst/>
          </a:prstGeom>
          <a:noFill/>
          <a:ln w="9525">
            <a:noFill/>
            <a:miter lim="800000"/>
            <a:headEnd/>
            <a:tailEnd/>
          </a:ln>
        </p:spPr>
      </p:pic>
      <p:pic>
        <p:nvPicPr>
          <p:cNvPr id="129060" name="Picture 2"/>
          <p:cNvPicPr>
            <a:picLocks noChangeAspect="1" noChangeArrowheads="1"/>
          </p:cNvPicPr>
          <p:nvPr/>
        </p:nvPicPr>
        <p:blipFill>
          <a:blip r:embed="rId3" cstate="print"/>
          <a:srcRect/>
          <a:stretch>
            <a:fillRect/>
          </a:stretch>
        </p:blipFill>
        <p:spPr bwMode="auto">
          <a:xfrm>
            <a:off x="992763" y="3074161"/>
            <a:ext cx="161261" cy="427154"/>
          </a:xfrm>
          <a:prstGeom prst="rect">
            <a:avLst/>
          </a:prstGeom>
          <a:noFill/>
          <a:ln w="9525">
            <a:noFill/>
            <a:miter lim="800000"/>
            <a:headEnd/>
            <a:tailEnd/>
          </a:ln>
        </p:spPr>
      </p:pic>
      <p:pic>
        <p:nvPicPr>
          <p:cNvPr id="129061" name="Picture 2"/>
          <p:cNvPicPr>
            <a:picLocks noChangeAspect="1" noChangeArrowheads="1"/>
          </p:cNvPicPr>
          <p:nvPr/>
        </p:nvPicPr>
        <p:blipFill>
          <a:blip r:embed="rId4" cstate="print"/>
          <a:srcRect/>
          <a:stretch>
            <a:fillRect/>
          </a:stretch>
        </p:blipFill>
        <p:spPr bwMode="auto">
          <a:xfrm>
            <a:off x="1448830" y="3077525"/>
            <a:ext cx="161261" cy="423790"/>
          </a:xfrm>
          <a:prstGeom prst="rect">
            <a:avLst/>
          </a:prstGeom>
          <a:noFill/>
          <a:ln w="9525">
            <a:noFill/>
            <a:miter lim="800000"/>
            <a:headEnd/>
            <a:tailEnd/>
          </a:ln>
        </p:spPr>
      </p:pic>
      <p:pic>
        <p:nvPicPr>
          <p:cNvPr id="129062" name="Picture 2"/>
          <p:cNvPicPr>
            <a:picLocks noChangeAspect="1" noChangeArrowheads="1"/>
          </p:cNvPicPr>
          <p:nvPr/>
        </p:nvPicPr>
        <p:blipFill>
          <a:blip r:embed="rId3" cstate="print"/>
          <a:srcRect/>
          <a:stretch>
            <a:fillRect/>
          </a:stretch>
        </p:blipFill>
        <p:spPr bwMode="auto">
          <a:xfrm>
            <a:off x="1673082" y="3074161"/>
            <a:ext cx="161261" cy="427154"/>
          </a:xfrm>
          <a:prstGeom prst="rect">
            <a:avLst/>
          </a:prstGeom>
          <a:noFill/>
          <a:ln w="9525">
            <a:noFill/>
            <a:miter lim="800000"/>
            <a:headEnd/>
            <a:tailEnd/>
          </a:ln>
        </p:spPr>
      </p:pic>
      <p:pic>
        <p:nvPicPr>
          <p:cNvPr id="129063" name="Picture 2"/>
          <p:cNvPicPr>
            <a:picLocks noChangeAspect="1" noChangeArrowheads="1"/>
          </p:cNvPicPr>
          <p:nvPr/>
        </p:nvPicPr>
        <p:blipFill>
          <a:blip r:embed="rId6" cstate="print"/>
          <a:srcRect/>
          <a:stretch>
            <a:fillRect/>
          </a:stretch>
        </p:blipFill>
        <p:spPr bwMode="auto">
          <a:xfrm>
            <a:off x="1909934" y="3077524"/>
            <a:ext cx="163781" cy="427152"/>
          </a:xfrm>
          <a:prstGeom prst="rect">
            <a:avLst/>
          </a:prstGeom>
          <a:noFill/>
          <a:ln w="9525">
            <a:noFill/>
            <a:miter lim="800000"/>
            <a:headEnd/>
            <a:tailEnd/>
          </a:ln>
        </p:spPr>
      </p:pic>
      <p:pic>
        <p:nvPicPr>
          <p:cNvPr id="129064" name="Picture 2"/>
          <p:cNvPicPr>
            <a:picLocks noChangeAspect="1" noChangeArrowheads="1"/>
          </p:cNvPicPr>
          <p:nvPr/>
        </p:nvPicPr>
        <p:blipFill>
          <a:blip r:embed="rId4" cstate="print"/>
          <a:srcRect/>
          <a:stretch>
            <a:fillRect/>
          </a:stretch>
        </p:blipFill>
        <p:spPr bwMode="auto">
          <a:xfrm>
            <a:off x="2371041" y="3080887"/>
            <a:ext cx="161261" cy="423790"/>
          </a:xfrm>
          <a:prstGeom prst="rect">
            <a:avLst/>
          </a:prstGeom>
          <a:noFill/>
          <a:ln w="9525">
            <a:noFill/>
            <a:miter lim="800000"/>
            <a:headEnd/>
            <a:tailEnd/>
          </a:ln>
        </p:spPr>
      </p:pic>
      <p:pic>
        <p:nvPicPr>
          <p:cNvPr id="129065" name="Picture 2"/>
          <p:cNvPicPr>
            <a:picLocks noChangeAspect="1" noChangeArrowheads="1"/>
          </p:cNvPicPr>
          <p:nvPr/>
        </p:nvPicPr>
        <p:blipFill>
          <a:blip r:embed="rId6" cstate="print"/>
          <a:srcRect/>
          <a:stretch>
            <a:fillRect/>
          </a:stretch>
        </p:blipFill>
        <p:spPr bwMode="auto">
          <a:xfrm>
            <a:off x="2144268" y="3074161"/>
            <a:ext cx="163780" cy="427154"/>
          </a:xfrm>
          <a:prstGeom prst="rect">
            <a:avLst/>
          </a:prstGeom>
          <a:noFill/>
          <a:ln w="9525">
            <a:noFill/>
            <a:miter lim="800000"/>
            <a:headEnd/>
            <a:tailEnd/>
          </a:ln>
        </p:spPr>
      </p:pic>
      <p:pic>
        <p:nvPicPr>
          <p:cNvPr id="129066" name="Picture 2"/>
          <p:cNvPicPr>
            <a:picLocks noChangeAspect="1" noChangeArrowheads="1"/>
          </p:cNvPicPr>
          <p:nvPr/>
        </p:nvPicPr>
        <p:blipFill>
          <a:blip r:embed="rId5" cstate="print"/>
          <a:srcRect/>
          <a:stretch>
            <a:fillRect/>
          </a:stretch>
        </p:blipFill>
        <p:spPr bwMode="auto">
          <a:xfrm>
            <a:off x="294807" y="3524858"/>
            <a:ext cx="163780" cy="423790"/>
          </a:xfrm>
          <a:prstGeom prst="rect">
            <a:avLst/>
          </a:prstGeom>
          <a:noFill/>
          <a:ln w="9525">
            <a:noFill/>
            <a:miter lim="800000"/>
            <a:headEnd/>
            <a:tailEnd/>
          </a:ln>
        </p:spPr>
      </p:pic>
      <p:pic>
        <p:nvPicPr>
          <p:cNvPr id="129067" name="Picture 2"/>
          <p:cNvPicPr>
            <a:picLocks noChangeAspect="1" noChangeArrowheads="1"/>
          </p:cNvPicPr>
          <p:nvPr/>
        </p:nvPicPr>
        <p:blipFill>
          <a:blip r:embed="rId6" cstate="print"/>
          <a:srcRect/>
          <a:stretch>
            <a:fillRect/>
          </a:stretch>
        </p:blipFill>
        <p:spPr bwMode="auto">
          <a:xfrm>
            <a:off x="519059" y="3521495"/>
            <a:ext cx="163781" cy="427152"/>
          </a:xfrm>
          <a:prstGeom prst="rect">
            <a:avLst/>
          </a:prstGeom>
          <a:noFill/>
          <a:ln w="9525">
            <a:noFill/>
            <a:miter lim="800000"/>
            <a:headEnd/>
            <a:tailEnd/>
          </a:ln>
        </p:spPr>
      </p:pic>
      <p:pic>
        <p:nvPicPr>
          <p:cNvPr id="129068" name="Picture 2"/>
          <p:cNvPicPr>
            <a:picLocks noChangeAspect="1" noChangeArrowheads="1"/>
          </p:cNvPicPr>
          <p:nvPr/>
        </p:nvPicPr>
        <p:blipFill>
          <a:blip r:embed="rId3" cstate="print"/>
          <a:srcRect/>
          <a:stretch>
            <a:fillRect/>
          </a:stretch>
        </p:blipFill>
        <p:spPr bwMode="auto">
          <a:xfrm>
            <a:off x="758431" y="3524858"/>
            <a:ext cx="161261" cy="427154"/>
          </a:xfrm>
          <a:prstGeom prst="rect">
            <a:avLst/>
          </a:prstGeom>
          <a:noFill/>
          <a:ln w="9525">
            <a:noFill/>
            <a:miter lim="800000"/>
            <a:headEnd/>
            <a:tailEnd/>
          </a:ln>
        </p:spPr>
      </p:pic>
      <p:pic>
        <p:nvPicPr>
          <p:cNvPr id="129069" name="Picture 2"/>
          <p:cNvPicPr>
            <a:picLocks noChangeAspect="1" noChangeArrowheads="1"/>
          </p:cNvPicPr>
          <p:nvPr/>
        </p:nvPicPr>
        <p:blipFill>
          <a:blip r:embed="rId5" cstate="print"/>
          <a:srcRect/>
          <a:stretch>
            <a:fillRect/>
          </a:stretch>
        </p:blipFill>
        <p:spPr bwMode="auto">
          <a:xfrm>
            <a:off x="1217018" y="3528222"/>
            <a:ext cx="163780" cy="423790"/>
          </a:xfrm>
          <a:prstGeom prst="rect">
            <a:avLst/>
          </a:prstGeom>
          <a:noFill/>
          <a:ln w="9525">
            <a:noFill/>
            <a:miter lim="800000"/>
            <a:headEnd/>
            <a:tailEnd/>
          </a:ln>
        </p:spPr>
      </p:pic>
      <p:pic>
        <p:nvPicPr>
          <p:cNvPr id="129070" name="Picture 2"/>
          <p:cNvPicPr>
            <a:picLocks noChangeAspect="1" noChangeArrowheads="1"/>
          </p:cNvPicPr>
          <p:nvPr/>
        </p:nvPicPr>
        <p:blipFill>
          <a:blip r:embed="rId3" cstate="print"/>
          <a:srcRect/>
          <a:stretch>
            <a:fillRect/>
          </a:stretch>
        </p:blipFill>
        <p:spPr bwMode="auto">
          <a:xfrm>
            <a:off x="992763" y="3521495"/>
            <a:ext cx="161261" cy="427152"/>
          </a:xfrm>
          <a:prstGeom prst="rect">
            <a:avLst/>
          </a:prstGeom>
          <a:noFill/>
          <a:ln w="9525">
            <a:noFill/>
            <a:miter lim="800000"/>
            <a:headEnd/>
            <a:tailEnd/>
          </a:ln>
        </p:spPr>
      </p:pic>
      <p:pic>
        <p:nvPicPr>
          <p:cNvPr id="129071" name="Picture 2"/>
          <p:cNvPicPr>
            <a:picLocks noChangeAspect="1" noChangeArrowheads="1"/>
          </p:cNvPicPr>
          <p:nvPr/>
        </p:nvPicPr>
        <p:blipFill>
          <a:blip r:embed="rId4" cstate="print"/>
          <a:srcRect/>
          <a:stretch>
            <a:fillRect/>
          </a:stretch>
        </p:blipFill>
        <p:spPr bwMode="auto">
          <a:xfrm>
            <a:off x="1448830" y="3524858"/>
            <a:ext cx="161261" cy="423790"/>
          </a:xfrm>
          <a:prstGeom prst="rect">
            <a:avLst/>
          </a:prstGeom>
          <a:noFill/>
          <a:ln w="9525">
            <a:noFill/>
            <a:miter lim="800000"/>
            <a:headEnd/>
            <a:tailEnd/>
          </a:ln>
        </p:spPr>
      </p:pic>
      <p:pic>
        <p:nvPicPr>
          <p:cNvPr id="129072" name="Picture 2"/>
          <p:cNvPicPr>
            <a:picLocks noChangeAspect="1" noChangeArrowheads="1"/>
          </p:cNvPicPr>
          <p:nvPr/>
        </p:nvPicPr>
        <p:blipFill>
          <a:blip r:embed="rId3" cstate="print"/>
          <a:srcRect/>
          <a:stretch>
            <a:fillRect/>
          </a:stretch>
        </p:blipFill>
        <p:spPr bwMode="auto">
          <a:xfrm>
            <a:off x="1673082" y="3521495"/>
            <a:ext cx="161261" cy="427152"/>
          </a:xfrm>
          <a:prstGeom prst="rect">
            <a:avLst/>
          </a:prstGeom>
          <a:noFill/>
          <a:ln w="9525">
            <a:noFill/>
            <a:miter lim="800000"/>
            <a:headEnd/>
            <a:tailEnd/>
          </a:ln>
        </p:spPr>
      </p:pic>
      <p:pic>
        <p:nvPicPr>
          <p:cNvPr id="129073" name="Picture 2"/>
          <p:cNvPicPr>
            <a:picLocks noChangeAspect="1" noChangeArrowheads="1"/>
          </p:cNvPicPr>
          <p:nvPr/>
        </p:nvPicPr>
        <p:blipFill>
          <a:blip r:embed="rId6" cstate="print"/>
          <a:srcRect/>
          <a:stretch>
            <a:fillRect/>
          </a:stretch>
        </p:blipFill>
        <p:spPr bwMode="auto">
          <a:xfrm>
            <a:off x="1909934" y="3524858"/>
            <a:ext cx="163781" cy="427154"/>
          </a:xfrm>
          <a:prstGeom prst="rect">
            <a:avLst/>
          </a:prstGeom>
          <a:noFill/>
          <a:ln w="9525">
            <a:noFill/>
            <a:miter lim="800000"/>
            <a:headEnd/>
            <a:tailEnd/>
          </a:ln>
        </p:spPr>
      </p:pic>
      <p:pic>
        <p:nvPicPr>
          <p:cNvPr id="129074" name="Picture 2"/>
          <p:cNvPicPr>
            <a:picLocks noChangeAspect="1" noChangeArrowheads="1"/>
          </p:cNvPicPr>
          <p:nvPr/>
        </p:nvPicPr>
        <p:blipFill>
          <a:blip r:embed="rId4" cstate="print"/>
          <a:srcRect/>
          <a:stretch>
            <a:fillRect/>
          </a:stretch>
        </p:blipFill>
        <p:spPr bwMode="auto">
          <a:xfrm>
            <a:off x="2371041" y="3528222"/>
            <a:ext cx="161261" cy="423790"/>
          </a:xfrm>
          <a:prstGeom prst="rect">
            <a:avLst/>
          </a:prstGeom>
          <a:noFill/>
          <a:ln w="9525">
            <a:noFill/>
            <a:miter lim="800000"/>
            <a:headEnd/>
            <a:tailEnd/>
          </a:ln>
        </p:spPr>
      </p:pic>
      <p:pic>
        <p:nvPicPr>
          <p:cNvPr id="129075" name="Picture 2"/>
          <p:cNvPicPr>
            <a:picLocks noChangeAspect="1" noChangeArrowheads="1"/>
          </p:cNvPicPr>
          <p:nvPr/>
        </p:nvPicPr>
        <p:blipFill>
          <a:blip r:embed="rId6" cstate="print"/>
          <a:srcRect/>
          <a:stretch>
            <a:fillRect/>
          </a:stretch>
        </p:blipFill>
        <p:spPr bwMode="auto">
          <a:xfrm>
            <a:off x="2144268" y="3521495"/>
            <a:ext cx="163780" cy="427152"/>
          </a:xfrm>
          <a:prstGeom prst="rect">
            <a:avLst/>
          </a:prstGeom>
          <a:noFill/>
          <a:ln w="9525">
            <a:noFill/>
            <a:miter lim="800000"/>
            <a:headEnd/>
            <a:tailEnd/>
          </a:ln>
        </p:spPr>
      </p:pic>
      <p:pic>
        <p:nvPicPr>
          <p:cNvPr id="129076" name="Picture 2"/>
          <p:cNvPicPr>
            <a:picLocks noChangeAspect="1" noChangeArrowheads="1"/>
          </p:cNvPicPr>
          <p:nvPr/>
        </p:nvPicPr>
        <p:blipFill>
          <a:blip r:embed="rId5" cstate="print"/>
          <a:srcRect/>
          <a:stretch>
            <a:fillRect/>
          </a:stretch>
        </p:blipFill>
        <p:spPr bwMode="auto">
          <a:xfrm>
            <a:off x="284728" y="3992373"/>
            <a:ext cx="163780" cy="423790"/>
          </a:xfrm>
          <a:prstGeom prst="rect">
            <a:avLst/>
          </a:prstGeom>
          <a:noFill/>
          <a:ln w="9525">
            <a:noFill/>
            <a:miter lim="800000"/>
            <a:headEnd/>
            <a:tailEnd/>
          </a:ln>
        </p:spPr>
      </p:pic>
      <p:pic>
        <p:nvPicPr>
          <p:cNvPr id="129077" name="Picture 2"/>
          <p:cNvPicPr>
            <a:picLocks noChangeAspect="1" noChangeArrowheads="1"/>
          </p:cNvPicPr>
          <p:nvPr/>
        </p:nvPicPr>
        <p:blipFill>
          <a:blip r:embed="rId4" cstate="print"/>
          <a:srcRect/>
          <a:stretch>
            <a:fillRect/>
          </a:stretch>
        </p:blipFill>
        <p:spPr bwMode="auto">
          <a:xfrm>
            <a:off x="511500" y="3989009"/>
            <a:ext cx="161261" cy="423790"/>
          </a:xfrm>
          <a:prstGeom prst="rect">
            <a:avLst/>
          </a:prstGeom>
          <a:noFill/>
          <a:ln w="9525">
            <a:noFill/>
            <a:miter lim="800000"/>
            <a:headEnd/>
            <a:tailEnd/>
          </a:ln>
        </p:spPr>
      </p:pic>
      <p:pic>
        <p:nvPicPr>
          <p:cNvPr id="129078" name="Picture 2"/>
          <p:cNvPicPr>
            <a:picLocks noChangeAspect="1" noChangeArrowheads="1"/>
          </p:cNvPicPr>
          <p:nvPr/>
        </p:nvPicPr>
        <p:blipFill>
          <a:blip r:embed="rId3" cstate="print"/>
          <a:srcRect/>
          <a:stretch>
            <a:fillRect/>
          </a:stretch>
        </p:blipFill>
        <p:spPr bwMode="auto">
          <a:xfrm>
            <a:off x="748352" y="3992372"/>
            <a:ext cx="161261" cy="427152"/>
          </a:xfrm>
          <a:prstGeom prst="rect">
            <a:avLst/>
          </a:prstGeom>
          <a:noFill/>
          <a:ln w="9525">
            <a:noFill/>
            <a:miter lim="800000"/>
            <a:headEnd/>
            <a:tailEnd/>
          </a:ln>
        </p:spPr>
      </p:pic>
      <p:pic>
        <p:nvPicPr>
          <p:cNvPr id="129079" name="Picture 2"/>
          <p:cNvPicPr>
            <a:picLocks noChangeAspect="1" noChangeArrowheads="1"/>
          </p:cNvPicPr>
          <p:nvPr/>
        </p:nvPicPr>
        <p:blipFill>
          <a:blip r:embed="rId3" cstate="print"/>
          <a:srcRect/>
          <a:stretch>
            <a:fillRect/>
          </a:stretch>
        </p:blipFill>
        <p:spPr bwMode="auto">
          <a:xfrm>
            <a:off x="1209457" y="3992372"/>
            <a:ext cx="161261" cy="427152"/>
          </a:xfrm>
          <a:prstGeom prst="rect">
            <a:avLst/>
          </a:prstGeom>
          <a:noFill/>
          <a:ln w="9525">
            <a:noFill/>
            <a:miter lim="800000"/>
            <a:headEnd/>
            <a:tailEnd/>
          </a:ln>
        </p:spPr>
      </p:pic>
      <p:pic>
        <p:nvPicPr>
          <p:cNvPr id="129080" name="Picture 2"/>
          <p:cNvPicPr>
            <a:picLocks noChangeAspect="1" noChangeArrowheads="1"/>
          </p:cNvPicPr>
          <p:nvPr/>
        </p:nvPicPr>
        <p:blipFill>
          <a:blip r:embed="rId5" cstate="print"/>
          <a:srcRect/>
          <a:stretch>
            <a:fillRect/>
          </a:stretch>
        </p:blipFill>
        <p:spPr bwMode="auto">
          <a:xfrm>
            <a:off x="982684" y="3989009"/>
            <a:ext cx="163781" cy="423790"/>
          </a:xfrm>
          <a:prstGeom prst="rect">
            <a:avLst/>
          </a:prstGeom>
          <a:noFill/>
          <a:ln w="9525">
            <a:noFill/>
            <a:miter lim="800000"/>
            <a:headEnd/>
            <a:tailEnd/>
          </a:ln>
        </p:spPr>
      </p:pic>
      <p:pic>
        <p:nvPicPr>
          <p:cNvPr id="129081" name="Picture 2"/>
          <p:cNvPicPr>
            <a:picLocks noChangeAspect="1" noChangeArrowheads="1"/>
          </p:cNvPicPr>
          <p:nvPr/>
        </p:nvPicPr>
        <p:blipFill>
          <a:blip r:embed="rId4" cstate="print"/>
          <a:srcRect/>
          <a:stretch>
            <a:fillRect/>
          </a:stretch>
        </p:blipFill>
        <p:spPr bwMode="auto">
          <a:xfrm>
            <a:off x="1438751" y="3992373"/>
            <a:ext cx="161261" cy="423790"/>
          </a:xfrm>
          <a:prstGeom prst="rect">
            <a:avLst/>
          </a:prstGeom>
          <a:noFill/>
          <a:ln w="9525">
            <a:noFill/>
            <a:miter lim="800000"/>
            <a:headEnd/>
            <a:tailEnd/>
          </a:ln>
        </p:spPr>
      </p:pic>
      <p:pic>
        <p:nvPicPr>
          <p:cNvPr id="129082" name="Picture 2"/>
          <p:cNvPicPr>
            <a:picLocks noChangeAspect="1" noChangeArrowheads="1"/>
          </p:cNvPicPr>
          <p:nvPr/>
        </p:nvPicPr>
        <p:blipFill>
          <a:blip r:embed="rId4" cstate="print"/>
          <a:srcRect/>
          <a:stretch>
            <a:fillRect/>
          </a:stretch>
        </p:blipFill>
        <p:spPr bwMode="auto">
          <a:xfrm>
            <a:off x="1663003" y="3989009"/>
            <a:ext cx="161261" cy="423790"/>
          </a:xfrm>
          <a:prstGeom prst="rect">
            <a:avLst/>
          </a:prstGeom>
          <a:noFill/>
          <a:ln w="9525">
            <a:noFill/>
            <a:miter lim="800000"/>
            <a:headEnd/>
            <a:tailEnd/>
          </a:ln>
        </p:spPr>
      </p:pic>
      <p:pic>
        <p:nvPicPr>
          <p:cNvPr id="129083" name="Picture 2"/>
          <p:cNvPicPr>
            <a:picLocks noChangeAspect="1" noChangeArrowheads="1"/>
          </p:cNvPicPr>
          <p:nvPr/>
        </p:nvPicPr>
        <p:blipFill>
          <a:blip r:embed="rId6" cstate="print"/>
          <a:srcRect/>
          <a:stretch>
            <a:fillRect/>
          </a:stretch>
        </p:blipFill>
        <p:spPr bwMode="auto">
          <a:xfrm>
            <a:off x="1899856" y="3992372"/>
            <a:ext cx="163781" cy="427152"/>
          </a:xfrm>
          <a:prstGeom prst="rect">
            <a:avLst/>
          </a:prstGeom>
          <a:noFill/>
          <a:ln w="9525">
            <a:noFill/>
            <a:miter lim="800000"/>
            <a:headEnd/>
            <a:tailEnd/>
          </a:ln>
        </p:spPr>
      </p:pic>
      <p:pic>
        <p:nvPicPr>
          <p:cNvPr id="129084" name="Picture 2"/>
          <p:cNvPicPr>
            <a:picLocks noChangeAspect="1" noChangeArrowheads="1"/>
          </p:cNvPicPr>
          <p:nvPr/>
        </p:nvPicPr>
        <p:blipFill>
          <a:blip r:embed="rId6" cstate="print"/>
          <a:srcRect/>
          <a:stretch>
            <a:fillRect/>
          </a:stretch>
        </p:blipFill>
        <p:spPr bwMode="auto">
          <a:xfrm>
            <a:off x="2360962" y="3992372"/>
            <a:ext cx="163780" cy="427152"/>
          </a:xfrm>
          <a:prstGeom prst="rect">
            <a:avLst/>
          </a:prstGeom>
          <a:noFill/>
          <a:ln w="9525">
            <a:noFill/>
            <a:miter lim="800000"/>
            <a:headEnd/>
            <a:tailEnd/>
          </a:ln>
        </p:spPr>
      </p:pic>
      <p:pic>
        <p:nvPicPr>
          <p:cNvPr id="129085" name="Picture 2"/>
          <p:cNvPicPr>
            <a:picLocks noChangeAspect="1" noChangeArrowheads="1"/>
          </p:cNvPicPr>
          <p:nvPr/>
        </p:nvPicPr>
        <p:blipFill>
          <a:blip r:embed="rId4" cstate="print"/>
          <a:srcRect/>
          <a:stretch>
            <a:fillRect/>
          </a:stretch>
        </p:blipFill>
        <p:spPr bwMode="auto">
          <a:xfrm>
            <a:off x="2136707" y="3989009"/>
            <a:ext cx="161261" cy="423790"/>
          </a:xfrm>
          <a:prstGeom prst="rect">
            <a:avLst/>
          </a:prstGeom>
          <a:noFill/>
          <a:ln w="9525">
            <a:noFill/>
            <a:miter lim="800000"/>
            <a:headEnd/>
            <a:tailEnd/>
          </a:ln>
        </p:spPr>
      </p:pic>
      <p:pic>
        <p:nvPicPr>
          <p:cNvPr id="129086" name="Picture 2"/>
          <p:cNvPicPr>
            <a:picLocks noChangeAspect="1" noChangeArrowheads="1"/>
          </p:cNvPicPr>
          <p:nvPr/>
        </p:nvPicPr>
        <p:blipFill>
          <a:blip r:embed="rId5" cstate="print"/>
          <a:srcRect/>
          <a:stretch>
            <a:fillRect/>
          </a:stretch>
        </p:blipFill>
        <p:spPr bwMode="auto">
          <a:xfrm>
            <a:off x="284728" y="4449797"/>
            <a:ext cx="163780" cy="423790"/>
          </a:xfrm>
          <a:prstGeom prst="rect">
            <a:avLst/>
          </a:prstGeom>
          <a:noFill/>
          <a:ln w="9525">
            <a:noFill/>
            <a:miter lim="800000"/>
            <a:headEnd/>
            <a:tailEnd/>
          </a:ln>
        </p:spPr>
      </p:pic>
      <p:pic>
        <p:nvPicPr>
          <p:cNvPr id="129087" name="Picture 2"/>
          <p:cNvPicPr>
            <a:picLocks noChangeAspect="1" noChangeArrowheads="1"/>
          </p:cNvPicPr>
          <p:nvPr/>
        </p:nvPicPr>
        <p:blipFill>
          <a:blip r:embed="rId4" cstate="print"/>
          <a:srcRect/>
          <a:stretch>
            <a:fillRect/>
          </a:stretch>
        </p:blipFill>
        <p:spPr bwMode="auto">
          <a:xfrm>
            <a:off x="511500" y="4446433"/>
            <a:ext cx="161261" cy="423790"/>
          </a:xfrm>
          <a:prstGeom prst="rect">
            <a:avLst/>
          </a:prstGeom>
          <a:noFill/>
          <a:ln w="9525">
            <a:noFill/>
            <a:miter lim="800000"/>
            <a:headEnd/>
            <a:tailEnd/>
          </a:ln>
        </p:spPr>
      </p:pic>
      <p:pic>
        <p:nvPicPr>
          <p:cNvPr id="129088" name="Picture 2"/>
          <p:cNvPicPr>
            <a:picLocks noChangeAspect="1" noChangeArrowheads="1"/>
          </p:cNvPicPr>
          <p:nvPr/>
        </p:nvPicPr>
        <p:blipFill>
          <a:blip r:embed="rId3" cstate="print"/>
          <a:srcRect/>
          <a:stretch>
            <a:fillRect/>
          </a:stretch>
        </p:blipFill>
        <p:spPr bwMode="auto">
          <a:xfrm>
            <a:off x="748352" y="4449797"/>
            <a:ext cx="161261" cy="427152"/>
          </a:xfrm>
          <a:prstGeom prst="rect">
            <a:avLst/>
          </a:prstGeom>
          <a:noFill/>
          <a:ln w="9525">
            <a:noFill/>
            <a:miter lim="800000"/>
            <a:headEnd/>
            <a:tailEnd/>
          </a:ln>
        </p:spPr>
      </p:pic>
      <p:pic>
        <p:nvPicPr>
          <p:cNvPr id="129089" name="Picture 2"/>
          <p:cNvPicPr>
            <a:picLocks noChangeAspect="1" noChangeArrowheads="1"/>
          </p:cNvPicPr>
          <p:nvPr/>
        </p:nvPicPr>
        <p:blipFill>
          <a:blip r:embed="rId3" cstate="print"/>
          <a:srcRect/>
          <a:stretch>
            <a:fillRect/>
          </a:stretch>
        </p:blipFill>
        <p:spPr bwMode="auto">
          <a:xfrm>
            <a:off x="1209457" y="4449797"/>
            <a:ext cx="161261" cy="427152"/>
          </a:xfrm>
          <a:prstGeom prst="rect">
            <a:avLst/>
          </a:prstGeom>
          <a:noFill/>
          <a:ln w="9525">
            <a:noFill/>
            <a:miter lim="800000"/>
            <a:headEnd/>
            <a:tailEnd/>
          </a:ln>
        </p:spPr>
      </p:pic>
      <p:pic>
        <p:nvPicPr>
          <p:cNvPr id="129090" name="Picture 2"/>
          <p:cNvPicPr>
            <a:picLocks noChangeAspect="1" noChangeArrowheads="1"/>
          </p:cNvPicPr>
          <p:nvPr/>
        </p:nvPicPr>
        <p:blipFill>
          <a:blip r:embed="rId5" cstate="print"/>
          <a:srcRect/>
          <a:stretch>
            <a:fillRect/>
          </a:stretch>
        </p:blipFill>
        <p:spPr bwMode="auto">
          <a:xfrm>
            <a:off x="982684" y="4446433"/>
            <a:ext cx="163781" cy="423790"/>
          </a:xfrm>
          <a:prstGeom prst="rect">
            <a:avLst/>
          </a:prstGeom>
          <a:noFill/>
          <a:ln w="9525">
            <a:noFill/>
            <a:miter lim="800000"/>
            <a:headEnd/>
            <a:tailEnd/>
          </a:ln>
        </p:spPr>
      </p:pic>
      <p:pic>
        <p:nvPicPr>
          <p:cNvPr id="129091" name="Picture 2"/>
          <p:cNvPicPr>
            <a:picLocks noChangeAspect="1" noChangeArrowheads="1"/>
          </p:cNvPicPr>
          <p:nvPr/>
        </p:nvPicPr>
        <p:blipFill>
          <a:blip r:embed="rId4" cstate="print"/>
          <a:srcRect/>
          <a:stretch>
            <a:fillRect/>
          </a:stretch>
        </p:blipFill>
        <p:spPr bwMode="auto">
          <a:xfrm>
            <a:off x="1438751" y="4449797"/>
            <a:ext cx="161261" cy="423790"/>
          </a:xfrm>
          <a:prstGeom prst="rect">
            <a:avLst/>
          </a:prstGeom>
          <a:noFill/>
          <a:ln w="9525">
            <a:noFill/>
            <a:miter lim="800000"/>
            <a:headEnd/>
            <a:tailEnd/>
          </a:ln>
        </p:spPr>
      </p:pic>
      <p:pic>
        <p:nvPicPr>
          <p:cNvPr id="129092" name="Picture 2"/>
          <p:cNvPicPr>
            <a:picLocks noChangeAspect="1" noChangeArrowheads="1"/>
          </p:cNvPicPr>
          <p:nvPr/>
        </p:nvPicPr>
        <p:blipFill>
          <a:blip r:embed="rId4" cstate="print"/>
          <a:srcRect/>
          <a:stretch>
            <a:fillRect/>
          </a:stretch>
        </p:blipFill>
        <p:spPr bwMode="auto">
          <a:xfrm>
            <a:off x="1663003" y="4446433"/>
            <a:ext cx="161261" cy="423790"/>
          </a:xfrm>
          <a:prstGeom prst="rect">
            <a:avLst/>
          </a:prstGeom>
          <a:noFill/>
          <a:ln w="9525">
            <a:noFill/>
            <a:miter lim="800000"/>
            <a:headEnd/>
            <a:tailEnd/>
          </a:ln>
        </p:spPr>
      </p:pic>
      <p:pic>
        <p:nvPicPr>
          <p:cNvPr id="129093" name="Picture 2"/>
          <p:cNvPicPr>
            <a:picLocks noChangeAspect="1" noChangeArrowheads="1"/>
          </p:cNvPicPr>
          <p:nvPr/>
        </p:nvPicPr>
        <p:blipFill>
          <a:blip r:embed="rId6" cstate="print"/>
          <a:srcRect/>
          <a:stretch>
            <a:fillRect/>
          </a:stretch>
        </p:blipFill>
        <p:spPr bwMode="auto">
          <a:xfrm>
            <a:off x="1899856" y="4449797"/>
            <a:ext cx="163781" cy="427152"/>
          </a:xfrm>
          <a:prstGeom prst="rect">
            <a:avLst/>
          </a:prstGeom>
          <a:noFill/>
          <a:ln w="9525">
            <a:noFill/>
            <a:miter lim="800000"/>
            <a:headEnd/>
            <a:tailEnd/>
          </a:ln>
        </p:spPr>
      </p:pic>
      <p:pic>
        <p:nvPicPr>
          <p:cNvPr id="129094" name="Picture 2"/>
          <p:cNvPicPr>
            <a:picLocks noChangeAspect="1" noChangeArrowheads="1"/>
          </p:cNvPicPr>
          <p:nvPr/>
        </p:nvPicPr>
        <p:blipFill>
          <a:blip r:embed="rId6" cstate="print"/>
          <a:srcRect/>
          <a:stretch>
            <a:fillRect/>
          </a:stretch>
        </p:blipFill>
        <p:spPr bwMode="auto">
          <a:xfrm>
            <a:off x="2360962" y="4449797"/>
            <a:ext cx="163780" cy="427152"/>
          </a:xfrm>
          <a:prstGeom prst="rect">
            <a:avLst/>
          </a:prstGeom>
          <a:noFill/>
          <a:ln w="9525">
            <a:noFill/>
            <a:miter lim="800000"/>
            <a:headEnd/>
            <a:tailEnd/>
          </a:ln>
        </p:spPr>
      </p:pic>
      <p:pic>
        <p:nvPicPr>
          <p:cNvPr id="129095" name="Picture 2"/>
          <p:cNvPicPr>
            <a:picLocks noChangeAspect="1" noChangeArrowheads="1"/>
          </p:cNvPicPr>
          <p:nvPr/>
        </p:nvPicPr>
        <p:blipFill>
          <a:blip r:embed="rId4" cstate="print"/>
          <a:srcRect/>
          <a:stretch>
            <a:fillRect/>
          </a:stretch>
        </p:blipFill>
        <p:spPr bwMode="auto">
          <a:xfrm>
            <a:off x="2136707" y="4446433"/>
            <a:ext cx="161261" cy="423790"/>
          </a:xfrm>
          <a:prstGeom prst="rect">
            <a:avLst/>
          </a:prstGeom>
          <a:noFill/>
          <a:ln w="9525">
            <a:noFill/>
            <a:miter lim="800000"/>
            <a:headEnd/>
            <a:tailEnd/>
          </a:ln>
        </p:spPr>
      </p:pic>
      <p:pic>
        <p:nvPicPr>
          <p:cNvPr id="129096" name="Picture 2"/>
          <p:cNvPicPr>
            <a:picLocks noChangeAspect="1" noChangeArrowheads="1"/>
          </p:cNvPicPr>
          <p:nvPr/>
        </p:nvPicPr>
        <p:blipFill>
          <a:blip r:embed="rId3" cstate="print"/>
          <a:srcRect/>
          <a:stretch>
            <a:fillRect/>
          </a:stretch>
        </p:blipFill>
        <p:spPr bwMode="auto">
          <a:xfrm>
            <a:off x="277167" y="4913948"/>
            <a:ext cx="161261" cy="427152"/>
          </a:xfrm>
          <a:prstGeom prst="rect">
            <a:avLst/>
          </a:prstGeom>
          <a:noFill/>
          <a:ln w="9525">
            <a:noFill/>
            <a:miter lim="800000"/>
            <a:headEnd/>
            <a:tailEnd/>
          </a:ln>
        </p:spPr>
      </p:pic>
      <p:pic>
        <p:nvPicPr>
          <p:cNvPr id="129097" name="Picture 2"/>
          <p:cNvPicPr>
            <a:picLocks noChangeAspect="1" noChangeArrowheads="1"/>
          </p:cNvPicPr>
          <p:nvPr/>
        </p:nvPicPr>
        <p:blipFill>
          <a:blip r:embed="rId4" cstate="print"/>
          <a:srcRect/>
          <a:stretch>
            <a:fillRect/>
          </a:stretch>
        </p:blipFill>
        <p:spPr bwMode="auto">
          <a:xfrm>
            <a:off x="501421" y="4913948"/>
            <a:ext cx="161261" cy="423790"/>
          </a:xfrm>
          <a:prstGeom prst="rect">
            <a:avLst/>
          </a:prstGeom>
          <a:noFill/>
          <a:ln w="9525">
            <a:noFill/>
            <a:miter lim="800000"/>
            <a:headEnd/>
            <a:tailEnd/>
          </a:ln>
        </p:spPr>
      </p:pic>
      <p:pic>
        <p:nvPicPr>
          <p:cNvPr id="129098" name="Picture 2"/>
          <p:cNvPicPr>
            <a:picLocks noChangeAspect="1" noChangeArrowheads="1"/>
          </p:cNvPicPr>
          <p:nvPr/>
        </p:nvPicPr>
        <p:blipFill>
          <a:blip r:embed="rId5" cstate="print"/>
          <a:srcRect/>
          <a:stretch>
            <a:fillRect/>
          </a:stretch>
        </p:blipFill>
        <p:spPr bwMode="auto">
          <a:xfrm>
            <a:off x="738274" y="4917311"/>
            <a:ext cx="163780" cy="423790"/>
          </a:xfrm>
          <a:prstGeom prst="rect">
            <a:avLst/>
          </a:prstGeom>
          <a:noFill/>
          <a:ln w="9525">
            <a:noFill/>
            <a:miter lim="800000"/>
            <a:headEnd/>
            <a:tailEnd/>
          </a:ln>
        </p:spPr>
      </p:pic>
      <p:pic>
        <p:nvPicPr>
          <p:cNvPr id="129099" name="Picture 2"/>
          <p:cNvPicPr>
            <a:picLocks noChangeAspect="1" noChangeArrowheads="1"/>
          </p:cNvPicPr>
          <p:nvPr/>
        </p:nvPicPr>
        <p:blipFill>
          <a:blip r:embed="rId3" cstate="print"/>
          <a:srcRect/>
          <a:stretch>
            <a:fillRect/>
          </a:stretch>
        </p:blipFill>
        <p:spPr bwMode="auto">
          <a:xfrm>
            <a:off x="1199378" y="4917311"/>
            <a:ext cx="161261" cy="427154"/>
          </a:xfrm>
          <a:prstGeom prst="rect">
            <a:avLst/>
          </a:prstGeom>
          <a:noFill/>
          <a:ln w="9525">
            <a:noFill/>
            <a:miter lim="800000"/>
            <a:headEnd/>
            <a:tailEnd/>
          </a:ln>
        </p:spPr>
      </p:pic>
      <p:pic>
        <p:nvPicPr>
          <p:cNvPr id="129100" name="Picture 2"/>
          <p:cNvPicPr>
            <a:picLocks noChangeAspect="1" noChangeArrowheads="1"/>
          </p:cNvPicPr>
          <p:nvPr/>
        </p:nvPicPr>
        <p:blipFill>
          <a:blip r:embed="rId5" cstate="print"/>
          <a:srcRect/>
          <a:stretch>
            <a:fillRect/>
          </a:stretch>
        </p:blipFill>
        <p:spPr bwMode="auto">
          <a:xfrm>
            <a:off x="972605" y="4913948"/>
            <a:ext cx="163781" cy="423790"/>
          </a:xfrm>
          <a:prstGeom prst="rect">
            <a:avLst/>
          </a:prstGeom>
          <a:noFill/>
          <a:ln w="9525">
            <a:noFill/>
            <a:miter lim="800000"/>
            <a:headEnd/>
            <a:tailEnd/>
          </a:ln>
        </p:spPr>
      </p:pic>
      <p:pic>
        <p:nvPicPr>
          <p:cNvPr id="129101" name="Picture 2"/>
          <p:cNvPicPr>
            <a:picLocks noChangeAspect="1" noChangeArrowheads="1"/>
          </p:cNvPicPr>
          <p:nvPr/>
        </p:nvPicPr>
        <p:blipFill>
          <a:blip r:embed="rId6" cstate="print"/>
          <a:srcRect/>
          <a:stretch>
            <a:fillRect/>
          </a:stretch>
        </p:blipFill>
        <p:spPr bwMode="auto">
          <a:xfrm>
            <a:off x="1428673" y="4913948"/>
            <a:ext cx="163780" cy="427152"/>
          </a:xfrm>
          <a:prstGeom prst="rect">
            <a:avLst/>
          </a:prstGeom>
          <a:noFill/>
          <a:ln w="9525">
            <a:noFill/>
            <a:miter lim="800000"/>
            <a:headEnd/>
            <a:tailEnd/>
          </a:ln>
        </p:spPr>
      </p:pic>
      <p:pic>
        <p:nvPicPr>
          <p:cNvPr id="129102" name="Picture 2"/>
          <p:cNvPicPr>
            <a:picLocks noChangeAspect="1" noChangeArrowheads="1"/>
          </p:cNvPicPr>
          <p:nvPr/>
        </p:nvPicPr>
        <p:blipFill>
          <a:blip r:embed="rId5" cstate="print"/>
          <a:srcRect/>
          <a:stretch>
            <a:fillRect/>
          </a:stretch>
        </p:blipFill>
        <p:spPr bwMode="auto">
          <a:xfrm>
            <a:off x="1652925" y="4913948"/>
            <a:ext cx="163781" cy="423790"/>
          </a:xfrm>
          <a:prstGeom prst="rect">
            <a:avLst/>
          </a:prstGeom>
          <a:noFill/>
          <a:ln w="9525">
            <a:noFill/>
            <a:miter lim="800000"/>
            <a:headEnd/>
            <a:tailEnd/>
          </a:ln>
        </p:spPr>
      </p:pic>
      <p:pic>
        <p:nvPicPr>
          <p:cNvPr id="129103" name="Picture 2"/>
          <p:cNvPicPr>
            <a:picLocks noChangeAspect="1" noChangeArrowheads="1"/>
          </p:cNvPicPr>
          <p:nvPr/>
        </p:nvPicPr>
        <p:blipFill>
          <a:blip r:embed="rId5" cstate="print"/>
          <a:srcRect/>
          <a:stretch>
            <a:fillRect/>
          </a:stretch>
        </p:blipFill>
        <p:spPr bwMode="auto">
          <a:xfrm>
            <a:off x="1889777" y="4917311"/>
            <a:ext cx="163781" cy="423790"/>
          </a:xfrm>
          <a:prstGeom prst="rect">
            <a:avLst/>
          </a:prstGeom>
          <a:noFill/>
          <a:ln w="9525">
            <a:noFill/>
            <a:miter lim="800000"/>
            <a:headEnd/>
            <a:tailEnd/>
          </a:ln>
        </p:spPr>
      </p:pic>
      <p:pic>
        <p:nvPicPr>
          <p:cNvPr id="129104" name="Picture 2"/>
          <p:cNvPicPr>
            <a:picLocks noChangeAspect="1" noChangeArrowheads="1"/>
          </p:cNvPicPr>
          <p:nvPr/>
        </p:nvPicPr>
        <p:blipFill>
          <a:blip r:embed="rId6" cstate="print"/>
          <a:srcRect/>
          <a:stretch>
            <a:fillRect/>
          </a:stretch>
        </p:blipFill>
        <p:spPr bwMode="auto">
          <a:xfrm>
            <a:off x="2350884" y="4917311"/>
            <a:ext cx="163780" cy="427154"/>
          </a:xfrm>
          <a:prstGeom prst="rect">
            <a:avLst/>
          </a:prstGeom>
          <a:noFill/>
          <a:ln w="9525">
            <a:noFill/>
            <a:miter lim="800000"/>
            <a:headEnd/>
            <a:tailEnd/>
          </a:ln>
        </p:spPr>
      </p:pic>
      <p:pic>
        <p:nvPicPr>
          <p:cNvPr id="129105" name="Picture 2"/>
          <p:cNvPicPr>
            <a:picLocks noChangeAspect="1" noChangeArrowheads="1"/>
          </p:cNvPicPr>
          <p:nvPr/>
        </p:nvPicPr>
        <p:blipFill>
          <a:blip r:embed="rId4" cstate="print"/>
          <a:srcRect/>
          <a:stretch>
            <a:fillRect/>
          </a:stretch>
        </p:blipFill>
        <p:spPr bwMode="auto">
          <a:xfrm>
            <a:off x="2126629" y="4913948"/>
            <a:ext cx="161261" cy="423790"/>
          </a:xfrm>
          <a:prstGeom prst="rect">
            <a:avLst/>
          </a:prstGeom>
          <a:noFill/>
          <a:ln w="9525">
            <a:noFill/>
            <a:miter lim="800000"/>
            <a:headEnd/>
            <a:tailEnd/>
          </a:ln>
        </p:spPr>
      </p:pic>
      <p:pic>
        <p:nvPicPr>
          <p:cNvPr id="129106" name="Picture 2"/>
          <p:cNvPicPr>
            <a:picLocks noChangeAspect="1" noChangeArrowheads="1"/>
          </p:cNvPicPr>
          <p:nvPr/>
        </p:nvPicPr>
        <p:blipFill>
          <a:blip r:embed="rId4" cstate="print"/>
          <a:srcRect/>
          <a:stretch>
            <a:fillRect/>
          </a:stretch>
        </p:blipFill>
        <p:spPr bwMode="auto">
          <a:xfrm>
            <a:off x="267088" y="5344465"/>
            <a:ext cx="161261" cy="423790"/>
          </a:xfrm>
          <a:prstGeom prst="rect">
            <a:avLst/>
          </a:prstGeom>
          <a:noFill/>
          <a:ln w="9525">
            <a:noFill/>
            <a:miter lim="800000"/>
            <a:headEnd/>
            <a:tailEnd/>
          </a:ln>
        </p:spPr>
      </p:pic>
      <p:pic>
        <p:nvPicPr>
          <p:cNvPr id="129107" name="Picture 2"/>
          <p:cNvPicPr>
            <a:picLocks noChangeAspect="1" noChangeArrowheads="1"/>
          </p:cNvPicPr>
          <p:nvPr/>
        </p:nvPicPr>
        <p:blipFill>
          <a:blip r:embed="rId6" cstate="print"/>
          <a:srcRect/>
          <a:stretch>
            <a:fillRect/>
          </a:stretch>
        </p:blipFill>
        <p:spPr bwMode="auto">
          <a:xfrm>
            <a:off x="491343" y="5341101"/>
            <a:ext cx="163780" cy="427154"/>
          </a:xfrm>
          <a:prstGeom prst="rect">
            <a:avLst/>
          </a:prstGeom>
          <a:noFill/>
          <a:ln w="9525">
            <a:noFill/>
            <a:miter lim="800000"/>
            <a:headEnd/>
            <a:tailEnd/>
          </a:ln>
        </p:spPr>
      </p:pic>
      <p:pic>
        <p:nvPicPr>
          <p:cNvPr id="129108" name="Picture 2"/>
          <p:cNvPicPr>
            <a:picLocks noChangeAspect="1" noChangeArrowheads="1"/>
          </p:cNvPicPr>
          <p:nvPr/>
        </p:nvPicPr>
        <p:blipFill>
          <a:blip r:embed="rId6" cstate="print"/>
          <a:srcRect/>
          <a:stretch>
            <a:fillRect/>
          </a:stretch>
        </p:blipFill>
        <p:spPr bwMode="auto">
          <a:xfrm>
            <a:off x="728195" y="5344464"/>
            <a:ext cx="163780" cy="427152"/>
          </a:xfrm>
          <a:prstGeom prst="rect">
            <a:avLst/>
          </a:prstGeom>
          <a:noFill/>
          <a:ln w="9525">
            <a:noFill/>
            <a:miter lim="800000"/>
            <a:headEnd/>
            <a:tailEnd/>
          </a:ln>
        </p:spPr>
      </p:pic>
      <p:pic>
        <p:nvPicPr>
          <p:cNvPr id="129109" name="Picture 2"/>
          <p:cNvPicPr>
            <a:picLocks noChangeAspect="1" noChangeArrowheads="1"/>
          </p:cNvPicPr>
          <p:nvPr/>
        </p:nvPicPr>
        <p:blipFill>
          <a:blip r:embed="rId5" cstate="print"/>
          <a:srcRect/>
          <a:stretch>
            <a:fillRect/>
          </a:stretch>
        </p:blipFill>
        <p:spPr bwMode="auto">
          <a:xfrm>
            <a:off x="1189300" y="5347828"/>
            <a:ext cx="163781" cy="423790"/>
          </a:xfrm>
          <a:prstGeom prst="rect">
            <a:avLst/>
          </a:prstGeom>
          <a:noFill/>
          <a:ln w="9525">
            <a:noFill/>
            <a:miter lim="800000"/>
            <a:headEnd/>
            <a:tailEnd/>
          </a:ln>
        </p:spPr>
      </p:pic>
      <p:pic>
        <p:nvPicPr>
          <p:cNvPr id="129110" name="Picture 2"/>
          <p:cNvPicPr>
            <a:picLocks noChangeAspect="1" noChangeArrowheads="1"/>
          </p:cNvPicPr>
          <p:nvPr/>
        </p:nvPicPr>
        <p:blipFill>
          <a:blip r:embed="rId3" cstate="print"/>
          <a:srcRect/>
          <a:stretch>
            <a:fillRect/>
          </a:stretch>
        </p:blipFill>
        <p:spPr bwMode="auto">
          <a:xfrm>
            <a:off x="965047" y="5341101"/>
            <a:ext cx="161261" cy="427154"/>
          </a:xfrm>
          <a:prstGeom prst="rect">
            <a:avLst/>
          </a:prstGeom>
          <a:noFill/>
          <a:ln w="9525">
            <a:noFill/>
            <a:miter lim="800000"/>
            <a:headEnd/>
            <a:tailEnd/>
          </a:ln>
        </p:spPr>
      </p:pic>
      <p:pic>
        <p:nvPicPr>
          <p:cNvPr id="129111" name="Picture 2"/>
          <p:cNvPicPr>
            <a:picLocks noChangeAspect="1" noChangeArrowheads="1"/>
          </p:cNvPicPr>
          <p:nvPr/>
        </p:nvPicPr>
        <p:blipFill>
          <a:blip r:embed="rId5" cstate="print"/>
          <a:srcRect/>
          <a:stretch>
            <a:fillRect/>
          </a:stretch>
        </p:blipFill>
        <p:spPr bwMode="auto">
          <a:xfrm>
            <a:off x="1418594" y="5344465"/>
            <a:ext cx="163780" cy="423790"/>
          </a:xfrm>
          <a:prstGeom prst="rect">
            <a:avLst/>
          </a:prstGeom>
          <a:noFill/>
          <a:ln w="9525">
            <a:noFill/>
            <a:miter lim="800000"/>
            <a:headEnd/>
            <a:tailEnd/>
          </a:ln>
        </p:spPr>
      </p:pic>
      <p:pic>
        <p:nvPicPr>
          <p:cNvPr id="129112" name="Picture 2"/>
          <p:cNvPicPr>
            <a:picLocks noChangeAspect="1" noChangeArrowheads="1"/>
          </p:cNvPicPr>
          <p:nvPr/>
        </p:nvPicPr>
        <p:blipFill>
          <a:blip r:embed="rId6" cstate="print"/>
          <a:srcRect/>
          <a:stretch>
            <a:fillRect/>
          </a:stretch>
        </p:blipFill>
        <p:spPr bwMode="auto">
          <a:xfrm>
            <a:off x="1642846" y="5341101"/>
            <a:ext cx="163781" cy="427154"/>
          </a:xfrm>
          <a:prstGeom prst="rect">
            <a:avLst/>
          </a:prstGeom>
          <a:noFill/>
          <a:ln w="9525">
            <a:noFill/>
            <a:miter lim="800000"/>
            <a:headEnd/>
            <a:tailEnd/>
          </a:ln>
        </p:spPr>
      </p:pic>
      <p:pic>
        <p:nvPicPr>
          <p:cNvPr id="129113" name="Picture 2"/>
          <p:cNvPicPr>
            <a:picLocks noChangeAspect="1" noChangeArrowheads="1"/>
          </p:cNvPicPr>
          <p:nvPr/>
        </p:nvPicPr>
        <p:blipFill>
          <a:blip r:embed="rId3" cstate="print"/>
          <a:srcRect/>
          <a:stretch>
            <a:fillRect/>
          </a:stretch>
        </p:blipFill>
        <p:spPr bwMode="auto">
          <a:xfrm>
            <a:off x="1882218" y="5344464"/>
            <a:ext cx="161261" cy="427152"/>
          </a:xfrm>
          <a:prstGeom prst="rect">
            <a:avLst/>
          </a:prstGeom>
          <a:noFill/>
          <a:ln w="9525">
            <a:noFill/>
            <a:miter lim="800000"/>
            <a:headEnd/>
            <a:tailEnd/>
          </a:ln>
        </p:spPr>
      </p:pic>
      <p:pic>
        <p:nvPicPr>
          <p:cNvPr id="129114" name="Picture 2"/>
          <p:cNvPicPr>
            <a:picLocks noChangeAspect="1" noChangeArrowheads="1"/>
          </p:cNvPicPr>
          <p:nvPr/>
        </p:nvPicPr>
        <p:blipFill>
          <a:blip r:embed="rId4" cstate="print"/>
          <a:srcRect/>
          <a:stretch>
            <a:fillRect/>
          </a:stretch>
        </p:blipFill>
        <p:spPr bwMode="auto">
          <a:xfrm>
            <a:off x="2343323" y="5347828"/>
            <a:ext cx="161261" cy="423790"/>
          </a:xfrm>
          <a:prstGeom prst="rect">
            <a:avLst/>
          </a:prstGeom>
          <a:noFill/>
          <a:ln w="9525">
            <a:noFill/>
            <a:miter lim="800000"/>
            <a:headEnd/>
            <a:tailEnd/>
          </a:ln>
        </p:spPr>
      </p:pic>
      <p:pic>
        <p:nvPicPr>
          <p:cNvPr id="129115" name="Picture 2"/>
          <p:cNvPicPr>
            <a:picLocks noChangeAspect="1" noChangeArrowheads="1"/>
          </p:cNvPicPr>
          <p:nvPr/>
        </p:nvPicPr>
        <p:blipFill>
          <a:blip r:embed="rId3" cstate="print"/>
          <a:srcRect/>
          <a:stretch>
            <a:fillRect/>
          </a:stretch>
        </p:blipFill>
        <p:spPr bwMode="auto">
          <a:xfrm>
            <a:off x="2116550" y="5341101"/>
            <a:ext cx="161261" cy="427154"/>
          </a:xfrm>
          <a:prstGeom prst="rect">
            <a:avLst/>
          </a:prstGeom>
          <a:noFill/>
          <a:ln w="9525">
            <a:noFill/>
            <a:miter lim="800000"/>
            <a:headEnd/>
            <a:tailEnd/>
          </a:ln>
        </p:spPr>
      </p:pic>
      <p:pic>
        <p:nvPicPr>
          <p:cNvPr id="129116" name="Picture 2"/>
          <p:cNvPicPr>
            <a:picLocks noChangeAspect="1" noChangeArrowheads="1"/>
          </p:cNvPicPr>
          <p:nvPr/>
        </p:nvPicPr>
        <p:blipFill>
          <a:blip r:embed="rId6" cstate="print"/>
          <a:srcRect/>
          <a:stretch>
            <a:fillRect/>
          </a:stretch>
        </p:blipFill>
        <p:spPr bwMode="auto">
          <a:xfrm>
            <a:off x="257010" y="5808615"/>
            <a:ext cx="163781" cy="427152"/>
          </a:xfrm>
          <a:prstGeom prst="rect">
            <a:avLst/>
          </a:prstGeom>
          <a:noFill/>
          <a:ln w="9525">
            <a:noFill/>
            <a:miter lim="800000"/>
            <a:headEnd/>
            <a:tailEnd/>
          </a:ln>
        </p:spPr>
      </p:pic>
      <p:pic>
        <p:nvPicPr>
          <p:cNvPr id="129117" name="Picture 2"/>
          <p:cNvPicPr>
            <a:picLocks noChangeAspect="1" noChangeArrowheads="1"/>
          </p:cNvPicPr>
          <p:nvPr/>
        </p:nvPicPr>
        <p:blipFill>
          <a:blip r:embed="rId5" cstate="print"/>
          <a:srcRect/>
          <a:stretch>
            <a:fillRect/>
          </a:stretch>
        </p:blipFill>
        <p:spPr bwMode="auto">
          <a:xfrm>
            <a:off x="481265" y="5808616"/>
            <a:ext cx="163780" cy="423790"/>
          </a:xfrm>
          <a:prstGeom prst="rect">
            <a:avLst/>
          </a:prstGeom>
          <a:noFill/>
          <a:ln w="9525">
            <a:noFill/>
            <a:miter lim="800000"/>
            <a:headEnd/>
            <a:tailEnd/>
          </a:ln>
        </p:spPr>
      </p:pic>
      <p:pic>
        <p:nvPicPr>
          <p:cNvPr id="129118" name="Picture 2"/>
          <p:cNvPicPr>
            <a:picLocks noChangeAspect="1" noChangeArrowheads="1"/>
          </p:cNvPicPr>
          <p:nvPr/>
        </p:nvPicPr>
        <p:blipFill>
          <a:blip r:embed="rId6" cstate="print"/>
          <a:srcRect/>
          <a:stretch>
            <a:fillRect/>
          </a:stretch>
        </p:blipFill>
        <p:spPr bwMode="auto">
          <a:xfrm>
            <a:off x="718117" y="5811979"/>
            <a:ext cx="163780" cy="427154"/>
          </a:xfrm>
          <a:prstGeom prst="rect">
            <a:avLst/>
          </a:prstGeom>
          <a:noFill/>
          <a:ln w="9525">
            <a:noFill/>
            <a:miter lim="800000"/>
            <a:headEnd/>
            <a:tailEnd/>
          </a:ln>
        </p:spPr>
      </p:pic>
      <p:pic>
        <p:nvPicPr>
          <p:cNvPr id="129119" name="Picture 2"/>
          <p:cNvPicPr>
            <a:picLocks noChangeAspect="1" noChangeArrowheads="1"/>
          </p:cNvPicPr>
          <p:nvPr/>
        </p:nvPicPr>
        <p:blipFill>
          <a:blip r:embed="rId6" cstate="print"/>
          <a:srcRect/>
          <a:stretch>
            <a:fillRect/>
          </a:stretch>
        </p:blipFill>
        <p:spPr bwMode="auto">
          <a:xfrm>
            <a:off x="1179221" y="5811979"/>
            <a:ext cx="163781" cy="427154"/>
          </a:xfrm>
          <a:prstGeom prst="rect">
            <a:avLst/>
          </a:prstGeom>
          <a:noFill/>
          <a:ln w="9525">
            <a:noFill/>
            <a:miter lim="800000"/>
            <a:headEnd/>
            <a:tailEnd/>
          </a:ln>
        </p:spPr>
      </p:pic>
      <p:pic>
        <p:nvPicPr>
          <p:cNvPr id="129120" name="Picture 2"/>
          <p:cNvPicPr>
            <a:picLocks noChangeAspect="1" noChangeArrowheads="1"/>
          </p:cNvPicPr>
          <p:nvPr/>
        </p:nvPicPr>
        <p:blipFill>
          <a:blip r:embed="rId4" cstate="print"/>
          <a:srcRect/>
          <a:stretch>
            <a:fillRect/>
          </a:stretch>
        </p:blipFill>
        <p:spPr bwMode="auto">
          <a:xfrm>
            <a:off x="954968" y="5808616"/>
            <a:ext cx="161261" cy="423790"/>
          </a:xfrm>
          <a:prstGeom prst="rect">
            <a:avLst/>
          </a:prstGeom>
          <a:noFill/>
          <a:ln w="9525">
            <a:noFill/>
            <a:miter lim="800000"/>
            <a:headEnd/>
            <a:tailEnd/>
          </a:ln>
        </p:spPr>
      </p:pic>
      <p:pic>
        <p:nvPicPr>
          <p:cNvPr id="129121" name="Picture 2"/>
          <p:cNvPicPr>
            <a:picLocks noChangeAspect="1" noChangeArrowheads="1"/>
          </p:cNvPicPr>
          <p:nvPr/>
        </p:nvPicPr>
        <p:blipFill>
          <a:blip r:embed="rId6" cstate="print"/>
          <a:srcRect/>
          <a:stretch>
            <a:fillRect/>
          </a:stretch>
        </p:blipFill>
        <p:spPr bwMode="auto">
          <a:xfrm>
            <a:off x="1408515" y="5808615"/>
            <a:ext cx="163780" cy="427152"/>
          </a:xfrm>
          <a:prstGeom prst="rect">
            <a:avLst/>
          </a:prstGeom>
          <a:noFill/>
          <a:ln w="9525">
            <a:noFill/>
            <a:miter lim="800000"/>
            <a:headEnd/>
            <a:tailEnd/>
          </a:ln>
        </p:spPr>
      </p:pic>
      <p:pic>
        <p:nvPicPr>
          <p:cNvPr id="129122" name="Picture 2"/>
          <p:cNvPicPr>
            <a:picLocks noChangeAspect="1" noChangeArrowheads="1"/>
          </p:cNvPicPr>
          <p:nvPr/>
        </p:nvPicPr>
        <p:blipFill>
          <a:blip r:embed="rId4" cstate="print"/>
          <a:srcRect/>
          <a:stretch>
            <a:fillRect/>
          </a:stretch>
        </p:blipFill>
        <p:spPr bwMode="auto">
          <a:xfrm>
            <a:off x="1635287" y="5808616"/>
            <a:ext cx="161261" cy="423790"/>
          </a:xfrm>
          <a:prstGeom prst="rect">
            <a:avLst/>
          </a:prstGeom>
          <a:noFill/>
          <a:ln w="9525">
            <a:noFill/>
            <a:miter lim="800000"/>
            <a:headEnd/>
            <a:tailEnd/>
          </a:ln>
        </p:spPr>
      </p:pic>
      <p:pic>
        <p:nvPicPr>
          <p:cNvPr id="129123" name="Picture 2"/>
          <p:cNvPicPr>
            <a:picLocks noChangeAspect="1" noChangeArrowheads="1"/>
          </p:cNvPicPr>
          <p:nvPr/>
        </p:nvPicPr>
        <p:blipFill>
          <a:blip r:embed="rId3" cstate="print"/>
          <a:srcRect/>
          <a:stretch>
            <a:fillRect/>
          </a:stretch>
        </p:blipFill>
        <p:spPr bwMode="auto">
          <a:xfrm>
            <a:off x="1872139" y="5811979"/>
            <a:ext cx="161261" cy="427154"/>
          </a:xfrm>
          <a:prstGeom prst="rect">
            <a:avLst/>
          </a:prstGeom>
          <a:noFill/>
          <a:ln w="9525">
            <a:noFill/>
            <a:miter lim="800000"/>
            <a:headEnd/>
            <a:tailEnd/>
          </a:ln>
        </p:spPr>
      </p:pic>
      <p:pic>
        <p:nvPicPr>
          <p:cNvPr id="129124" name="Picture 2"/>
          <p:cNvPicPr>
            <a:picLocks noChangeAspect="1" noChangeArrowheads="1"/>
          </p:cNvPicPr>
          <p:nvPr/>
        </p:nvPicPr>
        <p:blipFill>
          <a:blip r:embed="rId3" cstate="print"/>
          <a:srcRect/>
          <a:stretch>
            <a:fillRect/>
          </a:stretch>
        </p:blipFill>
        <p:spPr bwMode="auto">
          <a:xfrm>
            <a:off x="2333244" y="5811979"/>
            <a:ext cx="161261" cy="427154"/>
          </a:xfrm>
          <a:prstGeom prst="rect">
            <a:avLst/>
          </a:prstGeom>
          <a:noFill/>
          <a:ln w="9525">
            <a:noFill/>
            <a:miter lim="800000"/>
            <a:headEnd/>
            <a:tailEnd/>
          </a:ln>
        </p:spPr>
      </p:pic>
      <p:pic>
        <p:nvPicPr>
          <p:cNvPr id="129125" name="Picture 2"/>
          <p:cNvPicPr>
            <a:picLocks noChangeAspect="1" noChangeArrowheads="1"/>
          </p:cNvPicPr>
          <p:nvPr/>
        </p:nvPicPr>
        <p:blipFill>
          <a:blip r:embed="rId5" cstate="print"/>
          <a:srcRect/>
          <a:stretch>
            <a:fillRect/>
          </a:stretch>
        </p:blipFill>
        <p:spPr bwMode="auto">
          <a:xfrm>
            <a:off x="2106471" y="5808616"/>
            <a:ext cx="163781" cy="423790"/>
          </a:xfrm>
          <a:prstGeom prst="rect">
            <a:avLst/>
          </a:prstGeom>
          <a:noFill/>
          <a:ln w="9525">
            <a:noFill/>
            <a:miter lim="800000"/>
            <a:headEnd/>
            <a:tailEnd/>
          </a:ln>
        </p:spPr>
      </p:pic>
      <p:sp>
        <p:nvSpPr>
          <p:cNvPr id="123" name="122 CuadroTexto"/>
          <p:cNvSpPr txBox="1"/>
          <p:nvPr/>
        </p:nvSpPr>
        <p:spPr>
          <a:xfrm>
            <a:off x="3660886" y="1772816"/>
            <a:ext cx="3719425" cy="400108"/>
          </a:xfrm>
          <a:prstGeom prst="rect">
            <a:avLst/>
          </a:prstGeom>
          <a:noFill/>
        </p:spPr>
        <p:txBody>
          <a:bodyPr wrap="square" lIns="91440" tIns="45719" rIns="91440" bIns="45719">
            <a:spAutoFit/>
          </a:bodyPr>
          <a:lstStyle/>
          <a:p>
            <a:pPr defTabSz="914357">
              <a:defRPr/>
            </a:pPr>
            <a:r>
              <a:rPr lang="en-GB" sz="2000" b="1" dirty="0">
                <a:solidFill>
                  <a:prstClr val="black"/>
                </a:solidFill>
                <a:latin typeface="Calibri"/>
              </a:rPr>
              <a:t>100 </a:t>
            </a:r>
            <a:r>
              <a:rPr lang="en-GB" sz="2000" b="1" dirty="0" err="1" smtClean="0">
                <a:solidFill>
                  <a:prstClr val="black"/>
                </a:solidFill>
                <a:latin typeface="Calibri"/>
              </a:rPr>
              <a:t>pacients</a:t>
            </a:r>
            <a:r>
              <a:rPr lang="en-GB" sz="2000" b="1" dirty="0" smtClean="0">
                <a:solidFill>
                  <a:prstClr val="black"/>
                </a:solidFill>
                <a:latin typeface="Calibri"/>
              </a:rPr>
              <a:t> a l’ AP</a:t>
            </a:r>
            <a:endParaRPr lang="en-GB" sz="2000" b="1" dirty="0">
              <a:solidFill>
                <a:prstClr val="black"/>
              </a:solidFill>
              <a:latin typeface="Calibri"/>
            </a:endParaRPr>
          </a:p>
        </p:txBody>
      </p:sp>
      <p:sp>
        <p:nvSpPr>
          <p:cNvPr id="124" name="123 CuadroTexto"/>
          <p:cNvSpPr txBox="1"/>
          <p:nvPr/>
        </p:nvSpPr>
        <p:spPr>
          <a:xfrm>
            <a:off x="3603176" y="2854679"/>
            <a:ext cx="4353200" cy="400108"/>
          </a:xfrm>
          <a:prstGeom prst="rect">
            <a:avLst/>
          </a:prstGeom>
          <a:noFill/>
        </p:spPr>
        <p:txBody>
          <a:bodyPr wrap="square" lIns="91440" tIns="45719" rIns="91440" bIns="45719">
            <a:spAutoFit/>
          </a:bodyPr>
          <a:lstStyle/>
          <a:p>
            <a:pPr defTabSz="914357">
              <a:defRPr/>
            </a:pPr>
            <a:r>
              <a:rPr lang="en-GB" sz="2000" b="1" dirty="0">
                <a:solidFill>
                  <a:prstClr val="black"/>
                </a:solidFill>
                <a:latin typeface="Calibri"/>
              </a:rPr>
              <a:t>9 </a:t>
            </a:r>
            <a:r>
              <a:rPr lang="en-GB" sz="2000" b="1" dirty="0" err="1" smtClean="0">
                <a:solidFill>
                  <a:prstClr val="black"/>
                </a:solidFill>
                <a:latin typeface="Calibri"/>
              </a:rPr>
              <a:t>pacients</a:t>
            </a:r>
            <a:r>
              <a:rPr lang="en-GB" sz="2000" b="1" dirty="0" smtClean="0">
                <a:solidFill>
                  <a:prstClr val="black"/>
                </a:solidFill>
                <a:latin typeface="Calibri"/>
              </a:rPr>
              <a:t> </a:t>
            </a:r>
            <a:r>
              <a:rPr lang="ca-ES" sz="2000" b="1" dirty="0" smtClean="0">
                <a:solidFill>
                  <a:prstClr val="black"/>
                </a:solidFill>
                <a:latin typeface="Calibri"/>
              </a:rPr>
              <a:t>compleixen</a:t>
            </a:r>
            <a:r>
              <a:rPr lang="en-GB" sz="2000" b="1" dirty="0" smtClean="0">
                <a:solidFill>
                  <a:prstClr val="black"/>
                </a:solidFill>
                <a:latin typeface="Calibri"/>
              </a:rPr>
              <a:t> </a:t>
            </a:r>
            <a:r>
              <a:rPr lang="en-GB" sz="2000" b="1" dirty="0" err="1" smtClean="0">
                <a:solidFill>
                  <a:prstClr val="black"/>
                </a:solidFill>
                <a:latin typeface="Calibri"/>
              </a:rPr>
              <a:t>criteris</a:t>
            </a:r>
            <a:r>
              <a:rPr lang="en-GB" sz="2000" b="1" dirty="0" smtClean="0">
                <a:solidFill>
                  <a:prstClr val="black"/>
                </a:solidFill>
                <a:latin typeface="Calibri"/>
              </a:rPr>
              <a:t> </a:t>
            </a:r>
            <a:r>
              <a:rPr lang="en-GB" sz="2000" b="1" dirty="0">
                <a:solidFill>
                  <a:prstClr val="black"/>
                </a:solidFill>
                <a:latin typeface="Calibri"/>
              </a:rPr>
              <a:t>de TCA</a:t>
            </a:r>
          </a:p>
        </p:txBody>
      </p:sp>
      <p:sp>
        <p:nvSpPr>
          <p:cNvPr id="125" name="124 CuadroTexto"/>
          <p:cNvSpPr txBox="1"/>
          <p:nvPr/>
        </p:nvSpPr>
        <p:spPr>
          <a:xfrm>
            <a:off x="3635896" y="4211798"/>
            <a:ext cx="3111522" cy="400108"/>
          </a:xfrm>
          <a:prstGeom prst="rect">
            <a:avLst/>
          </a:prstGeom>
          <a:noFill/>
        </p:spPr>
        <p:txBody>
          <a:bodyPr wrap="square" lIns="91440" tIns="45719" rIns="91440" bIns="45719">
            <a:spAutoFit/>
          </a:bodyPr>
          <a:lstStyle/>
          <a:p>
            <a:pPr defTabSz="914357">
              <a:defRPr/>
            </a:pPr>
            <a:r>
              <a:rPr lang="en-GB" sz="2000" b="1" dirty="0">
                <a:latin typeface="Calibri"/>
              </a:rPr>
              <a:t>5 </a:t>
            </a:r>
            <a:r>
              <a:rPr lang="en-GB" sz="2000" b="1" dirty="0" err="1" smtClean="0">
                <a:latin typeface="Calibri"/>
              </a:rPr>
              <a:t>pacients</a:t>
            </a:r>
            <a:r>
              <a:rPr lang="en-GB" sz="2000" b="1" dirty="0" smtClean="0">
                <a:latin typeface="Calibri"/>
              </a:rPr>
              <a:t> </a:t>
            </a:r>
            <a:r>
              <a:rPr lang="en-GB" sz="2000" b="1" dirty="0" err="1" smtClean="0">
                <a:latin typeface="Calibri"/>
              </a:rPr>
              <a:t>diagnosticats</a:t>
            </a:r>
            <a:endParaRPr lang="en-GB" sz="2000" b="1" dirty="0">
              <a:latin typeface="Calibri"/>
            </a:endParaRPr>
          </a:p>
        </p:txBody>
      </p:sp>
      <p:sp>
        <p:nvSpPr>
          <p:cNvPr id="126" name="125 CuadroTexto"/>
          <p:cNvSpPr txBox="1"/>
          <p:nvPr/>
        </p:nvSpPr>
        <p:spPr>
          <a:xfrm>
            <a:off x="3588056" y="5445224"/>
            <a:ext cx="2907736" cy="400108"/>
          </a:xfrm>
          <a:prstGeom prst="rect">
            <a:avLst/>
          </a:prstGeom>
          <a:noFill/>
        </p:spPr>
        <p:txBody>
          <a:bodyPr lIns="91440" tIns="45719" rIns="91440" bIns="45719">
            <a:spAutoFit/>
          </a:bodyPr>
          <a:lstStyle/>
          <a:p>
            <a:pPr defTabSz="914357">
              <a:defRPr/>
            </a:pPr>
            <a:r>
              <a:rPr lang="en-GB" sz="2000" b="1" dirty="0">
                <a:latin typeface="Calibri"/>
              </a:rPr>
              <a:t>1 </a:t>
            </a:r>
            <a:r>
              <a:rPr lang="en-GB" sz="2000" b="1" dirty="0" err="1" smtClean="0">
                <a:latin typeface="Calibri"/>
              </a:rPr>
              <a:t>pacient</a:t>
            </a:r>
            <a:r>
              <a:rPr lang="en-GB" sz="2000" b="1" dirty="0" smtClean="0">
                <a:latin typeface="Calibri"/>
              </a:rPr>
              <a:t> rep </a:t>
            </a:r>
            <a:r>
              <a:rPr lang="en-GB" sz="2000" b="1" dirty="0" err="1" smtClean="0">
                <a:latin typeface="Calibri"/>
              </a:rPr>
              <a:t>tractament</a:t>
            </a:r>
            <a:endParaRPr lang="en-GB" sz="2000" b="1" dirty="0">
              <a:latin typeface="Calibri"/>
            </a:endParaRPr>
          </a:p>
        </p:txBody>
      </p:sp>
      <p:sp>
        <p:nvSpPr>
          <p:cNvPr id="131" name="130 Llamada con línea 1 (borde y barra de énfasis)"/>
          <p:cNvSpPr>
            <a:spLocks/>
          </p:cNvSpPr>
          <p:nvPr/>
        </p:nvSpPr>
        <p:spPr bwMode="auto">
          <a:xfrm rot="10800000">
            <a:off x="204098" y="1574077"/>
            <a:ext cx="3399077" cy="4735685"/>
          </a:xfrm>
          <a:custGeom>
            <a:avLst/>
            <a:gdLst>
              <a:gd name="T0" fmla="*/ 406267 w 3400434"/>
              <a:gd name="T1" fmla="*/ 965020 h 4736224"/>
              <a:gd name="T2" fmla="*/ 0 w 3400434"/>
              <a:gd name="T3" fmla="*/ 965515 h 4736224"/>
              <a:gd name="T4" fmla="*/ 0 60000 65536"/>
              <a:gd name="T5" fmla="*/ 0 60000 65536"/>
            </a:gdLst>
            <a:ahLst/>
            <a:cxnLst>
              <a:cxn ang="T4">
                <a:pos x="T0" y="T1"/>
              </a:cxn>
              <a:cxn ang="T5">
                <a:pos x="T2" y="T3"/>
              </a:cxn>
            </a:cxnLst>
            <a:rect l="0" t="0" r="r" b="b"/>
            <a:pathLst>
              <a:path w="3400434" h="4736224" extrusionOk="0">
                <a:moveTo>
                  <a:pt x="1019423" y="0"/>
                </a:moveTo>
                <a:lnTo>
                  <a:pt x="3400434" y="0"/>
                </a:lnTo>
                <a:lnTo>
                  <a:pt x="3400434" y="4736224"/>
                </a:lnTo>
                <a:lnTo>
                  <a:pt x="1019423" y="4736224"/>
                </a:lnTo>
                <a:lnTo>
                  <a:pt x="1019423" y="0"/>
                </a:lnTo>
                <a:close/>
              </a:path>
              <a:path w="3400434" h="4736224" fill="none" extrusionOk="0">
                <a:moveTo>
                  <a:pt x="1024304" y="0"/>
                </a:moveTo>
                <a:lnTo>
                  <a:pt x="1024304" y="4736224"/>
                </a:lnTo>
                <a:lnTo>
                  <a:pt x="1024304" y="0"/>
                </a:lnTo>
                <a:close/>
              </a:path>
              <a:path w="3400434" h="4736224" fill="none" extrusionOk="0">
                <a:moveTo>
                  <a:pt x="1024304" y="4332792"/>
                </a:moveTo>
                <a:lnTo>
                  <a:pt x="0" y="4335018"/>
                </a:lnTo>
              </a:path>
            </a:pathLst>
          </a:custGeom>
          <a:noFill/>
          <a:ln w="25400" cap="flat" cmpd="sng">
            <a:solidFill>
              <a:schemeClr val="accent1"/>
            </a:solidFill>
            <a:prstDash val="solid"/>
            <a:round/>
            <a:headEnd/>
            <a:tailEnd/>
          </a:ln>
          <a:effectLst>
            <a:outerShdw dist="23000" dir="5400000" rotWithShape="0">
              <a:srgbClr val="000000">
                <a:alpha val="34998"/>
              </a:srgbClr>
            </a:outerShdw>
          </a:effectLst>
        </p:spPr>
        <p:txBody>
          <a:bodyPr lIns="91440" tIns="45719" rIns="91440" bIns="45719" anchor="ctr"/>
          <a:lstStyle/>
          <a:p>
            <a:endParaRPr lang="es-ES"/>
          </a:p>
        </p:txBody>
      </p:sp>
      <p:sp>
        <p:nvSpPr>
          <p:cNvPr id="132" name="131 Llamada con línea 2"/>
          <p:cNvSpPr>
            <a:spLocks/>
          </p:cNvSpPr>
          <p:nvPr/>
        </p:nvSpPr>
        <p:spPr bwMode="auto">
          <a:xfrm>
            <a:off x="501422" y="1567350"/>
            <a:ext cx="3096713" cy="1469813"/>
          </a:xfrm>
          <a:custGeom>
            <a:avLst/>
            <a:gdLst>
              <a:gd name="T0" fmla="*/ 825037 w 3098090"/>
              <a:gd name="T1" fmla="*/ 781 h 1470364"/>
              <a:gd name="T2" fmla="*/ 822100 w 3098090"/>
              <a:gd name="T3" fmla="*/ 327315 h 1470364"/>
              <a:gd name="T4" fmla="*/ 1228675 w 3098090"/>
              <a:gd name="T5" fmla="*/ 326947 h 1470364"/>
              <a:gd name="T6" fmla="*/ 0 60000 65536"/>
              <a:gd name="T7" fmla="*/ 0 60000 65536"/>
              <a:gd name="T8" fmla="*/ 0 60000 65536"/>
            </a:gdLst>
            <a:ahLst/>
            <a:cxnLst>
              <a:cxn ang="T6">
                <a:pos x="T0" y="T1"/>
              </a:cxn>
              <a:cxn ang="T7">
                <a:pos x="T2" y="T3"/>
              </a:cxn>
              <a:cxn ang="T8">
                <a:pos x="T4" y="T5"/>
              </a:cxn>
            </a:cxnLst>
            <a:rect l="0" t="0" r="r" b="b"/>
            <a:pathLst>
              <a:path w="3098090" h="1470364" extrusionOk="0">
                <a:moveTo>
                  <a:pt x="0" y="0"/>
                </a:moveTo>
                <a:lnTo>
                  <a:pt x="2082963" y="0"/>
                </a:lnTo>
                <a:lnTo>
                  <a:pt x="2082963" y="582344"/>
                </a:lnTo>
                <a:lnTo>
                  <a:pt x="0" y="582344"/>
                </a:lnTo>
                <a:lnTo>
                  <a:pt x="0" y="0"/>
                </a:lnTo>
                <a:close/>
              </a:path>
              <a:path w="3098090" h="1470364" fill="none" extrusionOk="0">
                <a:moveTo>
                  <a:pt x="2080321" y="3510"/>
                </a:moveTo>
                <a:cubicBezTo>
                  <a:pt x="2082614" y="511511"/>
                  <a:pt x="2075384" y="981413"/>
                  <a:pt x="2072915" y="1470364"/>
                </a:cubicBezTo>
                <a:lnTo>
                  <a:pt x="3098090" y="1468710"/>
                </a:lnTo>
              </a:path>
            </a:pathLst>
          </a:custGeom>
          <a:solidFill>
            <a:srgbClr val="D7E4BD">
              <a:alpha val="50980"/>
            </a:srgbClr>
          </a:solidFill>
          <a:ln w="25400" cap="flat" cmpd="sng">
            <a:solidFill>
              <a:srgbClr val="9BBB59"/>
            </a:solidFill>
            <a:prstDash val="solid"/>
            <a:round/>
            <a:headEnd/>
            <a:tailEnd/>
          </a:ln>
          <a:effectLst>
            <a:outerShdw dist="23000" dir="5400000" rotWithShape="0">
              <a:srgbClr val="000000">
                <a:alpha val="34998"/>
              </a:srgbClr>
            </a:outerShdw>
          </a:effectLst>
        </p:spPr>
        <p:txBody>
          <a:bodyPr lIns="91440" tIns="45719" rIns="91440" bIns="45719" anchor="ctr"/>
          <a:lstStyle/>
          <a:p>
            <a:endParaRPr lang="es-ES"/>
          </a:p>
        </p:txBody>
      </p:sp>
      <p:sp>
        <p:nvSpPr>
          <p:cNvPr id="133" name="132 Llamada con línea 2"/>
          <p:cNvSpPr>
            <a:spLocks/>
          </p:cNvSpPr>
          <p:nvPr/>
        </p:nvSpPr>
        <p:spPr bwMode="auto">
          <a:xfrm>
            <a:off x="1388357" y="1567350"/>
            <a:ext cx="2214817" cy="2801724"/>
          </a:xfrm>
          <a:custGeom>
            <a:avLst/>
            <a:gdLst>
              <a:gd name="T0" fmla="*/ 474304 w 2214240"/>
              <a:gd name="T1" fmla="*/ 252 h 2802427"/>
              <a:gd name="T2" fmla="*/ 473327 w 2214240"/>
              <a:gd name="T3" fmla="*/ 623862 h 2802427"/>
              <a:gd name="T4" fmla="*/ 879387 w 2214240"/>
              <a:gd name="T5" fmla="*/ 623998 h 2802427"/>
              <a:gd name="T6" fmla="*/ 0 60000 65536"/>
              <a:gd name="T7" fmla="*/ 0 60000 65536"/>
              <a:gd name="T8" fmla="*/ 0 60000 65536"/>
            </a:gdLst>
            <a:ahLst/>
            <a:cxnLst>
              <a:cxn ang="T6">
                <a:pos x="T0" y="T1"/>
              </a:cxn>
              <a:cxn ang="T7">
                <a:pos x="T2" y="T3"/>
              </a:cxn>
              <a:cxn ang="T8">
                <a:pos x="T4" y="T5"/>
              </a:cxn>
            </a:cxnLst>
            <a:rect l="0" t="0" r="r" b="b"/>
            <a:pathLst>
              <a:path w="2214240" h="2802427" extrusionOk="0">
                <a:moveTo>
                  <a:pt x="0" y="0"/>
                </a:moveTo>
                <a:lnTo>
                  <a:pt x="1194483" y="0"/>
                </a:lnTo>
                <a:lnTo>
                  <a:pt x="1194483" y="582344"/>
                </a:lnTo>
                <a:lnTo>
                  <a:pt x="0" y="582344"/>
                </a:lnTo>
                <a:lnTo>
                  <a:pt x="0" y="0"/>
                </a:lnTo>
                <a:close/>
              </a:path>
              <a:path w="2214240" h="2802427" fill="none" extrusionOk="0">
                <a:moveTo>
                  <a:pt x="1194266" y="1129"/>
                </a:moveTo>
                <a:cubicBezTo>
                  <a:pt x="1193446" y="563216"/>
                  <a:pt x="1192627" y="1868252"/>
                  <a:pt x="1191807" y="2801814"/>
                </a:cubicBezTo>
                <a:lnTo>
                  <a:pt x="2214240" y="2802427"/>
                </a:lnTo>
              </a:path>
            </a:pathLst>
          </a:custGeom>
          <a:solidFill>
            <a:srgbClr val="8064A2">
              <a:alpha val="50980"/>
            </a:srgbClr>
          </a:solidFill>
          <a:ln w="25400" cap="flat" cmpd="sng">
            <a:solidFill>
              <a:schemeClr val="accent2"/>
            </a:solidFill>
            <a:prstDash val="solid"/>
            <a:round/>
            <a:headEnd/>
            <a:tailEnd/>
          </a:ln>
          <a:effectLst>
            <a:outerShdw dist="23000" dir="5400000" rotWithShape="0">
              <a:srgbClr val="000000">
                <a:alpha val="34998"/>
              </a:srgbClr>
            </a:outerShdw>
          </a:effectLst>
        </p:spPr>
        <p:txBody>
          <a:bodyPr lIns="91440" tIns="45719" rIns="91440" bIns="45719" anchor="ctr"/>
          <a:lstStyle/>
          <a:p>
            <a:endParaRPr lang="es-ES"/>
          </a:p>
        </p:txBody>
      </p:sp>
      <p:sp>
        <p:nvSpPr>
          <p:cNvPr id="134" name="133 Llamada con línea 2"/>
          <p:cNvSpPr>
            <a:spLocks/>
          </p:cNvSpPr>
          <p:nvPr/>
        </p:nvSpPr>
        <p:spPr bwMode="auto">
          <a:xfrm>
            <a:off x="2348363" y="1567352"/>
            <a:ext cx="1239693" cy="4083183"/>
          </a:xfrm>
          <a:custGeom>
            <a:avLst/>
            <a:gdLst>
              <a:gd name="T0" fmla="*/ 93695 w 1238917"/>
              <a:gd name="T1" fmla="*/ 27158 h 4081019"/>
              <a:gd name="T2" fmla="*/ 91477 w 1238917"/>
              <a:gd name="T3" fmla="*/ 908940 h 4081019"/>
              <a:gd name="T4" fmla="*/ 492397 w 1238917"/>
              <a:gd name="T5" fmla="*/ 910115 h 4081019"/>
              <a:gd name="T6" fmla="*/ 0 60000 65536"/>
              <a:gd name="T7" fmla="*/ 0 60000 65536"/>
              <a:gd name="T8" fmla="*/ 0 60000 65536"/>
            </a:gdLst>
            <a:ahLst/>
            <a:cxnLst>
              <a:cxn ang="T6">
                <a:pos x="T0" y="T1"/>
              </a:cxn>
              <a:cxn ang="T7">
                <a:pos x="T2" y="T3"/>
              </a:cxn>
              <a:cxn ang="T8">
                <a:pos x="T4" y="T5"/>
              </a:cxn>
            </a:cxnLst>
            <a:rect l="0" t="0" r="r" b="b"/>
            <a:pathLst>
              <a:path w="1238917" h="4081019" extrusionOk="0">
                <a:moveTo>
                  <a:pt x="0" y="0"/>
                </a:moveTo>
                <a:lnTo>
                  <a:pt x="236019" y="3175"/>
                </a:lnTo>
                <a:cubicBezTo>
                  <a:pt x="233902" y="196231"/>
                  <a:pt x="231786" y="389288"/>
                  <a:pt x="229669" y="582344"/>
                </a:cubicBezTo>
                <a:lnTo>
                  <a:pt x="0" y="582344"/>
                </a:lnTo>
                <a:lnTo>
                  <a:pt x="0" y="0"/>
                </a:lnTo>
                <a:close/>
              </a:path>
              <a:path w="1238917" h="4081019" fill="none" extrusionOk="0">
                <a:moveTo>
                  <a:pt x="235746" y="121779"/>
                </a:moveTo>
                <a:cubicBezTo>
                  <a:pt x="229652" y="1437654"/>
                  <a:pt x="229909" y="3277403"/>
                  <a:pt x="230165" y="4075753"/>
                </a:cubicBezTo>
                <a:lnTo>
                  <a:pt x="1238917" y="4081019"/>
                </a:lnTo>
              </a:path>
            </a:pathLst>
          </a:custGeom>
          <a:solidFill>
            <a:srgbClr val="FCD5B5">
              <a:alpha val="50980"/>
            </a:srgbClr>
          </a:solidFill>
          <a:ln w="25400" cap="flat" cmpd="sng">
            <a:solidFill>
              <a:srgbClr val="F79646"/>
            </a:solidFill>
            <a:prstDash val="solid"/>
            <a:round/>
            <a:headEnd/>
            <a:tailEnd/>
          </a:ln>
          <a:effectLst>
            <a:outerShdw dist="23000" dir="5400000" rotWithShape="0">
              <a:srgbClr val="000000">
                <a:alpha val="34998"/>
              </a:srgbClr>
            </a:outerShdw>
          </a:effectLst>
        </p:spPr>
        <p:txBody>
          <a:bodyPr lIns="91440" tIns="45719" rIns="91440" bIns="45719" anchor="ctr"/>
          <a:lstStyle/>
          <a:p>
            <a:endParaRPr lang="es-ES"/>
          </a:p>
        </p:txBody>
      </p:sp>
      <p:sp>
        <p:nvSpPr>
          <p:cNvPr id="127" name="Rectangle 82"/>
          <p:cNvSpPr>
            <a:spLocks noChangeArrowheads="1"/>
          </p:cNvSpPr>
          <p:nvPr/>
        </p:nvSpPr>
        <p:spPr bwMode="auto">
          <a:xfrm>
            <a:off x="6502603" y="6165304"/>
            <a:ext cx="2585964" cy="261608"/>
          </a:xfrm>
          <a:prstGeom prst="rect">
            <a:avLst/>
          </a:prstGeom>
          <a:noFill/>
          <a:ln w="9525">
            <a:noFill/>
            <a:miter lim="800000"/>
            <a:headEnd/>
            <a:tailEnd/>
          </a:ln>
          <a:effectLst>
            <a:prstShdw prst="shdw17" dist="17961" dir="2700000">
              <a:srgbClr val="2F4D71"/>
            </a:prstShdw>
          </a:effectLst>
        </p:spPr>
        <p:txBody>
          <a:bodyPr wrap="none" lIns="91440" tIns="45719" rIns="91440" bIns="45719" anchor="b">
            <a:spAutoFit/>
          </a:bodyPr>
          <a:lstStyle/>
          <a:p>
            <a:pPr algn="r" defTabSz="914357">
              <a:defRPr/>
            </a:pPr>
            <a:r>
              <a:rPr lang="en-GB" sz="1100" dirty="0" err="1">
                <a:solidFill>
                  <a:prstClr val="black"/>
                </a:solidFill>
                <a:ea typeface="ヒラギノ角ゴ Pro W3" pitchFamily="17" charset="-128"/>
                <a:cs typeface="Arial" pitchFamily="34" charset="0"/>
              </a:rPr>
              <a:t>Rehm</a:t>
            </a:r>
            <a:r>
              <a:rPr lang="en-GB" sz="1100" dirty="0">
                <a:solidFill>
                  <a:prstClr val="black"/>
                </a:solidFill>
                <a:ea typeface="ヒラギノ角ゴ Pro W3" pitchFamily="17" charset="-128"/>
                <a:cs typeface="Arial" pitchFamily="34" charset="0"/>
              </a:rPr>
              <a:t> et al. BMC Fam </a:t>
            </a:r>
            <a:r>
              <a:rPr lang="en-GB" sz="1100" dirty="0" err="1">
                <a:solidFill>
                  <a:prstClr val="black"/>
                </a:solidFill>
                <a:ea typeface="ヒラギノ角ゴ Pro W3" pitchFamily="17" charset="-128"/>
                <a:cs typeface="Arial" pitchFamily="34" charset="0"/>
              </a:rPr>
              <a:t>Pract</a:t>
            </a:r>
            <a:r>
              <a:rPr lang="en-GB" sz="1100" dirty="0">
                <a:solidFill>
                  <a:prstClr val="black"/>
                </a:solidFill>
                <a:ea typeface="ヒラギノ角ゴ Pro W3" pitchFamily="17" charset="-128"/>
                <a:cs typeface="Arial" pitchFamily="34" charset="0"/>
              </a:rPr>
              <a:t> 2015;16(1):90</a:t>
            </a:r>
          </a:p>
        </p:txBody>
      </p:sp>
      <p:sp>
        <p:nvSpPr>
          <p:cNvPr id="129" name="Rectangle 5"/>
          <p:cNvSpPr>
            <a:spLocks noChangeArrowheads="1"/>
          </p:cNvSpPr>
          <p:nvPr/>
        </p:nvSpPr>
        <p:spPr bwMode="auto">
          <a:xfrm>
            <a:off x="2841760" y="6161820"/>
            <a:ext cx="2211503" cy="430885"/>
          </a:xfrm>
          <a:prstGeom prst="rect">
            <a:avLst/>
          </a:prstGeom>
          <a:noFill/>
          <a:ln w="9525">
            <a:noFill/>
            <a:miter lim="800000"/>
            <a:headEnd/>
            <a:tailEnd/>
          </a:ln>
          <a:effectLst>
            <a:prstShdw prst="shdw17" dist="17961" dir="2700000">
              <a:srgbClr val="2F4D71"/>
            </a:prstShdw>
          </a:effectLst>
        </p:spPr>
        <p:txBody>
          <a:bodyPr wrap="none" lIns="0" tIns="45719" rIns="91440" bIns="45719" anchor="b">
            <a:spAutoFit/>
          </a:bodyPr>
          <a:lstStyle/>
          <a:p>
            <a:pPr defTabSz="909074"/>
            <a:r>
              <a:rPr lang="en-GB" altLang="zh-CN" sz="1100" dirty="0">
                <a:solidFill>
                  <a:srgbClr val="000000"/>
                </a:solidFill>
                <a:ea typeface="SimSun" pitchFamily="2" charset="-122"/>
                <a:cs typeface="Arial" pitchFamily="34" charset="0"/>
              </a:rPr>
              <a:t>AP = </a:t>
            </a:r>
            <a:r>
              <a:rPr lang="en-GB" altLang="zh-CN" sz="1100" dirty="0" err="1">
                <a:solidFill>
                  <a:srgbClr val="000000"/>
                </a:solidFill>
                <a:ea typeface="SimSun" pitchFamily="2" charset="-122"/>
                <a:cs typeface="Arial" pitchFamily="34" charset="0"/>
              </a:rPr>
              <a:t>Atenció</a:t>
            </a:r>
            <a:r>
              <a:rPr lang="en-GB" altLang="zh-CN" sz="1100" dirty="0">
                <a:solidFill>
                  <a:srgbClr val="000000"/>
                </a:solidFill>
                <a:ea typeface="SimSun" pitchFamily="2" charset="-122"/>
                <a:cs typeface="Arial" pitchFamily="34" charset="0"/>
              </a:rPr>
              <a:t> </a:t>
            </a:r>
            <a:r>
              <a:rPr lang="en-GB" altLang="zh-CN" sz="1100" dirty="0" err="1">
                <a:solidFill>
                  <a:srgbClr val="000000"/>
                </a:solidFill>
                <a:ea typeface="SimSun" pitchFamily="2" charset="-122"/>
                <a:cs typeface="Arial" pitchFamily="34" charset="0"/>
              </a:rPr>
              <a:t>Primària</a:t>
            </a:r>
            <a:r>
              <a:rPr lang="en-GB" altLang="zh-CN" sz="1100" dirty="0">
                <a:solidFill>
                  <a:srgbClr val="000000"/>
                </a:solidFill>
                <a:ea typeface="SimSun" pitchFamily="2" charset="-122"/>
                <a:cs typeface="Arial" pitchFamily="34" charset="0"/>
              </a:rPr>
              <a:t> </a:t>
            </a:r>
          </a:p>
          <a:p>
            <a:pPr defTabSz="909074"/>
            <a:r>
              <a:rPr lang="en-GB" altLang="zh-CN" sz="1100" dirty="0">
                <a:solidFill>
                  <a:srgbClr val="000000"/>
                </a:solidFill>
                <a:ea typeface="SimSun" pitchFamily="2" charset="-122"/>
                <a:cs typeface="Arial" pitchFamily="34" charset="0"/>
              </a:rPr>
              <a:t>TCA = </a:t>
            </a:r>
            <a:r>
              <a:rPr lang="en-GB" altLang="zh-CN" sz="1100" dirty="0" err="1">
                <a:solidFill>
                  <a:srgbClr val="000000"/>
                </a:solidFill>
                <a:ea typeface="SimSun" pitchFamily="2" charset="-122"/>
                <a:cs typeface="Arial" pitchFamily="34" charset="0"/>
              </a:rPr>
              <a:t>Trastorn</a:t>
            </a:r>
            <a:r>
              <a:rPr lang="en-GB" altLang="zh-CN" sz="1100" dirty="0">
                <a:solidFill>
                  <a:srgbClr val="000000"/>
                </a:solidFill>
                <a:ea typeface="SimSun" pitchFamily="2" charset="-122"/>
                <a:cs typeface="Arial" pitchFamily="34" charset="0"/>
              </a:rPr>
              <a:t> per </a:t>
            </a:r>
            <a:r>
              <a:rPr lang="en-GB" altLang="zh-CN" sz="1100" dirty="0" err="1">
                <a:solidFill>
                  <a:srgbClr val="000000"/>
                </a:solidFill>
                <a:ea typeface="SimSun" pitchFamily="2" charset="-122"/>
                <a:cs typeface="Arial" pitchFamily="34" charset="0"/>
              </a:rPr>
              <a:t>Consum</a:t>
            </a:r>
            <a:r>
              <a:rPr lang="en-GB" altLang="zh-CN" sz="1100" dirty="0">
                <a:solidFill>
                  <a:srgbClr val="000000"/>
                </a:solidFill>
                <a:ea typeface="SimSun" pitchFamily="2" charset="-122"/>
                <a:cs typeface="Arial" pitchFamily="34" charset="0"/>
              </a:rPr>
              <a:t> </a:t>
            </a:r>
            <a:r>
              <a:rPr lang="en-GB" altLang="zh-CN" sz="1100" dirty="0" err="1">
                <a:solidFill>
                  <a:srgbClr val="000000"/>
                </a:solidFill>
                <a:ea typeface="SimSun" pitchFamily="2" charset="-122"/>
                <a:cs typeface="Arial" pitchFamily="34" charset="0"/>
              </a:rPr>
              <a:t>d’alcohol</a:t>
            </a:r>
            <a:endParaRPr lang="en-GB" altLang="zh-CN" sz="1100" dirty="0">
              <a:solidFill>
                <a:srgbClr val="000000"/>
              </a:solidFill>
              <a:ea typeface="SimSun" pitchFamily="2" charset="-122"/>
              <a:cs typeface="Arial" pitchFamily="34" charset="0"/>
            </a:endParaRPr>
          </a:p>
        </p:txBody>
      </p:sp>
      <p:grpSp>
        <p:nvGrpSpPr>
          <p:cNvPr id="4" name="Agrupa 3"/>
          <p:cNvGrpSpPr/>
          <p:nvPr/>
        </p:nvGrpSpPr>
        <p:grpSpPr>
          <a:xfrm>
            <a:off x="6228184" y="3244630"/>
            <a:ext cx="1554373" cy="1048466"/>
            <a:chOff x="6701434" y="3032279"/>
            <a:chExt cx="1554373" cy="1048466"/>
          </a:xfrm>
        </p:grpSpPr>
        <p:pic>
          <p:nvPicPr>
            <p:cNvPr id="1229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1434" y="3032279"/>
              <a:ext cx="1554373" cy="1048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203865" y="3374977"/>
              <a:ext cx="1016625" cy="400110"/>
            </a:xfrm>
            <a:prstGeom prst="rect">
              <a:avLst/>
            </a:prstGeom>
          </p:spPr>
          <p:txBody>
            <a:bodyPr wrap="none">
              <a:spAutoFit/>
            </a:bodyPr>
            <a:lstStyle/>
            <a:p>
              <a:pPr algn="ctr" defTabSz="911898"/>
              <a:r>
                <a:rPr lang="es-ES" sz="2000" b="1" dirty="0">
                  <a:solidFill>
                    <a:srgbClr val="0070C0"/>
                  </a:solidFill>
                  <a:ea typeface="MS PGothic" pitchFamily="34" charset="-128"/>
                </a:rPr>
                <a:t>1</a:t>
              </a:r>
              <a:r>
                <a:rPr lang="es-ES" sz="2000" b="1" baseline="30000" dirty="0">
                  <a:solidFill>
                    <a:srgbClr val="0070C0"/>
                  </a:solidFill>
                  <a:ea typeface="MS PGothic" pitchFamily="34" charset="-128"/>
                </a:rPr>
                <a:t>º</a:t>
              </a:r>
              <a:r>
                <a:rPr lang="es-ES" sz="2000" b="1" dirty="0">
                  <a:solidFill>
                    <a:srgbClr val="0070C0"/>
                  </a:solidFill>
                  <a:ea typeface="MS PGothic" pitchFamily="34" charset="-128"/>
                </a:rPr>
                <a:t> GAP</a:t>
              </a:r>
            </a:p>
          </p:txBody>
        </p:sp>
      </p:grpSp>
      <p:grpSp>
        <p:nvGrpSpPr>
          <p:cNvPr id="3" name="Agrupa 2"/>
          <p:cNvGrpSpPr/>
          <p:nvPr/>
        </p:nvGrpSpPr>
        <p:grpSpPr>
          <a:xfrm>
            <a:off x="6228184" y="4540774"/>
            <a:ext cx="1554373" cy="1048466"/>
            <a:chOff x="6726309" y="4399760"/>
            <a:chExt cx="1554373" cy="1048466"/>
          </a:xfrm>
        </p:grpSpPr>
        <p:pic>
          <p:nvPicPr>
            <p:cNvPr id="13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26309" y="4399760"/>
              <a:ext cx="1554373" cy="1048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0" name="Rectangle 139"/>
            <p:cNvSpPr/>
            <p:nvPr/>
          </p:nvSpPr>
          <p:spPr>
            <a:xfrm>
              <a:off x="7203865" y="4725144"/>
              <a:ext cx="1016625" cy="400110"/>
            </a:xfrm>
            <a:prstGeom prst="rect">
              <a:avLst/>
            </a:prstGeom>
          </p:spPr>
          <p:txBody>
            <a:bodyPr wrap="none">
              <a:spAutoFit/>
            </a:bodyPr>
            <a:lstStyle/>
            <a:p>
              <a:pPr algn="ctr" defTabSz="911898"/>
              <a:r>
                <a:rPr lang="es-ES" sz="2000" b="1" dirty="0" smtClean="0">
                  <a:solidFill>
                    <a:srgbClr val="0070C0"/>
                  </a:solidFill>
                  <a:ea typeface="MS PGothic" pitchFamily="34" charset="-128"/>
                </a:rPr>
                <a:t>2</a:t>
              </a:r>
              <a:r>
                <a:rPr lang="es-ES" sz="2000" b="1" baseline="30000" dirty="0" smtClean="0">
                  <a:solidFill>
                    <a:srgbClr val="0070C0"/>
                  </a:solidFill>
                  <a:ea typeface="MS PGothic" pitchFamily="34" charset="-128"/>
                </a:rPr>
                <a:t>º</a:t>
              </a:r>
              <a:r>
                <a:rPr lang="es-ES" sz="2000" b="1" dirty="0" smtClean="0">
                  <a:solidFill>
                    <a:srgbClr val="0070C0"/>
                  </a:solidFill>
                  <a:ea typeface="MS PGothic" pitchFamily="34" charset="-128"/>
                </a:rPr>
                <a:t> </a:t>
              </a:r>
              <a:r>
                <a:rPr lang="es-ES" sz="2000" b="1" dirty="0">
                  <a:solidFill>
                    <a:srgbClr val="0070C0"/>
                  </a:solidFill>
                  <a:ea typeface="MS PGothic" pitchFamily="34" charset="-128"/>
                </a:rPr>
                <a:t>GAP</a:t>
              </a:r>
            </a:p>
          </p:txBody>
        </p:sp>
      </p:grpSp>
      <p:pic>
        <p:nvPicPr>
          <p:cNvPr id="1229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4865423" y="2354271"/>
            <a:ext cx="498665" cy="498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2"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4865423" y="3563311"/>
            <a:ext cx="498665" cy="498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4865423" y="4802543"/>
            <a:ext cx="498665" cy="498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blinds(horizontal)">
                                      <p:cBhvr>
                                        <p:cTn id="7" dur="500"/>
                                        <p:tgtEl>
                                          <p:spTgt spid="13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blinds(horizontal)">
                                      <p:cBhvr>
                                        <p:cTn id="10" dur="500"/>
                                        <p:tgtEl>
                                          <p:spTgt spid="1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grpId="1" nodeType="clickEffect">
                                  <p:stCondLst>
                                    <p:cond delay="0"/>
                                  </p:stCondLst>
                                  <p:childTnLst>
                                    <p:anim calcmode="lin" valueType="num">
                                      <p:cBhvr additive="base">
                                        <p:cTn id="14" dur="500"/>
                                        <p:tgtEl>
                                          <p:spTgt spid="131"/>
                                        </p:tgtEl>
                                        <p:attrNameLst>
                                          <p:attrName>ppt_x</p:attrName>
                                        </p:attrNameLst>
                                      </p:cBhvr>
                                      <p:tavLst>
                                        <p:tav tm="0">
                                          <p:val>
                                            <p:strVal val="ppt_x"/>
                                          </p:val>
                                        </p:tav>
                                        <p:tav tm="100000">
                                          <p:val>
                                            <p:strVal val="ppt_x"/>
                                          </p:val>
                                        </p:tav>
                                      </p:tavLst>
                                    </p:anim>
                                    <p:anim calcmode="lin" valueType="num">
                                      <p:cBhvr additive="base">
                                        <p:cTn id="15" dur="500"/>
                                        <p:tgtEl>
                                          <p:spTgt spid="131"/>
                                        </p:tgtEl>
                                        <p:attrNameLst>
                                          <p:attrName>ppt_y</p:attrName>
                                        </p:attrNameLst>
                                      </p:cBhvr>
                                      <p:tavLst>
                                        <p:tav tm="0">
                                          <p:val>
                                            <p:strVal val="ppt_y"/>
                                          </p:val>
                                        </p:tav>
                                        <p:tav tm="100000">
                                          <p:val>
                                            <p:strVal val="1+ppt_h/2"/>
                                          </p:val>
                                        </p:tav>
                                      </p:tavLst>
                                    </p:anim>
                                    <p:set>
                                      <p:cBhvr>
                                        <p:cTn id="16" dur="1" fill="hold">
                                          <p:stCondLst>
                                            <p:cond delay="499"/>
                                          </p:stCondLst>
                                        </p:cTn>
                                        <p:tgtEl>
                                          <p:spTgt spid="131"/>
                                        </p:tgtEl>
                                        <p:attrNameLst>
                                          <p:attrName>style.visibility</p:attrName>
                                        </p:attrNameLst>
                                      </p:cBhvr>
                                      <p:to>
                                        <p:strVal val="hidden"/>
                                      </p:to>
                                    </p:set>
                                  </p:childTnLst>
                                </p:cTn>
                              </p:par>
                              <p:par>
                                <p:cTn id="17" presetID="2" presetClass="entr" presetSubtype="4" fill="hold" grpId="0" nodeType="withEffect">
                                  <p:stCondLst>
                                    <p:cond delay="0"/>
                                  </p:stCondLst>
                                  <p:childTnLst>
                                    <p:set>
                                      <p:cBhvr>
                                        <p:cTn id="18" dur="1" fill="hold">
                                          <p:stCondLst>
                                            <p:cond delay="0"/>
                                          </p:stCondLst>
                                        </p:cTn>
                                        <p:tgtEl>
                                          <p:spTgt spid="124"/>
                                        </p:tgtEl>
                                        <p:attrNameLst>
                                          <p:attrName>style.visibility</p:attrName>
                                        </p:attrNameLst>
                                      </p:cBhvr>
                                      <p:to>
                                        <p:strVal val="visible"/>
                                      </p:to>
                                    </p:set>
                                    <p:anim calcmode="lin" valueType="num">
                                      <p:cBhvr additive="base">
                                        <p:cTn id="19" dur="500" fill="hold"/>
                                        <p:tgtEl>
                                          <p:spTgt spid="124"/>
                                        </p:tgtEl>
                                        <p:attrNameLst>
                                          <p:attrName>ppt_x</p:attrName>
                                        </p:attrNameLst>
                                      </p:cBhvr>
                                      <p:tavLst>
                                        <p:tav tm="0">
                                          <p:val>
                                            <p:strVal val="#ppt_x"/>
                                          </p:val>
                                        </p:tav>
                                        <p:tav tm="100000">
                                          <p:val>
                                            <p:strVal val="#ppt_x"/>
                                          </p:val>
                                        </p:tav>
                                      </p:tavLst>
                                    </p:anim>
                                    <p:anim calcmode="lin" valueType="num">
                                      <p:cBhvr additive="base">
                                        <p:cTn id="20" dur="500" fill="hold"/>
                                        <p:tgtEl>
                                          <p:spTgt spid="1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2"/>
                                        </p:tgtEl>
                                        <p:attrNameLst>
                                          <p:attrName>style.visibility</p:attrName>
                                        </p:attrNameLst>
                                      </p:cBhvr>
                                      <p:to>
                                        <p:strVal val="visible"/>
                                      </p:to>
                                    </p:set>
                                    <p:anim calcmode="lin" valueType="num">
                                      <p:cBhvr additive="base">
                                        <p:cTn id="23" dur="500" fill="hold"/>
                                        <p:tgtEl>
                                          <p:spTgt spid="132"/>
                                        </p:tgtEl>
                                        <p:attrNameLst>
                                          <p:attrName>ppt_x</p:attrName>
                                        </p:attrNameLst>
                                      </p:cBhvr>
                                      <p:tavLst>
                                        <p:tav tm="0">
                                          <p:val>
                                            <p:strVal val="#ppt_x"/>
                                          </p:val>
                                        </p:tav>
                                        <p:tav tm="100000">
                                          <p:val>
                                            <p:strVal val="#ppt_x"/>
                                          </p:val>
                                        </p:tav>
                                      </p:tavLst>
                                    </p:anim>
                                    <p:anim calcmode="lin" valueType="num">
                                      <p:cBhvr additive="base">
                                        <p:cTn id="24"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xit" presetSubtype="4" fill="hold" grpId="1" nodeType="clickEffect">
                                  <p:stCondLst>
                                    <p:cond delay="0"/>
                                  </p:stCondLst>
                                  <p:childTnLst>
                                    <p:anim calcmode="lin" valueType="num">
                                      <p:cBhvr additive="base">
                                        <p:cTn id="28" dur="500"/>
                                        <p:tgtEl>
                                          <p:spTgt spid="132"/>
                                        </p:tgtEl>
                                        <p:attrNameLst>
                                          <p:attrName>ppt_x</p:attrName>
                                        </p:attrNameLst>
                                      </p:cBhvr>
                                      <p:tavLst>
                                        <p:tav tm="0">
                                          <p:val>
                                            <p:strVal val="ppt_x"/>
                                          </p:val>
                                        </p:tav>
                                        <p:tav tm="100000">
                                          <p:val>
                                            <p:strVal val="ppt_x"/>
                                          </p:val>
                                        </p:tav>
                                      </p:tavLst>
                                    </p:anim>
                                    <p:anim calcmode="lin" valueType="num">
                                      <p:cBhvr additive="base">
                                        <p:cTn id="29" dur="500"/>
                                        <p:tgtEl>
                                          <p:spTgt spid="132"/>
                                        </p:tgtEl>
                                        <p:attrNameLst>
                                          <p:attrName>ppt_y</p:attrName>
                                        </p:attrNameLst>
                                      </p:cBhvr>
                                      <p:tavLst>
                                        <p:tav tm="0">
                                          <p:val>
                                            <p:strVal val="ppt_y"/>
                                          </p:val>
                                        </p:tav>
                                        <p:tav tm="100000">
                                          <p:val>
                                            <p:strVal val="1+ppt_h/2"/>
                                          </p:val>
                                        </p:tav>
                                      </p:tavLst>
                                    </p:anim>
                                    <p:set>
                                      <p:cBhvr>
                                        <p:cTn id="30" dur="1" fill="hold">
                                          <p:stCondLst>
                                            <p:cond delay="499"/>
                                          </p:stCondLst>
                                        </p:cTn>
                                        <p:tgtEl>
                                          <p:spTgt spid="132"/>
                                        </p:tgtEl>
                                        <p:attrNameLst>
                                          <p:attrName>style.visibility</p:attrName>
                                        </p:attrNameLst>
                                      </p:cBhvr>
                                      <p:to>
                                        <p:strVal val="hidden"/>
                                      </p:to>
                                    </p:set>
                                  </p:childTnLst>
                                </p:cTn>
                              </p:par>
                              <p:par>
                                <p:cTn id="31" presetID="2" presetClass="entr" presetSubtype="4" fill="hold" grpId="0" nodeType="withEffect">
                                  <p:stCondLst>
                                    <p:cond delay="0"/>
                                  </p:stCondLst>
                                  <p:childTnLst>
                                    <p:set>
                                      <p:cBhvr>
                                        <p:cTn id="32" dur="1" fill="hold">
                                          <p:stCondLst>
                                            <p:cond delay="0"/>
                                          </p:stCondLst>
                                        </p:cTn>
                                        <p:tgtEl>
                                          <p:spTgt spid="125"/>
                                        </p:tgtEl>
                                        <p:attrNameLst>
                                          <p:attrName>style.visibility</p:attrName>
                                        </p:attrNameLst>
                                      </p:cBhvr>
                                      <p:to>
                                        <p:strVal val="visible"/>
                                      </p:to>
                                    </p:set>
                                    <p:anim calcmode="lin" valueType="num">
                                      <p:cBhvr additive="base">
                                        <p:cTn id="33" dur="500" fill="hold"/>
                                        <p:tgtEl>
                                          <p:spTgt spid="125"/>
                                        </p:tgtEl>
                                        <p:attrNameLst>
                                          <p:attrName>ppt_x</p:attrName>
                                        </p:attrNameLst>
                                      </p:cBhvr>
                                      <p:tavLst>
                                        <p:tav tm="0">
                                          <p:val>
                                            <p:strVal val="#ppt_x"/>
                                          </p:val>
                                        </p:tav>
                                        <p:tav tm="100000">
                                          <p:val>
                                            <p:strVal val="#ppt_x"/>
                                          </p:val>
                                        </p:tav>
                                      </p:tavLst>
                                    </p:anim>
                                    <p:anim calcmode="lin" valueType="num">
                                      <p:cBhvr additive="base">
                                        <p:cTn id="34" dur="500" fill="hold"/>
                                        <p:tgtEl>
                                          <p:spTgt spid="12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3"/>
                                        </p:tgtEl>
                                        <p:attrNameLst>
                                          <p:attrName>style.visibility</p:attrName>
                                        </p:attrNameLst>
                                      </p:cBhvr>
                                      <p:to>
                                        <p:strVal val="visible"/>
                                      </p:to>
                                    </p:set>
                                    <p:anim calcmode="lin" valueType="num">
                                      <p:cBhvr additive="base">
                                        <p:cTn id="37" dur="500" fill="hold"/>
                                        <p:tgtEl>
                                          <p:spTgt spid="133"/>
                                        </p:tgtEl>
                                        <p:attrNameLst>
                                          <p:attrName>ppt_x</p:attrName>
                                        </p:attrNameLst>
                                      </p:cBhvr>
                                      <p:tavLst>
                                        <p:tav tm="0">
                                          <p:val>
                                            <p:strVal val="#ppt_x"/>
                                          </p:val>
                                        </p:tav>
                                        <p:tav tm="100000">
                                          <p:val>
                                            <p:strVal val="#ppt_x"/>
                                          </p:val>
                                        </p:tav>
                                      </p:tavLst>
                                    </p:anim>
                                    <p:anim calcmode="lin" valueType="num">
                                      <p:cBhvr additive="base">
                                        <p:cTn id="38"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4" fill="hold" grpId="1" nodeType="clickEffect">
                                  <p:stCondLst>
                                    <p:cond delay="0"/>
                                  </p:stCondLst>
                                  <p:childTnLst>
                                    <p:anim calcmode="lin" valueType="num">
                                      <p:cBhvr additive="base">
                                        <p:cTn id="42" dur="500"/>
                                        <p:tgtEl>
                                          <p:spTgt spid="133"/>
                                        </p:tgtEl>
                                        <p:attrNameLst>
                                          <p:attrName>ppt_x</p:attrName>
                                        </p:attrNameLst>
                                      </p:cBhvr>
                                      <p:tavLst>
                                        <p:tav tm="0">
                                          <p:val>
                                            <p:strVal val="ppt_x"/>
                                          </p:val>
                                        </p:tav>
                                        <p:tav tm="100000">
                                          <p:val>
                                            <p:strVal val="ppt_x"/>
                                          </p:val>
                                        </p:tav>
                                      </p:tavLst>
                                    </p:anim>
                                    <p:anim calcmode="lin" valueType="num">
                                      <p:cBhvr additive="base">
                                        <p:cTn id="43" dur="500"/>
                                        <p:tgtEl>
                                          <p:spTgt spid="133"/>
                                        </p:tgtEl>
                                        <p:attrNameLst>
                                          <p:attrName>ppt_y</p:attrName>
                                        </p:attrNameLst>
                                      </p:cBhvr>
                                      <p:tavLst>
                                        <p:tav tm="0">
                                          <p:val>
                                            <p:strVal val="ppt_y"/>
                                          </p:val>
                                        </p:tav>
                                        <p:tav tm="100000">
                                          <p:val>
                                            <p:strVal val="1+ppt_h/2"/>
                                          </p:val>
                                        </p:tav>
                                      </p:tavLst>
                                    </p:anim>
                                    <p:set>
                                      <p:cBhvr>
                                        <p:cTn id="44" dur="1" fill="hold">
                                          <p:stCondLst>
                                            <p:cond delay="499"/>
                                          </p:stCondLst>
                                        </p:cTn>
                                        <p:tgtEl>
                                          <p:spTgt spid="133"/>
                                        </p:tgtEl>
                                        <p:attrNameLst>
                                          <p:attrName>style.visibility</p:attrName>
                                        </p:attrNameLst>
                                      </p:cBhvr>
                                      <p:to>
                                        <p:strVal val="hidden"/>
                                      </p:to>
                                    </p:set>
                                  </p:childTnLst>
                                </p:cTn>
                              </p:par>
                              <p:par>
                                <p:cTn id="45" presetID="2" presetClass="entr" presetSubtype="4" fill="hold" grpId="0" nodeType="withEffect">
                                  <p:stCondLst>
                                    <p:cond delay="0"/>
                                  </p:stCondLst>
                                  <p:childTnLst>
                                    <p:set>
                                      <p:cBhvr>
                                        <p:cTn id="46" dur="1" fill="hold">
                                          <p:stCondLst>
                                            <p:cond delay="0"/>
                                          </p:stCondLst>
                                        </p:cTn>
                                        <p:tgtEl>
                                          <p:spTgt spid="134"/>
                                        </p:tgtEl>
                                        <p:attrNameLst>
                                          <p:attrName>style.visibility</p:attrName>
                                        </p:attrNameLst>
                                      </p:cBhvr>
                                      <p:to>
                                        <p:strVal val="visible"/>
                                      </p:to>
                                    </p:set>
                                    <p:anim calcmode="lin" valueType="num">
                                      <p:cBhvr additive="base">
                                        <p:cTn id="47" dur="500" fill="hold"/>
                                        <p:tgtEl>
                                          <p:spTgt spid="134"/>
                                        </p:tgtEl>
                                        <p:attrNameLst>
                                          <p:attrName>ppt_x</p:attrName>
                                        </p:attrNameLst>
                                      </p:cBhvr>
                                      <p:tavLst>
                                        <p:tav tm="0">
                                          <p:val>
                                            <p:strVal val="#ppt_x"/>
                                          </p:val>
                                        </p:tav>
                                        <p:tav tm="100000">
                                          <p:val>
                                            <p:strVal val="#ppt_x"/>
                                          </p:val>
                                        </p:tav>
                                      </p:tavLst>
                                    </p:anim>
                                    <p:anim calcmode="lin" valueType="num">
                                      <p:cBhvr additive="base">
                                        <p:cTn id="48" dur="500" fill="hold"/>
                                        <p:tgtEl>
                                          <p:spTgt spid="13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6"/>
                                        </p:tgtEl>
                                        <p:attrNameLst>
                                          <p:attrName>style.visibility</p:attrName>
                                        </p:attrNameLst>
                                      </p:cBhvr>
                                      <p:to>
                                        <p:strVal val="visible"/>
                                      </p:to>
                                    </p:set>
                                    <p:anim calcmode="lin" valueType="num">
                                      <p:cBhvr additive="base">
                                        <p:cTn id="51" dur="500" fill="hold"/>
                                        <p:tgtEl>
                                          <p:spTgt spid="126"/>
                                        </p:tgtEl>
                                        <p:attrNameLst>
                                          <p:attrName>ppt_x</p:attrName>
                                        </p:attrNameLst>
                                      </p:cBhvr>
                                      <p:tavLst>
                                        <p:tav tm="0">
                                          <p:val>
                                            <p:strVal val="#ppt_x"/>
                                          </p:val>
                                        </p:tav>
                                        <p:tav tm="100000">
                                          <p:val>
                                            <p:strVal val="#ppt_x"/>
                                          </p:val>
                                        </p:tav>
                                      </p:tavLst>
                                    </p:anim>
                                    <p:anim calcmode="lin" valueType="num">
                                      <p:cBhvr additive="base">
                                        <p:cTn id="52"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25" grpId="0"/>
      <p:bldP spid="126" grpId="0"/>
      <p:bldP spid="131" grpId="0" animBg="1"/>
      <p:bldP spid="131" grpId="1" animBg="1"/>
      <p:bldP spid="132" grpId="0" animBg="1"/>
      <p:bldP spid="132" grpId="1" animBg="1"/>
      <p:bldP spid="133" grpId="0" animBg="1"/>
      <p:bldP spid="133" grpId="1" animBg="1"/>
      <p:bldP spid="13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ol 1"/>
          <p:cNvSpPr txBox="1">
            <a:spLocks/>
          </p:cNvSpPr>
          <p:nvPr/>
        </p:nvSpPr>
        <p:spPr bwMode="auto">
          <a:xfrm>
            <a:off x="682625" y="188913"/>
            <a:ext cx="8461375" cy="1008062"/>
          </a:xfrm>
          <a:prstGeom prst="rect">
            <a:avLst/>
          </a:prstGeom>
          <a:noFill/>
          <a:ln w="9525">
            <a:noFill/>
            <a:miter lim="800000"/>
            <a:headEnd/>
            <a:tailEnd/>
          </a:ln>
        </p:spPr>
        <p:txBody>
          <a:bodyPr anchor="b"/>
          <a:lstStyle/>
          <a:p>
            <a:pPr eaLnBrk="0" hangingPunct="0">
              <a:lnSpc>
                <a:spcPts val="3600"/>
              </a:lnSpc>
              <a:spcBef>
                <a:spcPts val="0"/>
              </a:spcBef>
              <a:defRPr/>
            </a:pPr>
            <a:r>
              <a:rPr lang="ca-ES" sz="2800" b="1" dirty="0">
                <a:solidFill>
                  <a:schemeClr val="bg2">
                    <a:lumMod val="50000"/>
                  </a:schemeClr>
                </a:solidFill>
                <a:latin typeface="Trebuchet MS" pitchFamily="34" charset="0"/>
              </a:rPr>
              <a:t>Prevalença del consum d’alcohol a Catalunya</a:t>
            </a:r>
            <a:endParaRPr lang="ca-ES" sz="2800" b="1" kern="0" dirty="0">
              <a:solidFill>
                <a:schemeClr val="bg2">
                  <a:lumMod val="50000"/>
                </a:schemeClr>
              </a:solidFill>
              <a:latin typeface="Trebuchet MS" pitchFamily="34" charset="0"/>
            </a:endParaRPr>
          </a:p>
          <a:p>
            <a:pPr eaLnBrk="0" hangingPunct="0">
              <a:lnSpc>
                <a:spcPts val="2200"/>
              </a:lnSpc>
              <a:spcBef>
                <a:spcPts val="0"/>
              </a:spcBef>
              <a:defRPr/>
            </a:pPr>
            <a:r>
              <a:rPr lang="ca-ES" b="1" dirty="0" smtClean="0">
                <a:latin typeface="Arial"/>
              </a:rPr>
              <a:t>Comparativa </a:t>
            </a:r>
            <a:r>
              <a:rPr lang="ca-ES" b="1" dirty="0">
                <a:latin typeface="Arial"/>
              </a:rPr>
              <a:t>15-29, 30-64 </a:t>
            </a:r>
            <a:r>
              <a:rPr lang="ca-ES" b="1" dirty="0" smtClean="0">
                <a:latin typeface="Arial"/>
              </a:rPr>
              <a:t>i </a:t>
            </a:r>
            <a:r>
              <a:rPr lang="ca-ES" b="1" dirty="0">
                <a:latin typeface="Arial"/>
              </a:rPr>
              <a:t>15-64 </a:t>
            </a:r>
            <a:r>
              <a:rPr lang="ca-ES" b="1" dirty="0" smtClean="0">
                <a:latin typeface="Arial"/>
              </a:rPr>
              <a:t>anys a Catalunya </a:t>
            </a:r>
            <a:r>
              <a:rPr lang="ca-ES" b="1" dirty="0">
                <a:latin typeface="Arial"/>
              </a:rPr>
              <a:t>(%), 2013</a:t>
            </a:r>
            <a:endParaRPr lang="ca-ES" b="1" kern="0" dirty="0">
              <a:latin typeface="Arial"/>
            </a:endParaRPr>
          </a:p>
        </p:txBody>
      </p:sp>
      <p:graphicFrame>
        <p:nvGraphicFramePr>
          <p:cNvPr id="37892" name="1 Gráfico"/>
          <p:cNvGraphicFramePr>
            <a:graphicFrameLocks/>
          </p:cNvGraphicFramePr>
          <p:nvPr>
            <p:extLst>
              <p:ext uri="{D42A27DB-BD31-4B8C-83A1-F6EECF244321}">
                <p14:modId xmlns:p14="http://schemas.microsoft.com/office/powerpoint/2010/main" val="1632667917"/>
              </p:ext>
            </p:extLst>
          </p:nvPr>
        </p:nvGraphicFramePr>
        <p:xfrm>
          <a:off x="704850" y="1844824"/>
          <a:ext cx="7158037" cy="3897313"/>
        </p:xfrm>
        <a:graphic>
          <a:graphicData uri="http://schemas.openxmlformats.org/presentationml/2006/ole">
            <mc:AlternateContent xmlns:mc="http://schemas.openxmlformats.org/markup-compatibility/2006">
              <mc:Choice xmlns:v="urn:schemas-microsoft-com:vml" Requires="v">
                <p:oleObj spid="_x0000_s226421" name="Hoja de cálculo" r:id="rId4" imgW="8105803" imgH="4391120" progId="Excel.Sheet.8">
                  <p:embed/>
                </p:oleObj>
              </mc:Choice>
              <mc:Fallback>
                <p:oleObj name="Hoja de cálculo" r:id="rId4" imgW="8105803" imgH="4391120" progId="Excel.Sheet.8">
                  <p:embed/>
                  <p:pic>
                    <p:nvPicPr>
                      <p:cNvPr id="0" name="Picture 1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 y="1844824"/>
                        <a:ext cx="7158037" cy="3897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idor de contingut 2"/>
          <p:cNvSpPr txBox="1">
            <a:spLocks/>
          </p:cNvSpPr>
          <p:nvPr/>
        </p:nvSpPr>
        <p:spPr bwMode="auto">
          <a:xfrm>
            <a:off x="5940152" y="2420888"/>
            <a:ext cx="3024014" cy="646331"/>
          </a:xfrm>
          <a:prstGeom prst="rect">
            <a:avLst/>
          </a:prstGeom>
          <a:noFill/>
          <a:ln w="9525">
            <a:noFill/>
            <a:miter lim="800000"/>
            <a:headEnd/>
            <a:tailEnd/>
          </a:ln>
        </p:spPr>
        <p:txBody>
          <a:bodyPr wrap="square">
            <a:spAutoFit/>
          </a:bodyPr>
          <a:lstStyle/>
          <a:p>
            <a:pPr marL="355600" eaLnBrk="0" hangingPunct="0">
              <a:spcBef>
                <a:spcPct val="20000"/>
              </a:spcBef>
              <a:spcAft>
                <a:spcPts val="600"/>
              </a:spcAft>
              <a:buClr>
                <a:srgbClr val="C00000"/>
              </a:buClr>
              <a:buSzPct val="100000"/>
              <a:defRPr/>
            </a:pPr>
            <a:r>
              <a:rPr lang="ca-ES" b="1" dirty="0" smtClean="0">
                <a:solidFill>
                  <a:srgbClr val="000000"/>
                </a:solidFill>
                <a:latin typeface="Arial"/>
              </a:rPr>
              <a:t>Consum diari els darrers </a:t>
            </a:r>
            <a:r>
              <a:rPr lang="ca-ES" b="1" dirty="0">
                <a:solidFill>
                  <a:srgbClr val="000000"/>
                </a:solidFill>
                <a:latin typeface="Arial"/>
              </a:rPr>
              <a:t>30 </a:t>
            </a:r>
            <a:r>
              <a:rPr lang="ca-ES" b="1" dirty="0" smtClean="0">
                <a:solidFill>
                  <a:srgbClr val="000000"/>
                </a:solidFill>
                <a:latin typeface="Arial"/>
              </a:rPr>
              <a:t>dies</a:t>
            </a:r>
            <a:endParaRPr lang="ca-ES" b="1" dirty="0">
              <a:solidFill>
                <a:srgbClr val="000000"/>
              </a:solidFill>
              <a:latin typeface="Arial"/>
            </a:endParaRPr>
          </a:p>
        </p:txBody>
      </p:sp>
      <p:sp>
        <p:nvSpPr>
          <p:cNvPr id="4" name="3 CuadroTexto"/>
          <p:cNvSpPr txBox="1"/>
          <p:nvPr/>
        </p:nvSpPr>
        <p:spPr>
          <a:xfrm>
            <a:off x="5563344" y="5713313"/>
            <a:ext cx="304800" cy="307975"/>
          </a:xfrm>
          <a:prstGeom prst="rect">
            <a:avLst/>
          </a:prstGeom>
          <a:noFill/>
        </p:spPr>
        <p:txBody>
          <a:bodyPr wrap="none">
            <a:spAutoFit/>
          </a:bodyPr>
          <a:lstStyle/>
          <a:p>
            <a:pPr>
              <a:spcBef>
                <a:spcPct val="50000"/>
              </a:spcBef>
              <a:defRPr/>
            </a:pPr>
            <a:r>
              <a:rPr lang="ca-ES" sz="1400" b="1" dirty="0">
                <a:solidFill>
                  <a:schemeClr val="tx1">
                    <a:lumMod val="65000"/>
                    <a:lumOff val="35000"/>
                  </a:schemeClr>
                </a:solidFill>
                <a:latin typeface="Arial"/>
                <a:ea typeface="+mn-ea"/>
                <a:cs typeface="+mn-cs"/>
              </a:rPr>
              <a:t> *</a:t>
            </a:r>
          </a:p>
        </p:txBody>
      </p:sp>
      <p:sp>
        <p:nvSpPr>
          <p:cNvPr id="9" name="Text Box 5"/>
          <p:cNvSpPr txBox="1">
            <a:spLocks noChangeArrowheads="1"/>
          </p:cNvSpPr>
          <p:nvPr/>
        </p:nvSpPr>
        <p:spPr bwMode="auto">
          <a:xfrm>
            <a:off x="755650" y="6165304"/>
            <a:ext cx="7920038" cy="554037"/>
          </a:xfrm>
          <a:prstGeom prst="rect">
            <a:avLst/>
          </a:prstGeom>
          <a:noFill/>
          <a:ln w="9525">
            <a:noFill/>
            <a:miter lim="800000"/>
            <a:headEnd/>
            <a:tailEnd/>
          </a:ln>
        </p:spPr>
        <p:txBody>
          <a:bodyPr lIns="91425" tIns="45713" rIns="91425" bIns="45713">
            <a:spAutoFit/>
          </a:bodyPr>
          <a:lstStyle/>
          <a:p>
            <a:pPr algn="r" eaLnBrk="0" hangingPunct="0">
              <a:spcBef>
                <a:spcPts val="0"/>
              </a:spcBef>
              <a:defRPr/>
            </a:pPr>
            <a:r>
              <a:rPr lang="ca-ES" sz="1000" dirty="0">
                <a:solidFill>
                  <a:srgbClr val="000000"/>
                </a:solidFill>
                <a:latin typeface="Arial"/>
                <a:ea typeface="+mn-ea"/>
              </a:rPr>
              <a:t>*HIPNOSEDANTES (</a:t>
            </a:r>
            <a:r>
              <a:rPr lang="ca-ES" sz="1000" dirty="0" err="1">
                <a:solidFill>
                  <a:srgbClr val="000000"/>
                </a:solidFill>
                <a:latin typeface="Arial"/>
                <a:ea typeface="+mn-ea"/>
              </a:rPr>
              <a:t>Tranquilizantes</a:t>
            </a:r>
            <a:r>
              <a:rPr lang="ca-ES" sz="1000" dirty="0">
                <a:solidFill>
                  <a:srgbClr val="000000"/>
                </a:solidFill>
                <a:latin typeface="Arial"/>
                <a:ea typeface="+mn-ea"/>
              </a:rPr>
              <a:t> y </a:t>
            </a:r>
            <a:r>
              <a:rPr lang="ca-ES" sz="1000" dirty="0" err="1">
                <a:solidFill>
                  <a:srgbClr val="000000"/>
                </a:solidFill>
                <a:latin typeface="Arial"/>
                <a:ea typeface="+mn-ea"/>
              </a:rPr>
              <a:t>Somníferos</a:t>
            </a:r>
            <a:r>
              <a:rPr lang="ca-ES" sz="1000" dirty="0">
                <a:solidFill>
                  <a:srgbClr val="000000"/>
                </a:solidFill>
                <a:latin typeface="Arial"/>
                <a:ea typeface="+mn-ea"/>
              </a:rPr>
              <a:t>): Consumo diari o casi </a:t>
            </a:r>
            <a:r>
              <a:rPr lang="ca-ES" sz="1000" dirty="0" err="1">
                <a:solidFill>
                  <a:srgbClr val="000000"/>
                </a:solidFill>
                <a:latin typeface="Arial"/>
                <a:ea typeface="+mn-ea"/>
              </a:rPr>
              <a:t>diarii</a:t>
            </a:r>
            <a:r>
              <a:rPr lang="ca-ES" sz="1000" dirty="0">
                <a:solidFill>
                  <a:srgbClr val="000000"/>
                </a:solidFill>
                <a:latin typeface="Arial"/>
                <a:ea typeface="+mn-ea"/>
              </a:rPr>
              <a:t> (</a:t>
            </a:r>
            <a:r>
              <a:rPr lang="ca-ES" sz="1000" dirty="0" err="1">
                <a:solidFill>
                  <a:srgbClr val="000000"/>
                </a:solidFill>
                <a:latin typeface="Arial"/>
                <a:ea typeface="+mn-ea"/>
              </a:rPr>
              <a:t>más</a:t>
            </a:r>
            <a:r>
              <a:rPr lang="ca-ES" sz="1000" dirty="0">
                <a:solidFill>
                  <a:srgbClr val="000000"/>
                </a:solidFill>
                <a:latin typeface="Arial"/>
                <a:ea typeface="+mn-ea"/>
              </a:rPr>
              <a:t> de 20 </a:t>
            </a:r>
            <a:r>
              <a:rPr lang="ca-ES" sz="1000" dirty="0" err="1">
                <a:solidFill>
                  <a:srgbClr val="000000"/>
                </a:solidFill>
                <a:latin typeface="Arial"/>
                <a:ea typeface="+mn-ea"/>
              </a:rPr>
              <a:t>días</a:t>
            </a:r>
            <a:r>
              <a:rPr lang="ca-ES" sz="1000" dirty="0">
                <a:solidFill>
                  <a:srgbClr val="000000"/>
                </a:solidFill>
                <a:latin typeface="Arial"/>
                <a:ea typeface="+mn-ea"/>
              </a:rPr>
              <a:t> </a:t>
            </a:r>
            <a:r>
              <a:rPr lang="ca-ES" sz="1000" dirty="0" err="1">
                <a:solidFill>
                  <a:srgbClr val="000000"/>
                </a:solidFill>
                <a:latin typeface="Arial"/>
                <a:ea typeface="+mn-ea"/>
              </a:rPr>
              <a:t>durante</a:t>
            </a:r>
            <a:r>
              <a:rPr lang="ca-ES" sz="1000" dirty="0">
                <a:solidFill>
                  <a:srgbClr val="000000"/>
                </a:solidFill>
                <a:latin typeface="Arial"/>
                <a:ea typeface="+mn-ea"/>
              </a:rPr>
              <a:t> el </a:t>
            </a:r>
            <a:r>
              <a:rPr lang="ca-ES" sz="1000" dirty="0" err="1">
                <a:solidFill>
                  <a:srgbClr val="000000"/>
                </a:solidFill>
                <a:latin typeface="Arial"/>
                <a:ea typeface="+mn-ea"/>
              </a:rPr>
              <a:t>útlimo</a:t>
            </a:r>
            <a:r>
              <a:rPr lang="ca-ES" sz="1000" dirty="0">
                <a:solidFill>
                  <a:srgbClr val="000000"/>
                </a:solidFill>
                <a:latin typeface="Arial"/>
                <a:ea typeface="+mn-ea"/>
              </a:rPr>
              <a:t> mes)</a:t>
            </a:r>
          </a:p>
          <a:p>
            <a:pPr algn="r" eaLnBrk="0" hangingPunct="0">
              <a:spcBef>
                <a:spcPts val="0"/>
              </a:spcBef>
              <a:defRPr/>
            </a:pPr>
            <a:r>
              <a:rPr lang="es-ES" sz="1000" dirty="0">
                <a:solidFill>
                  <a:srgbClr val="000000"/>
                </a:solidFill>
                <a:latin typeface="Arial"/>
                <a:ea typeface="+mn-ea"/>
              </a:rPr>
              <a:t>Fuente: Informe de los resultados para Cataluña de la Encuesta domiciliaria sobre alcohol y drogas en España (EDADES) 2013</a:t>
            </a:r>
            <a:endParaRPr lang="es-ES" sz="1000" b="1" dirty="0">
              <a:solidFill>
                <a:srgbClr val="000000"/>
              </a:solidFill>
              <a:latin typeface="Arial"/>
              <a:ea typeface="+mn-ea"/>
            </a:endParaRPr>
          </a:p>
          <a:p>
            <a:pPr marL="171450" indent="-171450" algn="r" eaLnBrk="0" hangingPunct="0">
              <a:spcBef>
                <a:spcPts val="0"/>
              </a:spcBef>
              <a:buFont typeface="Arial" charset="0"/>
              <a:buChar char="•"/>
              <a:defRPr/>
            </a:pPr>
            <a:endParaRPr lang="ca-ES" sz="1000" dirty="0">
              <a:solidFill>
                <a:srgbClr val="000000"/>
              </a:solidFill>
              <a:latin typeface="Arial"/>
              <a:ea typeface="+mn-ea"/>
            </a:endParaRPr>
          </a:p>
        </p:txBody>
      </p:sp>
      <p:grpSp>
        <p:nvGrpSpPr>
          <p:cNvPr id="2" name="Agrupa 1"/>
          <p:cNvGrpSpPr/>
          <p:nvPr/>
        </p:nvGrpSpPr>
        <p:grpSpPr>
          <a:xfrm>
            <a:off x="2843808" y="2367371"/>
            <a:ext cx="3096344" cy="1277653"/>
            <a:chOff x="6084168" y="1412776"/>
            <a:chExt cx="3096344" cy="1508038"/>
          </a:xfrm>
        </p:grpSpPr>
        <p:pic>
          <p:nvPicPr>
            <p:cNvPr id="12" name="Picture 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9144" y="1412776"/>
              <a:ext cx="2989360" cy="1508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QuadreDeText 2"/>
            <p:cNvSpPr txBox="1"/>
            <p:nvPr/>
          </p:nvSpPr>
          <p:spPr>
            <a:xfrm>
              <a:off x="6084168" y="1412875"/>
              <a:ext cx="3096344" cy="830997"/>
            </a:xfrm>
            <a:prstGeom prst="rect">
              <a:avLst/>
            </a:prstGeom>
            <a:noFill/>
          </p:spPr>
          <p:txBody>
            <a:bodyPr wrap="square" rtlCol="0">
              <a:spAutoFit/>
            </a:bodyPr>
            <a:lstStyle/>
            <a:p>
              <a:r>
                <a:rPr lang="ca-ES" sz="1600" b="1" dirty="0">
                  <a:solidFill>
                    <a:srgbClr val="5B6107"/>
                  </a:solidFill>
                </a:rPr>
                <a:t>El 12% de la població entre 30 i 64 anys ha fet el darrer mes, consum diari d’alcohol</a:t>
              </a:r>
            </a:p>
          </p:txBody>
        </p:sp>
      </p:grpSp>
    </p:spTree>
    <p:extLst>
      <p:ext uri="{BB962C8B-B14F-4D97-AF65-F5344CB8AC3E}">
        <p14:creationId xmlns:p14="http://schemas.microsoft.com/office/powerpoint/2010/main" val="2861446060"/>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43 Gráfico"/>
          <p:cNvGraphicFramePr>
            <a:graphicFrameLocks/>
          </p:cNvGraphicFramePr>
          <p:nvPr>
            <p:extLst>
              <p:ext uri="{D42A27DB-BD31-4B8C-83A1-F6EECF244321}">
                <p14:modId xmlns:p14="http://schemas.microsoft.com/office/powerpoint/2010/main" val="2391518693"/>
              </p:ext>
            </p:extLst>
          </p:nvPr>
        </p:nvGraphicFramePr>
        <p:xfrm>
          <a:off x="618964" y="1403648"/>
          <a:ext cx="4233986" cy="3799879"/>
        </p:xfrm>
        <a:graphic>
          <a:graphicData uri="http://schemas.openxmlformats.org/presentationml/2006/ole">
            <mc:AlternateContent xmlns:mc="http://schemas.openxmlformats.org/markup-compatibility/2006">
              <mc:Choice xmlns:v="urn:schemas-microsoft-com:vml" Requires="v">
                <p:oleObj spid="_x0000_s227560" name="Gráfico" r:id="rId4" imgW="3848155" imgH="3495580" progId="Excel.Sheet.8">
                  <p:embed/>
                </p:oleObj>
              </mc:Choice>
              <mc:Fallback>
                <p:oleObj name="Gráfico" r:id="rId4" imgW="3848155" imgH="3495580" progId="Excel.Sheet.8">
                  <p:embed/>
                  <p:pic>
                    <p:nvPicPr>
                      <p:cNvPr id="0" name="Picture 21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964" y="1403648"/>
                        <a:ext cx="4233986" cy="37998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Agrupa 3"/>
          <p:cNvGrpSpPr/>
          <p:nvPr/>
        </p:nvGrpSpPr>
        <p:grpSpPr>
          <a:xfrm>
            <a:off x="5220072" y="1837597"/>
            <a:ext cx="3516608" cy="1303371"/>
            <a:chOff x="5375872" y="1533492"/>
            <a:chExt cx="3516608" cy="1303371"/>
          </a:xfrm>
        </p:grpSpPr>
        <p:pic>
          <p:nvPicPr>
            <p:cNvPr id="16" name="Picture 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9064" y="1533492"/>
              <a:ext cx="3493416" cy="1303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QuadreDeText 2"/>
            <p:cNvSpPr txBox="1"/>
            <p:nvPr/>
          </p:nvSpPr>
          <p:spPr>
            <a:xfrm>
              <a:off x="5375872" y="1533492"/>
              <a:ext cx="3516608" cy="830997"/>
            </a:xfrm>
            <a:prstGeom prst="rect">
              <a:avLst/>
            </a:prstGeom>
            <a:noFill/>
          </p:spPr>
          <p:txBody>
            <a:bodyPr wrap="square" rtlCol="0">
              <a:spAutoFit/>
            </a:bodyPr>
            <a:lstStyle/>
            <a:p>
              <a:r>
                <a:rPr lang="ca-ES" sz="1600" b="1" dirty="0">
                  <a:solidFill>
                    <a:srgbClr val="5B6107"/>
                  </a:solidFill>
                </a:rPr>
                <a:t>Més de un de cada 5 joves manifesta haver-se emborratxat alguna vegada els darrers 30 dies</a:t>
              </a:r>
            </a:p>
          </p:txBody>
        </p:sp>
      </p:grpSp>
      <p:sp>
        <p:nvSpPr>
          <p:cNvPr id="52" name="51 Elipse"/>
          <p:cNvSpPr/>
          <p:nvPr/>
        </p:nvSpPr>
        <p:spPr bwMode="auto">
          <a:xfrm>
            <a:off x="1560513" y="2598738"/>
            <a:ext cx="503237" cy="504825"/>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a:lstStyle/>
          <a:p>
            <a:pPr>
              <a:spcBef>
                <a:spcPct val="50000"/>
              </a:spcBef>
              <a:defRPr/>
            </a:pPr>
            <a:endParaRPr lang="ca-ES" sz="2200" b="1">
              <a:solidFill>
                <a:srgbClr val="000000"/>
              </a:solidFill>
              <a:ea typeface="MS PGothic" pitchFamily="34" charset="-128"/>
              <a:cs typeface="+mn-cs"/>
            </a:endParaRPr>
          </a:p>
        </p:txBody>
      </p:sp>
      <p:sp>
        <p:nvSpPr>
          <p:cNvPr id="31748" name="52 CuadroTexto"/>
          <p:cNvSpPr txBox="1">
            <a:spLocks noChangeArrowheads="1"/>
          </p:cNvSpPr>
          <p:nvPr/>
        </p:nvSpPr>
        <p:spPr bwMode="auto">
          <a:xfrm>
            <a:off x="1577975" y="2636838"/>
            <a:ext cx="546100" cy="400050"/>
          </a:xfrm>
          <a:prstGeom prst="rect">
            <a:avLst/>
          </a:prstGeom>
          <a:noFill/>
          <a:ln>
            <a:noFill/>
          </a:ln>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ca-ES" sz="1000" b="1" dirty="0" smtClean="0">
                <a:solidFill>
                  <a:srgbClr val="595959"/>
                </a:solidFill>
                <a:latin typeface="+mn-lt"/>
              </a:rPr>
              <a:t>Total</a:t>
            </a:r>
          </a:p>
          <a:p>
            <a:pPr eaLnBrk="1" hangingPunct="1">
              <a:defRPr/>
            </a:pPr>
            <a:r>
              <a:rPr lang="ca-ES" sz="1000" b="1" dirty="0" smtClean="0">
                <a:solidFill>
                  <a:srgbClr val="595959"/>
                </a:solidFill>
                <a:latin typeface="+mn-lt"/>
              </a:rPr>
              <a:t>16,9%</a:t>
            </a:r>
          </a:p>
        </p:txBody>
      </p:sp>
      <p:sp>
        <p:nvSpPr>
          <p:cNvPr id="54" name="53 Elipse"/>
          <p:cNvSpPr/>
          <p:nvPr/>
        </p:nvSpPr>
        <p:spPr bwMode="auto">
          <a:xfrm>
            <a:off x="2555875" y="2852738"/>
            <a:ext cx="503238" cy="504825"/>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a:lstStyle/>
          <a:p>
            <a:pPr>
              <a:spcBef>
                <a:spcPct val="50000"/>
              </a:spcBef>
              <a:defRPr/>
            </a:pPr>
            <a:endParaRPr lang="ca-ES" sz="2200" b="1">
              <a:solidFill>
                <a:srgbClr val="000000"/>
              </a:solidFill>
              <a:ea typeface="MS PGothic" pitchFamily="34" charset="-128"/>
              <a:cs typeface="+mn-cs"/>
            </a:endParaRPr>
          </a:p>
        </p:txBody>
      </p:sp>
      <p:sp>
        <p:nvSpPr>
          <p:cNvPr id="31750" name="54 CuadroTexto"/>
          <p:cNvSpPr txBox="1">
            <a:spLocks noChangeArrowheads="1"/>
          </p:cNvSpPr>
          <p:nvPr/>
        </p:nvSpPr>
        <p:spPr bwMode="auto">
          <a:xfrm>
            <a:off x="2562225" y="2903538"/>
            <a:ext cx="492125" cy="400050"/>
          </a:xfrm>
          <a:prstGeom prst="rect">
            <a:avLst/>
          </a:prstGeom>
          <a:noFill/>
          <a:ln>
            <a:noFill/>
          </a:ln>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ca-ES" sz="1000" b="1" dirty="0" smtClean="0">
                <a:solidFill>
                  <a:srgbClr val="595959"/>
                </a:solidFill>
                <a:latin typeface="+mn-lt"/>
              </a:rPr>
              <a:t>Total</a:t>
            </a:r>
          </a:p>
          <a:p>
            <a:pPr eaLnBrk="1" hangingPunct="1">
              <a:defRPr/>
            </a:pPr>
            <a:r>
              <a:rPr lang="ca-ES" sz="1000" b="1" dirty="0" smtClean="0">
                <a:solidFill>
                  <a:srgbClr val="595959"/>
                </a:solidFill>
                <a:latin typeface="+mn-lt"/>
              </a:rPr>
              <a:t>4,5%</a:t>
            </a:r>
          </a:p>
        </p:txBody>
      </p:sp>
      <p:sp>
        <p:nvSpPr>
          <p:cNvPr id="56" name="55 Elipse"/>
          <p:cNvSpPr/>
          <p:nvPr/>
        </p:nvSpPr>
        <p:spPr bwMode="auto">
          <a:xfrm>
            <a:off x="3581400" y="2924175"/>
            <a:ext cx="504825" cy="504825"/>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a:lstStyle/>
          <a:p>
            <a:pPr>
              <a:spcBef>
                <a:spcPct val="50000"/>
              </a:spcBef>
              <a:defRPr/>
            </a:pPr>
            <a:endParaRPr lang="ca-ES" b="1" dirty="0">
              <a:solidFill>
                <a:srgbClr val="000000"/>
              </a:solidFill>
              <a:latin typeface="+mn-lt"/>
              <a:ea typeface="MS PGothic" pitchFamily="34" charset="-128"/>
              <a:cs typeface="+mn-cs"/>
            </a:endParaRPr>
          </a:p>
        </p:txBody>
      </p:sp>
      <p:sp>
        <p:nvSpPr>
          <p:cNvPr id="31752" name="56 CuadroTexto"/>
          <p:cNvSpPr txBox="1">
            <a:spLocks noChangeArrowheads="1"/>
          </p:cNvSpPr>
          <p:nvPr/>
        </p:nvSpPr>
        <p:spPr bwMode="auto">
          <a:xfrm>
            <a:off x="3609975" y="2967038"/>
            <a:ext cx="492125" cy="400050"/>
          </a:xfrm>
          <a:prstGeom prst="rect">
            <a:avLst/>
          </a:prstGeom>
          <a:noFill/>
          <a:ln>
            <a:noFill/>
          </a:ln>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ca-ES" sz="1000" b="1" dirty="0" smtClean="0">
                <a:solidFill>
                  <a:srgbClr val="595959"/>
                </a:solidFill>
                <a:latin typeface="+mn-lt"/>
              </a:rPr>
              <a:t>Total</a:t>
            </a:r>
          </a:p>
          <a:p>
            <a:pPr eaLnBrk="1" hangingPunct="1">
              <a:defRPr/>
            </a:pPr>
            <a:r>
              <a:rPr lang="ca-ES" sz="1000" b="1" dirty="0" smtClean="0">
                <a:solidFill>
                  <a:srgbClr val="595959"/>
                </a:solidFill>
                <a:latin typeface="+mn-lt"/>
              </a:rPr>
              <a:t>7,4%</a:t>
            </a:r>
          </a:p>
        </p:txBody>
      </p:sp>
      <p:sp>
        <p:nvSpPr>
          <p:cNvPr id="35" name="Títol 1"/>
          <p:cNvSpPr txBox="1">
            <a:spLocks/>
          </p:cNvSpPr>
          <p:nvPr/>
        </p:nvSpPr>
        <p:spPr bwMode="auto">
          <a:xfrm>
            <a:off x="684213" y="260350"/>
            <a:ext cx="8551862" cy="1008063"/>
          </a:xfrm>
          <a:prstGeom prst="rect">
            <a:avLst/>
          </a:prstGeom>
          <a:noFill/>
          <a:ln w="9525">
            <a:noFill/>
            <a:miter lim="800000"/>
            <a:headEnd/>
            <a:tailEnd/>
          </a:ln>
        </p:spPr>
        <p:txBody>
          <a:bodyPr anchor="ctr"/>
          <a:lstStyle/>
          <a:p>
            <a:pPr eaLnBrk="0" hangingPunct="0">
              <a:lnSpc>
                <a:spcPts val="3600"/>
              </a:lnSpc>
              <a:defRPr/>
            </a:pPr>
            <a:r>
              <a:rPr lang="ca-ES" sz="2800" b="1" dirty="0" smtClean="0">
                <a:solidFill>
                  <a:schemeClr val="bg2">
                    <a:lumMod val="50000"/>
                  </a:schemeClr>
                </a:solidFill>
                <a:latin typeface="Trebuchet MS" pitchFamily="34" charset="0"/>
              </a:rPr>
              <a:t>Prevalença </a:t>
            </a:r>
            <a:r>
              <a:rPr lang="ca-ES" sz="2800" b="1" dirty="0">
                <a:solidFill>
                  <a:schemeClr val="bg2">
                    <a:lumMod val="50000"/>
                  </a:schemeClr>
                </a:solidFill>
                <a:latin typeface="Trebuchet MS" pitchFamily="34" charset="0"/>
              </a:rPr>
              <a:t>i</a:t>
            </a:r>
            <a:r>
              <a:rPr lang="ca-ES" sz="2800" b="1" dirty="0" smtClean="0">
                <a:solidFill>
                  <a:schemeClr val="bg2">
                    <a:lumMod val="50000"/>
                  </a:schemeClr>
                </a:solidFill>
                <a:latin typeface="Trebuchet MS" pitchFamily="34" charset="0"/>
              </a:rPr>
              <a:t> evolució </a:t>
            </a:r>
            <a:r>
              <a:rPr lang="ca-ES" sz="2800" b="1" dirty="0">
                <a:solidFill>
                  <a:schemeClr val="bg2">
                    <a:lumMod val="50000"/>
                  </a:schemeClr>
                </a:solidFill>
                <a:latin typeface="Trebuchet MS" pitchFamily="34" charset="0"/>
              </a:rPr>
              <a:t>de </a:t>
            </a:r>
            <a:r>
              <a:rPr lang="ca-ES" sz="2800" b="1" dirty="0" smtClean="0">
                <a:solidFill>
                  <a:schemeClr val="bg2">
                    <a:lumMod val="50000"/>
                  </a:schemeClr>
                </a:solidFill>
                <a:latin typeface="Trebuchet MS" pitchFamily="34" charset="0"/>
              </a:rPr>
              <a:t>les </a:t>
            </a:r>
            <a:r>
              <a:rPr lang="ca-ES" sz="2800" b="1" u="sng" dirty="0" smtClean="0">
                <a:solidFill>
                  <a:schemeClr val="bg2">
                    <a:lumMod val="50000"/>
                  </a:schemeClr>
                </a:solidFill>
                <a:latin typeface="Trebuchet MS" pitchFamily="34" charset="0"/>
              </a:rPr>
              <a:t>borratxeres</a:t>
            </a:r>
            <a:endParaRPr lang="ca-ES" sz="2800" b="1" u="sng" dirty="0">
              <a:solidFill>
                <a:schemeClr val="bg2">
                  <a:lumMod val="50000"/>
                </a:schemeClr>
              </a:solidFill>
              <a:latin typeface="Trebuchet MS" pitchFamily="34" charset="0"/>
            </a:endParaRPr>
          </a:p>
        </p:txBody>
      </p:sp>
      <p:sp>
        <p:nvSpPr>
          <p:cNvPr id="39948" name="Contenidor de contingut 2"/>
          <p:cNvSpPr txBox="1">
            <a:spLocks/>
          </p:cNvSpPr>
          <p:nvPr/>
        </p:nvSpPr>
        <p:spPr bwMode="auto">
          <a:xfrm>
            <a:off x="569912" y="1474936"/>
            <a:ext cx="496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177800"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355600" indent="0" algn="just">
              <a:spcBef>
                <a:spcPct val="20000"/>
              </a:spcBef>
              <a:spcAft>
                <a:spcPts val="600"/>
              </a:spcAft>
              <a:buClr>
                <a:srgbClr val="C00000"/>
              </a:buClr>
              <a:buSzPct val="100000"/>
            </a:pPr>
            <a:r>
              <a:rPr lang="ca-ES" b="1" dirty="0">
                <a:solidFill>
                  <a:srgbClr val="000000"/>
                </a:solidFill>
              </a:rPr>
              <a:t>Alguna </a:t>
            </a:r>
            <a:r>
              <a:rPr lang="ca-ES" b="1" dirty="0" smtClean="0">
                <a:solidFill>
                  <a:srgbClr val="000000"/>
                </a:solidFill>
              </a:rPr>
              <a:t>vegada els darrers </a:t>
            </a:r>
            <a:r>
              <a:rPr lang="ca-ES" b="1" dirty="0">
                <a:solidFill>
                  <a:srgbClr val="000000"/>
                </a:solidFill>
              </a:rPr>
              <a:t>30 </a:t>
            </a:r>
            <a:r>
              <a:rPr lang="ca-ES" b="1" dirty="0" smtClean="0">
                <a:solidFill>
                  <a:srgbClr val="000000"/>
                </a:solidFill>
              </a:rPr>
              <a:t>dies</a:t>
            </a:r>
            <a:endParaRPr lang="ca-ES" b="1" dirty="0">
              <a:solidFill>
                <a:srgbClr val="000000"/>
              </a:solidFill>
            </a:endParaRPr>
          </a:p>
        </p:txBody>
      </p:sp>
      <p:sp>
        <p:nvSpPr>
          <p:cNvPr id="39949" name="Text Box 5"/>
          <p:cNvSpPr txBox="1">
            <a:spLocks noChangeArrowheads="1"/>
          </p:cNvSpPr>
          <p:nvPr/>
        </p:nvSpPr>
        <p:spPr bwMode="auto">
          <a:xfrm>
            <a:off x="107950" y="6093296"/>
            <a:ext cx="90360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lvl1pPr marL="85725" indent="-85725"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r"/>
            <a:r>
              <a:rPr lang="es-ES" sz="1100" dirty="0">
                <a:solidFill>
                  <a:srgbClr val="000000"/>
                </a:solidFill>
                <a:latin typeface="Arial" pitchFamily="34" charset="0"/>
              </a:rPr>
              <a:t>Fuente: </a:t>
            </a:r>
            <a:r>
              <a:rPr lang="ca-ES" sz="1100" dirty="0">
                <a:solidFill>
                  <a:srgbClr val="000000"/>
                </a:solidFill>
                <a:latin typeface="Arial" pitchFamily="34" charset="0"/>
              </a:rPr>
              <a:t>Informe de los </a:t>
            </a:r>
            <a:r>
              <a:rPr lang="ca-ES" sz="1100" dirty="0" err="1">
                <a:solidFill>
                  <a:srgbClr val="000000"/>
                </a:solidFill>
                <a:latin typeface="Arial" pitchFamily="34" charset="0"/>
              </a:rPr>
              <a:t>resultados</a:t>
            </a:r>
            <a:r>
              <a:rPr lang="ca-ES" sz="1100" dirty="0">
                <a:solidFill>
                  <a:srgbClr val="000000"/>
                </a:solidFill>
                <a:latin typeface="Arial" pitchFamily="34" charset="0"/>
              </a:rPr>
              <a:t> para Cataluña de la </a:t>
            </a:r>
            <a:r>
              <a:rPr lang="ca-ES" sz="1100" dirty="0" err="1">
                <a:solidFill>
                  <a:srgbClr val="000000"/>
                </a:solidFill>
                <a:latin typeface="Arial" pitchFamily="34" charset="0"/>
              </a:rPr>
              <a:t>Encuesta</a:t>
            </a:r>
            <a:r>
              <a:rPr lang="ca-ES" sz="1100" dirty="0">
                <a:solidFill>
                  <a:srgbClr val="000000"/>
                </a:solidFill>
                <a:latin typeface="Arial" pitchFamily="34" charset="0"/>
              </a:rPr>
              <a:t> estatal sobre el </a:t>
            </a:r>
            <a:r>
              <a:rPr lang="ca-ES" sz="1100" dirty="0" err="1">
                <a:solidFill>
                  <a:srgbClr val="000000"/>
                </a:solidFill>
                <a:latin typeface="Arial" pitchFamily="34" charset="0"/>
              </a:rPr>
              <a:t>uss</a:t>
            </a:r>
            <a:r>
              <a:rPr lang="ca-ES" sz="1100" dirty="0">
                <a:solidFill>
                  <a:srgbClr val="000000"/>
                </a:solidFill>
                <a:latin typeface="Arial" pitchFamily="34" charset="0"/>
              </a:rPr>
              <a:t> de </a:t>
            </a:r>
            <a:r>
              <a:rPr lang="ca-ES" sz="1100" dirty="0" err="1">
                <a:solidFill>
                  <a:srgbClr val="000000"/>
                </a:solidFill>
                <a:latin typeface="Arial" pitchFamily="34" charset="0"/>
              </a:rPr>
              <a:t>drogas</a:t>
            </a:r>
            <a:r>
              <a:rPr lang="ca-ES" sz="1100" dirty="0">
                <a:solidFill>
                  <a:srgbClr val="000000"/>
                </a:solidFill>
                <a:latin typeface="Arial" pitchFamily="34" charset="0"/>
              </a:rPr>
              <a:t> en la </a:t>
            </a:r>
            <a:r>
              <a:rPr lang="ca-ES" sz="1100" dirty="0" err="1">
                <a:solidFill>
                  <a:srgbClr val="000000"/>
                </a:solidFill>
                <a:latin typeface="Arial" pitchFamily="34" charset="0"/>
              </a:rPr>
              <a:t>enseñanza</a:t>
            </a:r>
            <a:r>
              <a:rPr lang="ca-ES" sz="1100" dirty="0">
                <a:solidFill>
                  <a:srgbClr val="000000"/>
                </a:solidFill>
                <a:latin typeface="Arial" pitchFamily="34" charset="0"/>
              </a:rPr>
              <a:t> secundaria (ESTUDES) 2012</a:t>
            </a:r>
            <a:endParaRPr lang="es-ES" sz="1100" dirty="0">
              <a:solidFill>
                <a:srgbClr val="000000"/>
              </a:solidFill>
              <a:latin typeface="Arial" pitchFamily="34" charset="0"/>
            </a:endParaRPr>
          </a:p>
          <a:p>
            <a:pPr algn="r"/>
            <a:r>
              <a:rPr lang="es-ES" sz="1100" dirty="0">
                <a:solidFill>
                  <a:srgbClr val="000000"/>
                </a:solidFill>
                <a:latin typeface="Arial" pitchFamily="34" charset="0"/>
              </a:rPr>
              <a:t>Fuente: Informe de los resultados para Cataluña de la Encuesta domiciliaria sobre alcohol y drogas en España (EDADES) 2013</a:t>
            </a:r>
            <a:endParaRPr lang="es-ES" sz="1100" b="1" dirty="0">
              <a:solidFill>
                <a:srgbClr val="000000"/>
              </a:solidFill>
              <a:latin typeface="Arial" pitchFamily="34" charset="0"/>
            </a:endParaRPr>
          </a:p>
        </p:txBody>
      </p:sp>
      <p:graphicFrame>
        <p:nvGraphicFramePr>
          <p:cNvPr id="2" name="Objecte 1"/>
          <p:cNvGraphicFramePr>
            <a:graphicFrameLocks/>
          </p:cNvGraphicFramePr>
          <p:nvPr>
            <p:extLst>
              <p:ext uri="{D42A27DB-BD31-4B8C-83A1-F6EECF244321}">
                <p14:modId xmlns:p14="http://schemas.microsoft.com/office/powerpoint/2010/main" val="813256833"/>
              </p:ext>
            </p:extLst>
          </p:nvPr>
        </p:nvGraphicFramePr>
        <p:xfrm>
          <a:off x="4788024" y="3501008"/>
          <a:ext cx="4387726" cy="2380556"/>
        </p:xfrm>
        <a:graphic>
          <a:graphicData uri="http://schemas.openxmlformats.org/presentationml/2006/ole">
            <mc:AlternateContent xmlns:mc="http://schemas.openxmlformats.org/markup-compatibility/2006">
              <mc:Choice xmlns:v="urn:schemas-microsoft-com:vml" Requires="v">
                <p:oleObj spid="_x0000_s227561" r:id="rId7" imgW="4706520" imgH="2712955" progId="Excel.Sheet.8">
                  <p:embed/>
                </p:oleObj>
              </mc:Choice>
              <mc:Fallback>
                <p:oleObj r:id="rId7" imgW="4706520" imgH="2712955" progId="Excel.Sheet.8">
                  <p:embed/>
                  <p:pic>
                    <p:nvPicPr>
                      <p:cNvPr id="0" name="Picture 21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8024" y="3501008"/>
                        <a:ext cx="4387726" cy="23805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Contenidor de contingut 2"/>
          <p:cNvSpPr txBox="1">
            <a:spLocks/>
          </p:cNvSpPr>
          <p:nvPr/>
        </p:nvSpPr>
        <p:spPr bwMode="auto">
          <a:xfrm>
            <a:off x="5148064" y="3212976"/>
            <a:ext cx="3528392" cy="338554"/>
          </a:xfrm>
          <a:prstGeom prst="rect">
            <a:avLst/>
          </a:prstGeom>
          <a:noFill/>
          <a:ln>
            <a:noFill/>
          </a:ln>
          <a:extLst/>
        </p:spPr>
        <p:txBody>
          <a:bodyPr wrap="square">
            <a:spAutoFit/>
          </a:bodyPr>
          <a:lstStyle>
            <a:lvl1pPr marL="533400" indent="-177800"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355600" indent="0">
              <a:spcBef>
                <a:spcPct val="20000"/>
              </a:spcBef>
              <a:spcAft>
                <a:spcPts val="600"/>
              </a:spcAft>
              <a:buClr>
                <a:srgbClr val="C00000"/>
              </a:buClr>
              <a:buSzPct val="100000"/>
              <a:defRPr/>
            </a:pPr>
            <a:r>
              <a:rPr lang="ca-ES" sz="1600" dirty="0" smtClean="0">
                <a:solidFill>
                  <a:srgbClr val="000000"/>
                </a:solidFill>
                <a:cs typeface="+mn-cs"/>
              </a:rPr>
              <a:t>14-18 anys, Catalunya (%), 2012</a:t>
            </a:r>
          </a:p>
        </p:txBody>
      </p:sp>
    </p:spTree>
    <p:extLst>
      <p:ext uri="{BB962C8B-B14F-4D97-AF65-F5344CB8AC3E}">
        <p14:creationId xmlns:p14="http://schemas.microsoft.com/office/powerpoint/2010/main" val="1994984788"/>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idor de contingut 2"/>
          <p:cNvSpPr txBox="1">
            <a:spLocks/>
          </p:cNvSpPr>
          <p:nvPr/>
        </p:nvSpPr>
        <p:spPr bwMode="auto">
          <a:xfrm>
            <a:off x="323850" y="1390650"/>
            <a:ext cx="8623300" cy="739775"/>
          </a:xfrm>
          <a:prstGeom prst="rect">
            <a:avLst/>
          </a:prstGeom>
          <a:noFill/>
          <a:ln w="9525">
            <a:noFill/>
            <a:miter lim="800000"/>
            <a:headEnd/>
            <a:tailEnd/>
          </a:ln>
        </p:spPr>
        <p:txBody>
          <a:bodyPr>
            <a:spAutoFit/>
          </a:bodyPr>
          <a:lstStyle/>
          <a:p>
            <a:pPr marL="355600" eaLnBrk="0" hangingPunct="0">
              <a:spcBef>
                <a:spcPts val="0"/>
              </a:spcBef>
              <a:spcAft>
                <a:spcPts val="0"/>
              </a:spcAft>
              <a:buClr>
                <a:srgbClr val="C00000"/>
              </a:buClr>
              <a:buSzPct val="100000"/>
              <a:tabLst>
                <a:tab pos="542925" algn="l"/>
              </a:tabLst>
              <a:defRPr/>
            </a:pPr>
            <a:r>
              <a:rPr lang="ca-ES" b="1" dirty="0">
                <a:solidFill>
                  <a:srgbClr val="000000"/>
                </a:solidFill>
                <a:cs typeface="Calibri" pitchFamily="34" charset="0"/>
              </a:rPr>
              <a:t>Comparativa 15-29, 30-64 </a:t>
            </a:r>
            <a:r>
              <a:rPr lang="ca-ES" b="1" dirty="0" smtClean="0">
                <a:solidFill>
                  <a:srgbClr val="000000"/>
                </a:solidFill>
                <a:cs typeface="Calibri" pitchFamily="34" charset="0"/>
              </a:rPr>
              <a:t>i 15-64 anys a Catalunya </a:t>
            </a:r>
            <a:r>
              <a:rPr lang="ca-ES" b="1" dirty="0">
                <a:solidFill>
                  <a:srgbClr val="000000"/>
                </a:solidFill>
                <a:cs typeface="Calibri" pitchFamily="34" charset="0"/>
              </a:rPr>
              <a:t>(%), 2013</a:t>
            </a:r>
          </a:p>
          <a:p>
            <a:pPr marL="533400" indent="-177800" eaLnBrk="0" hangingPunct="0">
              <a:spcBef>
                <a:spcPts val="0"/>
              </a:spcBef>
              <a:spcAft>
                <a:spcPts val="0"/>
              </a:spcAft>
              <a:buClr>
                <a:srgbClr val="C00000"/>
              </a:buClr>
              <a:buSzPct val="100000"/>
              <a:buFont typeface="Arial" pitchFamily="34" charset="0"/>
              <a:buChar char="•"/>
              <a:defRPr/>
            </a:pPr>
            <a:endParaRPr lang="es-ES" sz="2400" b="1" dirty="0">
              <a:solidFill>
                <a:srgbClr val="000000"/>
              </a:solidFill>
              <a:ea typeface="+mn-ea"/>
              <a:cs typeface="Calibri" pitchFamily="34" charset="0"/>
            </a:endParaRPr>
          </a:p>
        </p:txBody>
      </p:sp>
      <p:graphicFrame>
        <p:nvGraphicFramePr>
          <p:cNvPr id="40963" name="60 Gráfico"/>
          <p:cNvGraphicFramePr>
            <a:graphicFrameLocks/>
          </p:cNvGraphicFramePr>
          <p:nvPr/>
        </p:nvGraphicFramePr>
        <p:xfrm>
          <a:off x="560388" y="1892300"/>
          <a:ext cx="4062412" cy="3486150"/>
        </p:xfrm>
        <a:graphic>
          <a:graphicData uri="http://schemas.openxmlformats.org/presentationml/2006/ole">
            <mc:AlternateContent xmlns:mc="http://schemas.openxmlformats.org/markup-compatibility/2006">
              <mc:Choice xmlns:v="urn:schemas-microsoft-com:vml" Requires="v">
                <p:oleObj spid="_x0000_s228584" r:id="rId4" imgW="4060288" imgH="3487214" progId="Excel.Sheet.8">
                  <p:embed/>
                </p:oleObj>
              </mc:Choice>
              <mc:Fallback>
                <p:oleObj r:id="rId4" imgW="4060288" imgH="3487214" progId="Excel.Sheet.8">
                  <p:embed/>
                  <p:pic>
                    <p:nvPicPr>
                      <p:cNvPr id="0" name="Picture 21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388" y="1892300"/>
                        <a:ext cx="4062412" cy="348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Agrupa 2"/>
          <p:cNvGrpSpPr>
            <a:grpSpLocks/>
          </p:cNvGrpSpPr>
          <p:nvPr/>
        </p:nvGrpSpPr>
        <p:grpSpPr bwMode="auto">
          <a:xfrm>
            <a:off x="1401763" y="3382963"/>
            <a:ext cx="545342" cy="504825"/>
            <a:chOff x="1404938" y="3165475"/>
            <a:chExt cx="545342" cy="503238"/>
          </a:xfrm>
        </p:grpSpPr>
        <p:sp>
          <p:nvSpPr>
            <p:cNvPr id="62" name="61 Elipse"/>
            <p:cNvSpPr/>
            <p:nvPr/>
          </p:nvSpPr>
          <p:spPr bwMode="auto">
            <a:xfrm>
              <a:off x="1408113" y="3165475"/>
              <a:ext cx="504825" cy="503238"/>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ca-ES" sz="2000">
                <a:solidFill>
                  <a:srgbClr val="000000"/>
                </a:solidFill>
                <a:latin typeface="Arial"/>
                <a:cs typeface="+mn-cs"/>
              </a:endParaRPr>
            </a:p>
          </p:txBody>
        </p:sp>
        <p:sp>
          <p:nvSpPr>
            <p:cNvPr id="40977" name="62 CuadroTexto"/>
            <p:cNvSpPr txBox="1">
              <a:spLocks noChangeArrowheads="1"/>
            </p:cNvSpPr>
            <p:nvPr/>
          </p:nvSpPr>
          <p:spPr bwMode="auto">
            <a:xfrm>
              <a:off x="1404938" y="3232150"/>
              <a:ext cx="545342" cy="398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ca-ES" sz="1000">
                  <a:solidFill>
                    <a:srgbClr val="595959"/>
                  </a:solidFill>
                  <a:latin typeface="Arial" pitchFamily="34" charset="0"/>
                </a:rPr>
                <a:t>Total</a:t>
              </a:r>
            </a:p>
            <a:p>
              <a:pPr eaLnBrk="1" hangingPunct="1"/>
              <a:r>
                <a:rPr lang="ca-ES" sz="1000">
                  <a:solidFill>
                    <a:srgbClr val="595959"/>
                  </a:solidFill>
                  <a:latin typeface="Arial" pitchFamily="34" charset="0"/>
                </a:rPr>
                <a:t>23,5%</a:t>
              </a:r>
            </a:p>
          </p:txBody>
        </p:sp>
      </p:grpSp>
      <p:graphicFrame>
        <p:nvGraphicFramePr>
          <p:cNvPr id="40965" name="Object 5"/>
          <p:cNvGraphicFramePr>
            <a:graphicFrameLocks/>
          </p:cNvGraphicFramePr>
          <p:nvPr/>
        </p:nvGraphicFramePr>
        <p:xfrm>
          <a:off x="4714875" y="3038475"/>
          <a:ext cx="4267200" cy="3754438"/>
        </p:xfrm>
        <a:graphic>
          <a:graphicData uri="http://schemas.openxmlformats.org/presentationml/2006/ole">
            <mc:AlternateContent xmlns:mc="http://schemas.openxmlformats.org/markup-compatibility/2006">
              <mc:Choice xmlns:v="urn:schemas-microsoft-com:vml" Requires="v">
                <p:oleObj spid="_x0000_s228585" name="Gráfico" r:id="rId6" imgW="4267570" imgH="3749365" progId="Excel.Sheet.8">
                  <p:embed/>
                </p:oleObj>
              </mc:Choice>
              <mc:Fallback>
                <p:oleObj name="Gráfico" r:id="rId6" imgW="4267570" imgH="3749365" progId="Excel.Sheet.8">
                  <p:embed/>
                  <p:pic>
                    <p:nvPicPr>
                      <p:cNvPr id="0" name="Picture 21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4875" y="3038475"/>
                        <a:ext cx="4267200" cy="3754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Agrupa 3"/>
          <p:cNvGrpSpPr>
            <a:grpSpLocks/>
          </p:cNvGrpSpPr>
          <p:nvPr/>
        </p:nvGrpSpPr>
        <p:grpSpPr bwMode="auto">
          <a:xfrm>
            <a:off x="2443163" y="3635375"/>
            <a:ext cx="545342" cy="504825"/>
            <a:chOff x="2400300" y="3565525"/>
            <a:chExt cx="545342" cy="504825"/>
          </a:xfrm>
        </p:grpSpPr>
        <p:sp>
          <p:nvSpPr>
            <p:cNvPr id="64" name="63 Elipse"/>
            <p:cNvSpPr/>
            <p:nvPr/>
          </p:nvSpPr>
          <p:spPr bwMode="auto">
            <a:xfrm>
              <a:off x="2403475" y="3565525"/>
              <a:ext cx="504825" cy="504825"/>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ca-ES" sz="2000">
                <a:solidFill>
                  <a:srgbClr val="000000"/>
                </a:solidFill>
                <a:latin typeface="Arial"/>
                <a:cs typeface="+mn-cs"/>
              </a:endParaRPr>
            </a:p>
          </p:txBody>
        </p:sp>
        <p:sp>
          <p:nvSpPr>
            <p:cNvPr id="40975" name="64 CuadroTexto"/>
            <p:cNvSpPr txBox="1">
              <a:spLocks noChangeArrowheads="1"/>
            </p:cNvSpPr>
            <p:nvPr/>
          </p:nvSpPr>
          <p:spPr bwMode="auto">
            <a:xfrm>
              <a:off x="2400300" y="3633788"/>
              <a:ext cx="5453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ca-ES" sz="1000" dirty="0">
                  <a:solidFill>
                    <a:srgbClr val="595959"/>
                  </a:solidFill>
                  <a:latin typeface="Arial" pitchFamily="34" charset="0"/>
                </a:rPr>
                <a:t>Total</a:t>
              </a:r>
            </a:p>
            <a:p>
              <a:pPr eaLnBrk="1" hangingPunct="1"/>
              <a:r>
                <a:rPr lang="ca-ES" sz="1000" dirty="0">
                  <a:solidFill>
                    <a:srgbClr val="595959"/>
                  </a:solidFill>
                  <a:latin typeface="Arial" pitchFamily="34" charset="0"/>
                </a:rPr>
                <a:t>10,5%</a:t>
              </a:r>
            </a:p>
          </p:txBody>
        </p:sp>
      </p:grpSp>
      <p:grpSp>
        <p:nvGrpSpPr>
          <p:cNvPr id="5" name="Agrupa 5"/>
          <p:cNvGrpSpPr>
            <a:grpSpLocks/>
          </p:cNvGrpSpPr>
          <p:nvPr/>
        </p:nvGrpSpPr>
        <p:grpSpPr bwMode="auto">
          <a:xfrm>
            <a:off x="3240088" y="3609975"/>
            <a:ext cx="545342" cy="504825"/>
            <a:chOff x="3336925" y="3346450"/>
            <a:chExt cx="545342" cy="504825"/>
          </a:xfrm>
        </p:grpSpPr>
        <p:sp>
          <p:nvSpPr>
            <p:cNvPr id="66" name="65 Elipse"/>
            <p:cNvSpPr/>
            <p:nvPr/>
          </p:nvSpPr>
          <p:spPr bwMode="auto">
            <a:xfrm>
              <a:off x="3340100" y="3346450"/>
              <a:ext cx="504825" cy="504825"/>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ca-ES" sz="2000">
                <a:solidFill>
                  <a:srgbClr val="000000"/>
                </a:solidFill>
                <a:latin typeface="Arial"/>
                <a:cs typeface="+mn-cs"/>
              </a:endParaRPr>
            </a:p>
          </p:txBody>
        </p:sp>
        <p:sp>
          <p:nvSpPr>
            <p:cNvPr id="40973" name="66 CuadroTexto"/>
            <p:cNvSpPr txBox="1">
              <a:spLocks noChangeArrowheads="1"/>
            </p:cNvSpPr>
            <p:nvPr/>
          </p:nvSpPr>
          <p:spPr bwMode="auto">
            <a:xfrm>
              <a:off x="3336925" y="3413125"/>
              <a:ext cx="5453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ca-ES" sz="1000">
                  <a:solidFill>
                    <a:srgbClr val="595959"/>
                  </a:solidFill>
                  <a:latin typeface="Arial" pitchFamily="34" charset="0"/>
                </a:rPr>
                <a:t>Total</a:t>
              </a:r>
            </a:p>
            <a:p>
              <a:pPr eaLnBrk="1" hangingPunct="1"/>
              <a:r>
                <a:rPr lang="ca-ES" sz="1000">
                  <a:solidFill>
                    <a:srgbClr val="595959"/>
                  </a:solidFill>
                  <a:latin typeface="Arial" pitchFamily="34" charset="0"/>
                </a:rPr>
                <a:t>13,6%</a:t>
              </a:r>
            </a:p>
          </p:txBody>
        </p:sp>
      </p:grpSp>
      <p:sp>
        <p:nvSpPr>
          <p:cNvPr id="40968" name="Contenidor de contingut 2"/>
          <p:cNvSpPr txBox="1">
            <a:spLocks/>
          </p:cNvSpPr>
          <p:nvPr/>
        </p:nvSpPr>
        <p:spPr bwMode="auto">
          <a:xfrm>
            <a:off x="611188" y="2133600"/>
            <a:ext cx="41767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spcBef>
                <a:spcPct val="20000"/>
              </a:spcBef>
              <a:spcAft>
                <a:spcPts val="600"/>
              </a:spcAft>
              <a:buClr>
                <a:srgbClr val="C00000"/>
              </a:buClr>
              <a:buSzPct val="100000"/>
            </a:pPr>
            <a:r>
              <a:rPr lang="ca-ES" sz="1400" dirty="0">
                <a:latin typeface="Arial" pitchFamily="34" charset="0"/>
              </a:rPr>
              <a:t>Comparativa 15-29, 30-64 </a:t>
            </a:r>
            <a:r>
              <a:rPr lang="ca-ES" sz="1400" dirty="0" smtClean="0">
                <a:latin typeface="Arial" pitchFamily="34" charset="0"/>
              </a:rPr>
              <a:t>i 15-64 anys</a:t>
            </a:r>
            <a:r>
              <a:rPr lang="ca-ES" sz="1400" dirty="0">
                <a:latin typeface="Arial" pitchFamily="34" charset="0"/>
              </a:rPr>
              <a:t/>
            </a:r>
            <a:br>
              <a:rPr lang="ca-ES" sz="1400" dirty="0">
                <a:latin typeface="Arial" pitchFamily="34" charset="0"/>
              </a:rPr>
            </a:br>
            <a:r>
              <a:rPr lang="ca-ES" sz="1400" dirty="0" smtClean="0">
                <a:latin typeface="Arial" pitchFamily="34" charset="0"/>
              </a:rPr>
              <a:t>a Catalunya</a:t>
            </a:r>
            <a:r>
              <a:rPr lang="ca-ES" sz="1400" dirty="0">
                <a:latin typeface="Arial" pitchFamily="34" charset="0"/>
              </a:rPr>
              <a:t>(%), 2013</a:t>
            </a:r>
          </a:p>
        </p:txBody>
      </p:sp>
      <p:sp>
        <p:nvSpPr>
          <p:cNvPr id="22542" name="Títol 1"/>
          <p:cNvSpPr txBox="1">
            <a:spLocks/>
          </p:cNvSpPr>
          <p:nvPr/>
        </p:nvSpPr>
        <p:spPr bwMode="auto">
          <a:xfrm>
            <a:off x="395536" y="260350"/>
            <a:ext cx="8066088" cy="1008063"/>
          </a:xfrm>
          <a:prstGeom prst="rect">
            <a:avLst/>
          </a:prstGeom>
          <a:noFill/>
          <a:ln>
            <a:noFill/>
          </a:ln>
          <a:extLst/>
        </p:spPr>
        <p:txBody>
          <a:bodyPr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nSpc>
                <a:spcPts val="3600"/>
              </a:lnSpc>
              <a:defRPr/>
            </a:pPr>
            <a:r>
              <a:rPr lang="ca-ES" sz="2800" b="1" dirty="0" smtClean="0">
                <a:solidFill>
                  <a:schemeClr val="bg2">
                    <a:lumMod val="50000"/>
                  </a:schemeClr>
                </a:solidFill>
                <a:latin typeface="Trebuchet MS" pitchFamily="34" charset="0"/>
              </a:rPr>
              <a:t>Prevalença </a:t>
            </a:r>
            <a:r>
              <a:rPr lang="ca-ES" sz="2800" b="1" dirty="0">
                <a:solidFill>
                  <a:schemeClr val="bg2">
                    <a:lumMod val="50000"/>
                  </a:schemeClr>
                </a:solidFill>
                <a:latin typeface="Trebuchet MS" pitchFamily="34" charset="0"/>
              </a:rPr>
              <a:t>i</a:t>
            </a:r>
            <a:r>
              <a:rPr lang="ca-ES" sz="2800" b="1" dirty="0" smtClean="0">
                <a:solidFill>
                  <a:schemeClr val="bg2">
                    <a:lumMod val="50000"/>
                  </a:schemeClr>
                </a:solidFill>
                <a:latin typeface="Trebuchet MS" pitchFamily="34" charset="0"/>
              </a:rPr>
              <a:t> evolució del “</a:t>
            </a:r>
            <a:r>
              <a:rPr lang="ca-ES" sz="2800" b="1" u="sng" dirty="0" err="1" smtClean="0">
                <a:solidFill>
                  <a:schemeClr val="bg2">
                    <a:lumMod val="50000"/>
                  </a:schemeClr>
                </a:solidFill>
                <a:latin typeface="Trebuchet MS" pitchFamily="34" charset="0"/>
              </a:rPr>
              <a:t>Binge</a:t>
            </a:r>
            <a:r>
              <a:rPr lang="ca-ES" sz="2800" b="1" u="sng" dirty="0" smtClean="0">
                <a:solidFill>
                  <a:schemeClr val="bg2">
                    <a:lumMod val="50000"/>
                  </a:schemeClr>
                </a:solidFill>
                <a:latin typeface="Trebuchet MS" pitchFamily="34" charset="0"/>
              </a:rPr>
              <a:t> </a:t>
            </a:r>
            <a:r>
              <a:rPr lang="ca-ES" sz="2800" b="1" u="sng" dirty="0" err="1" smtClean="0">
                <a:solidFill>
                  <a:schemeClr val="bg2">
                    <a:lumMod val="50000"/>
                  </a:schemeClr>
                </a:solidFill>
                <a:latin typeface="Trebuchet MS" pitchFamily="34" charset="0"/>
              </a:rPr>
              <a:t>Drinking</a:t>
            </a:r>
            <a:r>
              <a:rPr lang="ca-ES" sz="2800" b="1" dirty="0" smtClean="0">
                <a:solidFill>
                  <a:schemeClr val="bg2">
                    <a:lumMod val="50000"/>
                  </a:schemeClr>
                </a:solidFill>
                <a:latin typeface="Trebuchet MS" pitchFamily="34" charset="0"/>
              </a:rPr>
              <a:t>”</a:t>
            </a:r>
          </a:p>
        </p:txBody>
      </p:sp>
      <p:sp>
        <p:nvSpPr>
          <p:cNvPr id="32782" name="Text Box 5"/>
          <p:cNvSpPr txBox="1">
            <a:spLocks noChangeArrowheads="1"/>
          </p:cNvSpPr>
          <p:nvPr/>
        </p:nvSpPr>
        <p:spPr bwMode="auto">
          <a:xfrm>
            <a:off x="35496" y="6165304"/>
            <a:ext cx="8964612" cy="415925"/>
          </a:xfrm>
          <a:prstGeom prst="rect">
            <a:avLst/>
          </a:prstGeom>
          <a:noFill/>
          <a:ln>
            <a:noFill/>
          </a:ln>
          <a:extLst/>
        </p:spPr>
        <p:txBody>
          <a:bodyPr lIns="91425" tIns="45713" rIns="91425" bIns="45713">
            <a:spAutoFit/>
          </a:bodyPr>
          <a:lstStyle>
            <a:lvl1pPr marL="85725" indent="-85725"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r">
              <a:spcBef>
                <a:spcPts val="0"/>
              </a:spcBef>
              <a:defRPr/>
            </a:pPr>
            <a:r>
              <a:rPr lang="es-ES" sz="1050" dirty="0" smtClean="0">
                <a:solidFill>
                  <a:srgbClr val="000000"/>
                </a:solidFill>
                <a:latin typeface="Arial"/>
              </a:rPr>
              <a:t>Font: </a:t>
            </a:r>
            <a:r>
              <a:rPr lang="ca-ES" sz="1050" dirty="0">
                <a:solidFill>
                  <a:srgbClr val="000000"/>
                </a:solidFill>
                <a:latin typeface="Arial"/>
              </a:rPr>
              <a:t>Informe </a:t>
            </a:r>
            <a:r>
              <a:rPr lang="ca-ES" sz="1050" dirty="0" smtClean="0">
                <a:solidFill>
                  <a:srgbClr val="000000"/>
                </a:solidFill>
                <a:latin typeface="Arial"/>
              </a:rPr>
              <a:t>dels resultats per a Catalunya </a:t>
            </a:r>
            <a:r>
              <a:rPr lang="ca-ES" sz="1050" dirty="0">
                <a:solidFill>
                  <a:srgbClr val="000000"/>
                </a:solidFill>
                <a:latin typeface="Arial"/>
              </a:rPr>
              <a:t>de </a:t>
            </a:r>
            <a:r>
              <a:rPr lang="ca-ES" sz="1050" dirty="0" smtClean="0">
                <a:solidFill>
                  <a:srgbClr val="000000"/>
                </a:solidFill>
                <a:latin typeface="Arial"/>
              </a:rPr>
              <a:t>l’Enquesta </a:t>
            </a:r>
            <a:r>
              <a:rPr lang="ca-ES" sz="1050" dirty="0">
                <a:solidFill>
                  <a:srgbClr val="000000"/>
                </a:solidFill>
                <a:latin typeface="Arial"/>
              </a:rPr>
              <a:t>estatal sobre </a:t>
            </a:r>
            <a:r>
              <a:rPr lang="ca-ES" sz="1050" dirty="0" err="1" smtClean="0">
                <a:solidFill>
                  <a:srgbClr val="000000"/>
                </a:solidFill>
                <a:latin typeface="Arial"/>
              </a:rPr>
              <a:t>l‘utilització</a:t>
            </a:r>
            <a:r>
              <a:rPr lang="ca-ES" sz="1050" dirty="0" smtClean="0">
                <a:solidFill>
                  <a:srgbClr val="000000"/>
                </a:solidFill>
                <a:latin typeface="Arial"/>
              </a:rPr>
              <a:t> </a:t>
            </a:r>
            <a:r>
              <a:rPr lang="ca-ES" sz="1050" dirty="0">
                <a:solidFill>
                  <a:srgbClr val="000000"/>
                </a:solidFill>
                <a:latin typeface="Arial"/>
              </a:rPr>
              <a:t>de </a:t>
            </a:r>
            <a:r>
              <a:rPr lang="ca-ES" sz="1050" dirty="0" smtClean="0">
                <a:solidFill>
                  <a:srgbClr val="000000"/>
                </a:solidFill>
                <a:latin typeface="Arial"/>
              </a:rPr>
              <a:t>drogues </a:t>
            </a:r>
            <a:r>
              <a:rPr lang="ca-ES" sz="1050" dirty="0">
                <a:solidFill>
                  <a:srgbClr val="000000"/>
                </a:solidFill>
                <a:latin typeface="Arial"/>
              </a:rPr>
              <a:t>en </a:t>
            </a:r>
            <a:r>
              <a:rPr lang="ca-ES" sz="1050" dirty="0" smtClean="0">
                <a:solidFill>
                  <a:srgbClr val="000000"/>
                </a:solidFill>
                <a:latin typeface="Arial"/>
              </a:rPr>
              <a:t>l’ensenyament  secundari </a:t>
            </a:r>
            <a:r>
              <a:rPr lang="ca-ES" sz="1050" dirty="0">
                <a:solidFill>
                  <a:srgbClr val="000000"/>
                </a:solidFill>
                <a:latin typeface="Arial"/>
              </a:rPr>
              <a:t>(ESTUDES) 2012</a:t>
            </a:r>
            <a:endParaRPr lang="es-ES" sz="1050" dirty="0">
              <a:solidFill>
                <a:srgbClr val="000000"/>
              </a:solidFill>
              <a:latin typeface="Arial"/>
            </a:endParaRPr>
          </a:p>
          <a:p>
            <a:pPr algn="r">
              <a:spcBef>
                <a:spcPts val="0"/>
              </a:spcBef>
              <a:defRPr/>
            </a:pPr>
            <a:r>
              <a:rPr lang="es-ES" sz="1050" dirty="0" smtClean="0">
                <a:solidFill>
                  <a:srgbClr val="000000"/>
                </a:solidFill>
                <a:latin typeface="Arial"/>
              </a:rPr>
              <a:t>Font: </a:t>
            </a:r>
            <a:r>
              <a:rPr lang="es-ES" sz="1050" dirty="0">
                <a:solidFill>
                  <a:srgbClr val="000000"/>
                </a:solidFill>
                <a:latin typeface="Arial"/>
              </a:rPr>
              <a:t>Informe </a:t>
            </a:r>
            <a:r>
              <a:rPr lang="es-ES" sz="1050" dirty="0" err="1" smtClean="0">
                <a:solidFill>
                  <a:srgbClr val="000000"/>
                </a:solidFill>
                <a:latin typeface="Arial"/>
              </a:rPr>
              <a:t>dels</a:t>
            </a:r>
            <a:r>
              <a:rPr lang="es-ES" sz="1050" dirty="0" smtClean="0">
                <a:solidFill>
                  <a:srgbClr val="000000"/>
                </a:solidFill>
                <a:latin typeface="Arial"/>
              </a:rPr>
              <a:t> </a:t>
            </a:r>
            <a:r>
              <a:rPr lang="es-ES" sz="1050" dirty="0" err="1" smtClean="0">
                <a:solidFill>
                  <a:srgbClr val="000000"/>
                </a:solidFill>
                <a:latin typeface="Arial"/>
              </a:rPr>
              <a:t>resultats</a:t>
            </a:r>
            <a:r>
              <a:rPr lang="es-ES" sz="1050" dirty="0" smtClean="0">
                <a:solidFill>
                  <a:srgbClr val="000000"/>
                </a:solidFill>
                <a:latin typeface="Arial"/>
              </a:rPr>
              <a:t> per a Catalunya </a:t>
            </a:r>
            <a:r>
              <a:rPr lang="es-ES" sz="1050" dirty="0">
                <a:solidFill>
                  <a:srgbClr val="000000"/>
                </a:solidFill>
                <a:latin typeface="Arial"/>
              </a:rPr>
              <a:t>de </a:t>
            </a:r>
            <a:r>
              <a:rPr lang="es-ES" sz="1050" dirty="0" err="1" smtClean="0">
                <a:solidFill>
                  <a:srgbClr val="000000"/>
                </a:solidFill>
                <a:latin typeface="Arial"/>
              </a:rPr>
              <a:t>l’Enquesta</a:t>
            </a:r>
            <a:r>
              <a:rPr lang="es-ES" sz="1050" dirty="0" smtClean="0">
                <a:solidFill>
                  <a:srgbClr val="000000"/>
                </a:solidFill>
                <a:latin typeface="Arial"/>
              </a:rPr>
              <a:t> </a:t>
            </a:r>
            <a:r>
              <a:rPr lang="es-ES" sz="1050" dirty="0">
                <a:solidFill>
                  <a:srgbClr val="000000"/>
                </a:solidFill>
                <a:latin typeface="Arial"/>
              </a:rPr>
              <a:t>domiciliaria sobre alcohol </a:t>
            </a:r>
            <a:r>
              <a:rPr lang="es-ES" sz="1050" dirty="0" smtClean="0">
                <a:solidFill>
                  <a:srgbClr val="000000"/>
                </a:solidFill>
                <a:latin typeface="Arial"/>
              </a:rPr>
              <a:t>i drogues a </a:t>
            </a:r>
            <a:r>
              <a:rPr lang="es-ES" sz="1050" dirty="0" err="1" smtClean="0">
                <a:solidFill>
                  <a:srgbClr val="000000"/>
                </a:solidFill>
                <a:latin typeface="Arial"/>
              </a:rPr>
              <a:t>Espanya</a:t>
            </a:r>
            <a:r>
              <a:rPr lang="es-ES" sz="1050" dirty="0" smtClean="0">
                <a:solidFill>
                  <a:srgbClr val="000000"/>
                </a:solidFill>
                <a:latin typeface="Arial"/>
              </a:rPr>
              <a:t> </a:t>
            </a:r>
            <a:r>
              <a:rPr lang="es-ES" sz="1050" dirty="0">
                <a:solidFill>
                  <a:srgbClr val="000000"/>
                </a:solidFill>
                <a:latin typeface="Arial"/>
              </a:rPr>
              <a:t>(EDADES) 2013</a:t>
            </a:r>
            <a:endParaRPr lang="es-ES" sz="1050" b="1" dirty="0">
              <a:solidFill>
                <a:srgbClr val="000000"/>
              </a:solidFill>
              <a:latin typeface="Arial"/>
            </a:endParaRPr>
          </a:p>
        </p:txBody>
      </p:sp>
      <p:sp>
        <p:nvSpPr>
          <p:cNvPr id="40971" name="Contenidor de contingut 2"/>
          <p:cNvSpPr txBox="1">
            <a:spLocks/>
          </p:cNvSpPr>
          <p:nvPr/>
        </p:nvSpPr>
        <p:spPr bwMode="auto">
          <a:xfrm>
            <a:off x="4884195" y="3628593"/>
            <a:ext cx="3490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spcBef>
                <a:spcPct val="20000"/>
              </a:spcBef>
              <a:spcAft>
                <a:spcPts val="600"/>
              </a:spcAft>
              <a:buClr>
                <a:srgbClr val="C00000"/>
              </a:buClr>
              <a:buSzPct val="100000"/>
            </a:pPr>
            <a:r>
              <a:rPr lang="ca-ES" sz="1400" dirty="0">
                <a:latin typeface="Arial" pitchFamily="34" charset="0"/>
              </a:rPr>
              <a:t>14-18 </a:t>
            </a:r>
            <a:r>
              <a:rPr lang="ca-ES" sz="1400" dirty="0" smtClean="0">
                <a:latin typeface="Arial" pitchFamily="34" charset="0"/>
              </a:rPr>
              <a:t>anys</a:t>
            </a:r>
            <a:r>
              <a:rPr lang="ca-ES" sz="1400" dirty="0">
                <a:latin typeface="Arial" pitchFamily="34" charset="0"/>
              </a:rPr>
              <a:t>, </a:t>
            </a:r>
            <a:r>
              <a:rPr lang="ca-ES" sz="1400" dirty="0" smtClean="0">
                <a:latin typeface="Arial" pitchFamily="34" charset="0"/>
              </a:rPr>
              <a:t>a Catalunya </a:t>
            </a:r>
            <a:r>
              <a:rPr lang="ca-ES" sz="1400" dirty="0">
                <a:latin typeface="Arial" pitchFamily="34" charset="0"/>
              </a:rPr>
              <a:t>(%), 2012</a:t>
            </a:r>
          </a:p>
        </p:txBody>
      </p:sp>
      <p:grpSp>
        <p:nvGrpSpPr>
          <p:cNvPr id="6" name="Agrupa 2"/>
          <p:cNvGrpSpPr/>
          <p:nvPr/>
        </p:nvGrpSpPr>
        <p:grpSpPr>
          <a:xfrm>
            <a:off x="4762544" y="2041979"/>
            <a:ext cx="3913912" cy="1531037"/>
            <a:chOff x="4547711" y="1918811"/>
            <a:chExt cx="3913912" cy="1531037"/>
          </a:xfrm>
        </p:grpSpPr>
        <p:grpSp>
          <p:nvGrpSpPr>
            <p:cNvPr id="7" name="Agrupa 18"/>
            <p:cNvGrpSpPr/>
            <p:nvPr/>
          </p:nvGrpSpPr>
          <p:grpSpPr>
            <a:xfrm>
              <a:off x="4547711" y="1928902"/>
              <a:ext cx="3696698" cy="1520946"/>
              <a:chOff x="5375872" y="1533492"/>
              <a:chExt cx="3516608" cy="1303371"/>
            </a:xfrm>
          </p:grpSpPr>
          <p:pic>
            <p:nvPicPr>
              <p:cNvPr id="20" name="Picture 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99064" y="1533492"/>
                <a:ext cx="3493416" cy="1303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QuadreDeText 20"/>
              <p:cNvSpPr txBox="1"/>
              <p:nvPr/>
            </p:nvSpPr>
            <p:spPr>
              <a:xfrm>
                <a:off x="5375872" y="1533492"/>
                <a:ext cx="3516608" cy="290123"/>
              </a:xfrm>
              <a:prstGeom prst="rect">
                <a:avLst/>
              </a:prstGeom>
              <a:noFill/>
            </p:spPr>
            <p:txBody>
              <a:bodyPr wrap="square" rtlCol="0">
                <a:spAutoFit/>
              </a:bodyPr>
              <a:lstStyle/>
              <a:p>
                <a:endParaRPr lang="ca-ES" sz="1600" b="1">
                  <a:solidFill>
                    <a:srgbClr val="5B6107"/>
                  </a:solidFill>
                </a:endParaRPr>
              </a:p>
            </p:txBody>
          </p:sp>
        </p:grpSp>
        <p:sp>
          <p:nvSpPr>
            <p:cNvPr id="2" name="Rectangle 1"/>
            <p:cNvSpPr/>
            <p:nvPr/>
          </p:nvSpPr>
          <p:spPr>
            <a:xfrm>
              <a:off x="4686133" y="1918811"/>
              <a:ext cx="3775490" cy="1107996"/>
            </a:xfrm>
            <a:prstGeom prst="rect">
              <a:avLst/>
            </a:prstGeom>
          </p:spPr>
          <p:txBody>
            <a:bodyPr wrap="square">
              <a:spAutoFit/>
            </a:bodyPr>
            <a:lstStyle/>
            <a:p>
              <a:r>
                <a:rPr lang="ca-ES" sz="1600" b="1" smtClean="0">
                  <a:solidFill>
                    <a:srgbClr val="5B6107"/>
                  </a:solidFill>
                </a:rPr>
                <a:t>1 de cada 4 joves (15 a 29 anys) afirma haver fet binge drinking (consum excessiu d’alcohol en un</a:t>
              </a:r>
            </a:p>
            <a:p>
              <a:r>
                <a:rPr lang="ca-ES" sz="1600" b="1" smtClean="0">
                  <a:solidFill>
                    <a:srgbClr val="5B6107"/>
                  </a:solidFill>
                </a:rPr>
                <a:t>breu espai de temps.</a:t>
              </a:r>
              <a:endParaRPr lang="ca-ES" sz="1600" b="1">
                <a:solidFill>
                  <a:srgbClr val="5B6107"/>
                </a:solidFill>
              </a:endParaRPr>
            </a:p>
          </p:txBody>
        </p:sp>
      </p:grpSp>
    </p:spTree>
    <p:extLst>
      <p:ext uri="{BB962C8B-B14F-4D97-AF65-F5344CB8AC3E}">
        <p14:creationId xmlns:p14="http://schemas.microsoft.com/office/powerpoint/2010/main" val="751409921"/>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e 3"/>
          <p:cNvGraphicFramePr>
            <a:graphicFrameLocks/>
          </p:cNvGraphicFramePr>
          <p:nvPr>
            <p:extLst>
              <p:ext uri="{D42A27DB-BD31-4B8C-83A1-F6EECF244321}">
                <p14:modId xmlns:p14="http://schemas.microsoft.com/office/powerpoint/2010/main" val="3380452796"/>
              </p:ext>
            </p:extLst>
          </p:nvPr>
        </p:nvGraphicFramePr>
        <p:xfrm>
          <a:off x="674688" y="1879600"/>
          <a:ext cx="8113712" cy="4567238"/>
        </p:xfrm>
        <a:graphic>
          <a:graphicData uri="http://schemas.openxmlformats.org/drawingml/2006/chart">
            <c:chart xmlns:c="http://schemas.openxmlformats.org/drawingml/2006/chart" xmlns:r="http://schemas.openxmlformats.org/officeDocument/2006/relationships" r:id="rId3"/>
          </a:graphicData>
        </a:graphic>
      </p:graphicFrame>
      <p:sp>
        <p:nvSpPr>
          <p:cNvPr id="48132" name="Contenidor de contingut 2"/>
          <p:cNvSpPr txBox="1">
            <a:spLocks/>
          </p:cNvSpPr>
          <p:nvPr/>
        </p:nvSpPr>
        <p:spPr bwMode="auto">
          <a:xfrm>
            <a:off x="323850" y="1196752"/>
            <a:ext cx="8351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177800"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just">
              <a:spcBef>
                <a:spcPct val="20000"/>
              </a:spcBef>
              <a:spcAft>
                <a:spcPts val="600"/>
              </a:spcAft>
              <a:buClr>
                <a:srgbClr val="C00000"/>
              </a:buClr>
              <a:buSzPct val="100000"/>
              <a:buFont typeface="Arial" pitchFamily="34" charset="0"/>
              <a:buChar char="•"/>
            </a:pPr>
            <a:r>
              <a:rPr lang="ca-ES" sz="2000" dirty="0">
                <a:solidFill>
                  <a:srgbClr val="000000"/>
                </a:solidFill>
              </a:rPr>
              <a:t>Casos </a:t>
            </a:r>
            <a:r>
              <a:rPr lang="ca-ES" sz="2000" dirty="0" smtClean="0">
                <a:solidFill>
                  <a:srgbClr val="000000"/>
                </a:solidFill>
              </a:rPr>
              <a:t>notificats</a:t>
            </a:r>
            <a:r>
              <a:rPr lang="ca-ES" sz="2000" dirty="0">
                <a:solidFill>
                  <a:srgbClr val="000000"/>
                </a:solidFill>
              </a:rPr>
              <a:t>, </a:t>
            </a:r>
            <a:r>
              <a:rPr lang="ca-ES" sz="2000" dirty="0" smtClean="0">
                <a:solidFill>
                  <a:srgbClr val="000000"/>
                </a:solidFill>
              </a:rPr>
              <a:t>segons droga </a:t>
            </a:r>
            <a:r>
              <a:rPr lang="ca-ES" sz="2000" dirty="0">
                <a:solidFill>
                  <a:srgbClr val="000000"/>
                </a:solidFill>
              </a:rPr>
              <a:t>principal que motiva el </a:t>
            </a:r>
            <a:r>
              <a:rPr lang="ca-ES" sz="2000" dirty="0" smtClean="0">
                <a:solidFill>
                  <a:srgbClr val="000000"/>
                </a:solidFill>
              </a:rPr>
              <a:t>tractament. </a:t>
            </a:r>
            <a:r>
              <a:rPr lang="ca-ES" sz="2000" dirty="0">
                <a:solidFill>
                  <a:srgbClr val="000000"/>
                </a:solidFill>
              </a:rPr>
              <a:t>2014 </a:t>
            </a:r>
          </a:p>
        </p:txBody>
      </p:sp>
      <p:sp>
        <p:nvSpPr>
          <p:cNvPr id="40965" name="Text Box 5"/>
          <p:cNvSpPr txBox="1">
            <a:spLocks noChangeArrowheads="1"/>
          </p:cNvSpPr>
          <p:nvPr/>
        </p:nvSpPr>
        <p:spPr bwMode="auto">
          <a:xfrm>
            <a:off x="34925" y="6021288"/>
            <a:ext cx="8966200" cy="615539"/>
          </a:xfrm>
          <a:prstGeom prst="rect">
            <a:avLst/>
          </a:prstGeom>
          <a:noFill/>
          <a:ln>
            <a:noFill/>
          </a:ln>
          <a:extLst/>
        </p:spPr>
        <p:txBody>
          <a:bodyPr lIns="91425" tIns="45713" rIns="91425" bIns="45713">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r">
              <a:spcBef>
                <a:spcPct val="20000"/>
              </a:spcBef>
              <a:defRPr/>
            </a:pPr>
            <a:r>
              <a:rPr lang="ca-ES" sz="1000" dirty="0" smtClean="0">
                <a:solidFill>
                  <a:srgbClr val="000000"/>
                </a:solidFill>
                <a:latin typeface="+mn-lt"/>
              </a:rPr>
              <a:t>Font</a:t>
            </a:r>
            <a:r>
              <a:rPr lang="es-ES" altLang="ca-ES" sz="1000" dirty="0" smtClean="0">
                <a:solidFill>
                  <a:srgbClr val="000000"/>
                </a:solidFill>
                <a:latin typeface="+mn-lt"/>
              </a:rPr>
              <a:t>: SIDC Informe Anual 2014</a:t>
            </a:r>
            <a:r>
              <a:rPr lang="ca-ES" sz="1000" dirty="0" smtClean="0">
                <a:solidFill>
                  <a:srgbClr val="000000"/>
                </a:solidFill>
                <a:latin typeface="+mn-lt"/>
              </a:rPr>
              <a:t>. Sistema d’informació de </a:t>
            </a:r>
            <a:r>
              <a:rPr lang="ca-ES" sz="1000" dirty="0" err="1" smtClean="0">
                <a:solidFill>
                  <a:srgbClr val="000000"/>
                </a:solidFill>
                <a:latin typeface="+mn-lt"/>
              </a:rPr>
              <a:t>Drogodependècies</a:t>
            </a:r>
            <a:r>
              <a:rPr lang="ca-ES" sz="1000" dirty="0" smtClean="0">
                <a:solidFill>
                  <a:srgbClr val="000000"/>
                </a:solidFill>
                <a:latin typeface="+mn-lt"/>
              </a:rPr>
              <a:t> de Catalunya. </a:t>
            </a:r>
          </a:p>
          <a:p>
            <a:pPr algn="r">
              <a:spcBef>
                <a:spcPct val="20000"/>
              </a:spcBef>
              <a:defRPr/>
            </a:pPr>
            <a:r>
              <a:rPr lang="ca-ES" sz="1000" dirty="0" smtClean="0">
                <a:solidFill>
                  <a:srgbClr val="000000"/>
                </a:solidFill>
                <a:latin typeface="+mn-lt"/>
              </a:rPr>
              <a:t>Agència de Salut Pública de Catalunya. Subdirecció General de Drogodependències</a:t>
            </a:r>
          </a:p>
          <a:p>
            <a:pPr algn="r">
              <a:spcBef>
                <a:spcPct val="20000"/>
              </a:spcBef>
              <a:defRPr/>
            </a:pPr>
            <a:endParaRPr lang="ca-ES" sz="1000" dirty="0" smtClean="0">
              <a:solidFill>
                <a:srgbClr val="000000"/>
              </a:solidFill>
              <a:latin typeface="+mn-lt"/>
            </a:endParaRPr>
          </a:p>
        </p:txBody>
      </p:sp>
      <p:sp>
        <p:nvSpPr>
          <p:cNvPr id="3" name="Títol 2"/>
          <p:cNvSpPr>
            <a:spLocks noGrp="1"/>
          </p:cNvSpPr>
          <p:nvPr>
            <p:ph type="title"/>
          </p:nvPr>
        </p:nvSpPr>
        <p:spPr/>
        <p:txBody>
          <a:bodyPr anchor="ctr"/>
          <a:lstStyle/>
          <a:p>
            <a:pPr algn="l"/>
            <a:r>
              <a:rPr lang="ca-ES" sz="2800" b="1" dirty="0" smtClean="0">
                <a:latin typeface="Trebuchet MS" pitchFamily="34" charset="0"/>
              </a:rPr>
              <a:t>Inicis de tractament ambulatori</a:t>
            </a:r>
            <a:endParaRPr lang="ca-ES" sz="2800" b="1" dirty="0">
              <a:latin typeface="Trebuchet MS" pitchFamily="34" charset="0"/>
            </a:endParaRPr>
          </a:p>
        </p:txBody>
      </p:sp>
    </p:spTree>
    <p:extLst>
      <p:ext uri="{BB962C8B-B14F-4D97-AF65-F5344CB8AC3E}">
        <p14:creationId xmlns:p14="http://schemas.microsoft.com/office/powerpoint/2010/main" val="3675941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84213" y="188913"/>
            <a:ext cx="7773987" cy="1008062"/>
          </a:xfrm>
        </p:spPr>
        <p:txBody>
          <a:bodyPr anchor="ctr"/>
          <a:lstStyle/>
          <a:p>
            <a:pPr algn="l"/>
            <a:r>
              <a:rPr lang="en-CA" sz="2800" b="1" dirty="0" smtClean="0">
                <a:latin typeface="Trebuchet MS" pitchFamily="34" charset="0"/>
              </a:rPr>
              <a:t>Factors de </a:t>
            </a:r>
            <a:r>
              <a:rPr lang="en-CA" sz="2800" b="1" dirty="0" err="1" smtClean="0">
                <a:latin typeface="Trebuchet MS" pitchFamily="34" charset="0"/>
              </a:rPr>
              <a:t>risc</a:t>
            </a:r>
            <a:r>
              <a:rPr lang="en-CA" sz="2800" b="1" dirty="0" smtClean="0">
                <a:latin typeface="Trebuchet MS" pitchFamily="34" charset="0"/>
              </a:rPr>
              <a:t> – </a:t>
            </a:r>
            <a:r>
              <a:rPr lang="en-CA" sz="2800" b="1" dirty="0" err="1" smtClean="0">
                <a:latin typeface="Trebuchet MS" pitchFamily="34" charset="0"/>
              </a:rPr>
              <a:t>Espanya</a:t>
            </a:r>
            <a:r>
              <a:rPr lang="en-CA" sz="2800" b="1" dirty="0" smtClean="0">
                <a:latin typeface="Trebuchet MS" pitchFamily="34" charset="0"/>
              </a:rPr>
              <a:t> 2013</a:t>
            </a:r>
          </a:p>
        </p:txBody>
      </p:sp>
      <p:pic>
        <p:nvPicPr>
          <p:cNvPr id="6" name="Picture 2"/>
          <p:cNvPicPr>
            <a:picLocks noChangeAspect="1" noChangeArrowheads="1"/>
          </p:cNvPicPr>
          <p:nvPr/>
        </p:nvPicPr>
        <p:blipFill>
          <a:blip r:embed="rId3" cstate="print"/>
          <a:srcRect l="18934" t="10227" r="20831" b="23864"/>
          <a:stretch>
            <a:fillRect/>
          </a:stretch>
        </p:blipFill>
        <p:spPr bwMode="auto">
          <a:xfrm>
            <a:off x="611559" y="1115791"/>
            <a:ext cx="8193299" cy="5040425"/>
          </a:xfrm>
          <a:prstGeom prst="rect">
            <a:avLst/>
          </a:prstGeom>
          <a:noFill/>
          <a:ln w="9525">
            <a:noFill/>
            <a:miter lim="800000"/>
            <a:headEnd/>
            <a:tailEnd/>
          </a:ln>
        </p:spPr>
      </p:pic>
      <p:cxnSp>
        <p:nvCxnSpPr>
          <p:cNvPr id="11" name="Straight Arrow Connector 10"/>
          <p:cNvCxnSpPr/>
          <p:nvPr/>
        </p:nvCxnSpPr>
        <p:spPr>
          <a:xfrm>
            <a:off x="142875" y="4437112"/>
            <a:ext cx="1333500" cy="0"/>
          </a:xfrm>
          <a:prstGeom prst="straightConnector1">
            <a:avLst/>
          </a:prstGeom>
          <a:ln w="44450">
            <a:solidFill>
              <a:srgbClr val="C0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7" name="3 Rectángulo"/>
          <p:cNvSpPr/>
          <p:nvPr/>
        </p:nvSpPr>
        <p:spPr>
          <a:xfrm>
            <a:off x="2068735" y="6088559"/>
            <a:ext cx="6012873" cy="338554"/>
          </a:xfrm>
          <a:prstGeom prst="rect">
            <a:avLst/>
          </a:prstGeom>
        </p:spPr>
        <p:txBody>
          <a:bodyPr wrap="square">
            <a:spAutoFit/>
          </a:bodyPr>
          <a:lstStyle/>
          <a:p>
            <a:r>
              <a:rPr lang="ca-ES" sz="1600" dirty="0" smtClean="0">
                <a:solidFill>
                  <a:prstClr val="black"/>
                </a:solidFill>
                <a:latin typeface="Arial" charset="0"/>
                <a:ea typeface="ＭＳ Ｐゴシック" pitchFamily="54" charset="-128"/>
                <a:cs typeface="+mn-cs"/>
              </a:rPr>
              <a:t>http://www.healthdata.org/</a:t>
            </a:r>
            <a:endParaRPr lang="ca-ES" sz="1600" dirty="0">
              <a:solidFill>
                <a:prstClr val="black"/>
              </a:solidFill>
              <a:latin typeface="Arial" charset="0"/>
              <a:ea typeface="ＭＳ Ｐゴシック" pitchFamily="54" charset="-128"/>
              <a:cs typeface="+mn-cs"/>
            </a:endParaRPr>
          </a:p>
        </p:txBody>
      </p:sp>
    </p:spTree>
    <p:extLst>
      <p:ext uri="{BB962C8B-B14F-4D97-AF65-F5344CB8AC3E}">
        <p14:creationId xmlns:p14="http://schemas.microsoft.com/office/powerpoint/2010/main" val="36212133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5"/>
          <p:cNvSpPr txBox="1">
            <a:spLocks noChangeArrowheads="1"/>
          </p:cNvSpPr>
          <p:nvPr/>
        </p:nvSpPr>
        <p:spPr bwMode="auto">
          <a:xfrm>
            <a:off x="395288" y="6165304"/>
            <a:ext cx="8640762" cy="431800"/>
          </a:xfrm>
          <a:prstGeom prst="rect">
            <a:avLst/>
          </a:prstGeom>
          <a:noFill/>
          <a:ln>
            <a:noFill/>
          </a:ln>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r" eaLnBrk="1" hangingPunct="1">
              <a:defRPr/>
            </a:pPr>
            <a:r>
              <a:rPr lang="en-GB" sz="1050" dirty="0" smtClean="0">
                <a:solidFill>
                  <a:srgbClr val="000000"/>
                </a:solidFill>
                <a:latin typeface="+mn-lt"/>
              </a:rPr>
              <a:t>Font:  </a:t>
            </a:r>
            <a:r>
              <a:rPr lang="en-GB" sz="1050" dirty="0" smtClean="0">
                <a:solidFill>
                  <a:srgbClr val="000000"/>
                </a:solidFill>
                <a:latin typeface="+mn-lt"/>
                <a:hlinkClick r:id="rId3"/>
              </a:rPr>
              <a:t>https://en.wikipedia.org/wiki/File:HarmCausedByDrugsTable.svg</a:t>
            </a:r>
            <a:r>
              <a:rPr lang="en-GB" sz="1050" dirty="0" smtClean="0">
                <a:solidFill>
                  <a:srgbClr val="000000"/>
                </a:solidFill>
                <a:latin typeface="+mn-lt"/>
              </a:rPr>
              <a:t>. “Scoring  drugs”, The Economist,  data  from "David  Nutt,  Leslie  King and  Lawrence  Phillips,  The Lancet.  2010  Nov  6;376(9752):1558-65 </a:t>
            </a:r>
          </a:p>
        </p:txBody>
      </p:sp>
      <p:pic>
        <p:nvPicPr>
          <p:cNvPr id="46084" name="Picture 2" descr="File:HarmCausedByDrugsTable.sv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999" b="5333"/>
          <a:stretch>
            <a:fillRect/>
          </a:stretch>
        </p:blipFill>
        <p:spPr bwMode="auto">
          <a:xfrm>
            <a:off x="1180182" y="1196752"/>
            <a:ext cx="54800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ol 1"/>
          <p:cNvSpPr>
            <a:spLocks noGrp="1"/>
          </p:cNvSpPr>
          <p:nvPr>
            <p:ph type="title"/>
          </p:nvPr>
        </p:nvSpPr>
        <p:spPr/>
        <p:txBody>
          <a:bodyPr/>
          <a:lstStyle/>
          <a:p>
            <a:r>
              <a:rPr lang="ca-ES" dirty="0" smtClean="0"/>
              <a:t>Danys a tercers</a:t>
            </a:r>
            <a:endParaRPr lang="ca-ES" dirty="0"/>
          </a:p>
        </p:txBody>
      </p:sp>
    </p:spTree>
    <p:extLst>
      <p:ext uri="{BB962C8B-B14F-4D97-AF65-F5344CB8AC3E}">
        <p14:creationId xmlns:p14="http://schemas.microsoft.com/office/powerpoint/2010/main" val="210334722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Footer Placeholder 1"/>
          <p:cNvSpPr txBox="1">
            <a:spLocks noGrp="1"/>
          </p:cNvSpPr>
          <p:nvPr/>
        </p:nvSpPr>
        <p:spPr bwMode="auto">
          <a:xfrm>
            <a:off x="230188" y="5672138"/>
            <a:ext cx="2895600" cy="136525"/>
          </a:xfrm>
          <a:prstGeom prst="rect">
            <a:avLst/>
          </a:prstGeom>
          <a:noFill/>
          <a:ln>
            <a:miter lim="800000"/>
            <a:headEnd/>
            <a:tailEnd/>
          </a:ln>
        </p:spPr>
        <p:txBody>
          <a:bodyPr lIns="0" tIns="0" rIns="0" bIns="0" anchor="b">
            <a:spAutoFit/>
          </a:bodyPr>
          <a:lstStyle/>
          <a:p>
            <a:pPr>
              <a:defRPr/>
            </a:pPr>
            <a:endParaRPr lang="en-GB" sz="900">
              <a:solidFill>
                <a:srgbClr val="000000"/>
              </a:solidFill>
              <a:latin typeface="+mn-lt"/>
              <a:cs typeface="Arial" charset="0"/>
            </a:endParaRPr>
          </a:p>
        </p:txBody>
      </p:sp>
      <p:sp>
        <p:nvSpPr>
          <p:cNvPr id="120834" name="Slide Number Placeholder 4"/>
          <p:cNvSpPr txBox="1">
            <a:spLocks noGrp="1"/>
          </p:cNvSpPr>
          <p:nvPr/>
        </p:nvSpPr>
        <p:spPr bwMode="auto">
          <a:xfrm>
            <a:off x="169863" y="5810250"/>
            <a:ext cx="0" cy="123825"/>
          </a:xfrm>
          <a:prstGeom prst="rect">
            <a:avLst/>
          </a:prstGeom>
          <a:noFill/>
          <a:ln>
            <a:miter lim="800000"/>
            <a:headEnd/>
            <a:tailEnd/>
          </a:ln>
        </p:spPr>
        <p:txBody>
          <a:bodyPr wrap="none" lIns="0" tIns="0" rIns="0" bIns="0" anchor="b">
            <a:spAutoFit/>
          </a:bodyPr>
          <a:lstStyle/>
          <a:p>
            <a:pPr>
              <a:defRPr/>
            </a:pPr>
            <a:endParaRPr lang="en-GB" sz="800" dirty="0">
              <a:solidFill>
                <a:srgbClr val="000000"/>
              </a:solidFill>
              <a:latin typeface="+mn-lt"/>
              <a:cs typeface="Arial" charset="0"/>
            </a:endParaRPr>
          </a:p>
        </p:txBody>
      </p:sp>
      <p:sp>
        <p:nvSpPr>
          <p:cNvPr id="49156" name="Content Placeholder 9"/>
          <p:cNvSpPr>
            <a:spLocks/>
          </p:cNvSpPr>
          <p:nvPr/>
        </p:nvSpPr>
        <p:spPr bwMode="auto">
          <a:xfrm>
            <a:off x="244475" y="6204560"/>
            <a:ext cx="30861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buFontTx/>
              <a:buNone/>
            </a:pPr>
            <a:r>
              <a:rPr lang="fr-FR" altLang="en-US" sz="1100" dirty="0" err="1"/>
              <a:t>Rehm</a:t>
            </a:r>
            <a:r>
              <a:rPr lang="fr-FR" altLang="en-US" sz="1100" dirty="0"/>
              <a:t> et al. Addiction 2011;106(</a:t>
            </a:r>
            <a:r>
              <a:rPr lang="fr-FR" altLang="en-US" sz="1100" dirty="0" err="1"/>
              <a:t>Suppl</a:t>
            </a:r>
            <a:r>
              <a:rPr lang="fr-FR" altLang="en-US" sz="1100" dirty="0"/>
              <a:t> 1):11–19</a:t>
            </a:r>
          </a:p>
        </p:txBody>
      </p:sp>
      <p:grpSp>
        <p:nvGrpSpPr>
          <p:cNvPr id="2" name="Group 10"/>
          <p:cNvGrpSpPr>
            <a:grpSpLocks/>
          </p:cNvGrpSpPr>
          <p:nvPr/>
        </p:nvGrpSpPr>
        <p:grpSpPr bwMode="auto">
          <a:xfrm>
            <a:off x="1101716" y="2492896"/>
            <a:ext cx="6947017" cy="3457547"/>
            <a:chOff x="1101771" y="1152223"/>
            <a:chExt cx="6947057" cy="3457222"/>
          </a:xfrm>
        </p:grpSpPr>
        <p:sp>
          <p:nvSpPr>
            <p:cNvPr id="19482" name="Line 27"/>
            <p:cNvSpPr>
              <a:spLocks noChangeShapeType="1"/>
            </p:cNvSpPr>
            <p:nvPr/>
          </p:nvSpPr>
          <p:spPr bwMode="auto">
            <a:xfrm>
              <a:off x="1822509" y="3152285"/>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3" name="Line 27"/>
            <p:cNvSpPr>
              <a:spLocks noChangeShapeType="1"/>
            </p:cNvSpPr>
            <p:nvPr/>
          </p:nvSpPr>
          <p:spPr bwMode="auto">
            <a:xfrm>
              <a:off x="1822509" y="1295085"/>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4" name="Line 28"/>
            <p:cNvSpPr>
              <a:spLocks noChangeShapeType="1"/>
            </p:cNvSpPr>
            <p:nvPr/>
          </p:nvSpPr>
          <p:spPr bwMode="auto">
            <a:xfrm>
              <a:off x="1822509" y="3464994"/>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5" name="Line 29"/>
            <p:cNvSpPr>
              <a:spLocks noChangeShapeType="1"/>
            </p:cNvSpPr>
            <p:nvPr/>
          </p:nvSpPr>
          <p:spPr bwMode="auto">
            <a:xfrm>
              <a:off x="1822509" y="3771352"/>
              <a:ext cx="4705376" cy="4763"/>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7" name="Line 27"/>
            <p:cNvSpPr>
              <a:spLocks noChangeShapeType="1"/>
            </p:cNvSpPr>
            <p:nvPr/>
          </p:nvSpPr>
          <p:spPr bwMode="auto">
            <a:xfrm>
              <a:off x="1822509" y="2223685"/>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0" name="Line 27"/>
            <p:cNvSpPr>
              <a:spLocks noChangeShapeType="1"/>
            </p:cNvSpPr>
            <p:nvPr/>
          </p:nvSpPr>
          <p:spPr bwMode="auto">
            <a:xfrm>
              <a:off x="1822509" y="1603031"/>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2" name="Line 27"/>
            <p:cNvSpPr>
              <a:spLocks noChangeShapeType="1"/>
            </p:cNvSpPr>
            <p:nvPr/>
          </p:nvSpPr>
          <p:spPr bwMode="auto">
            <a:xfrm>
              <a:off x="1822509" y="1928438"/>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4" name="Line 27"/>
            <p:cNvSpPr>
              <a:spLocks noChangeShapeType="1"/>
            </p:cNvSpPr>
            <p:nvPr/>
          </p:nvSpPr>
          <p:spPr bwMode="auto">
            <a:xfrm>
              <a:off x="1822509" y="2534806"/>
              <a:ext cx="4705376" cy="1587"/>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6" name="Line 27"/>
            <p:cNvSpPr>
              <a:spLocks noChangeShapeType="1"/>
            </p:cNvSpPr>
            <p:nvPr/>
          </p:nvSpPr>
          <p:spPr bwMode="auto">
            <a:xfrm>
              <a:off x="1822509" y="2842752"/>
              <a:ext cx="4705376" cy="0"/>
            </a:xfrm>
            <a:prstGeom prst="line">
              <a:avLst/>
            </a:prstGeom>
            <a:noFill/>
            <a:ln w="9525">
              <a:solidFill>
                <a:schemeClr val="accent6">
                  <a:lumMod val="20000"/>
                  <a:lumOff val="80000"/>
                </a:schemeClr>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cxnSp>
          <p:nvCxnSpPr>
            <p:cNvPr id="157" name="Straight Connector 156"/>
            <p:cNvCxnSpPr/>
            <p:nvPr/>
          </p:nvCxnSpPr>
          <p:spPr bwMode="auto">
            <a:xfrm flipH="1">
              <a:off x="2287650" y="1295085"/>
              <a:ext cx="0" cy="2788976"/>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49170" name="Rectangle 65"/>
            <p:cNvSpPr>
              <a:spLocks noChangeArrowheads="1"/>
            </p:cNvSpPr>
            <p:nvPr/>
          </p:nvSpPr>
          <p:spPr bwMode="auto">
            <a:xfrm>
              <a:off x="1685834" y="4101910"/>
              <a:ext cx="279379"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0</a:t>
              </a:r>
            </a:p>
          </p:txBody>
        </p:sp>
        <p:sp>
          <p:nvSpPr>
            <p:cNvPr id="49171" name="Rectangle 67"/>
            <p:cNvSpPr>
              <a:spLocks noChangeArrowheads="1"/>
            </p:cNvSpPr>
            <p:nvPr/>
          </p:nvSpPr>
          <p:spPr bwMode="auto">
            <a:xfrm>
              <a:off x="2573180" y="4101910"/>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20</a:t>
              </a:r>
            </a:p>
          </p:txBody>
        </p:sp>
        <p:sp>
          <p:nvSpPr>
            <p:cNvPr id="49172" name="Rectangle 69"/>
            <p:cNvSpPr>
              <a:spLocks noChangeArrowheads="1"/>
            </p:cNvSpPr>
            <p:nvPr/>
          </p:nvSpPr>
          <p:spPr bwMode="auto">
            <a:xfrm>
              <a:off x="3511322" y="4101910"/>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40</a:t>
              </a:r>
            </a:p>
          </p:txBody>
        </p:sp>
        <p:sp>
          <p:nvSpPr>
            <p:cNvPr id="49173" name="Rectangle 71"/>
            <p:cNvSpPr>
              <a:spLocks noChangeArrowheads="1"/>
            </p:cNvSpPr>
            <p:nvPr/>
          </p:nvSpPr>
          <p:spPr bwMode="auto">
            <a:xfrm>
              <a:off x="4446290" y="4101910"/>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60</a:t>
              </a:r>
            </a:p>
          </p:txBody>
        </p:sp>
        <p:sp>
          <p:nvSpPr>
            <p:cNvPr id="49174" name="Rectangle 73"/>
            <p:cNvSpPr>
              <a:spLocks noChangeArrowheads="1"/>
            </p:cNvSpPr>
            <p:nvPr/>
          </p:nvSpPr>
          <p:spPr bwMode="auto">
            <a:xfrm>
              <a:off x="5384432" y="4101910"/>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80</a:t>
              </a:r>
            </a:p>
          </p:txBody>
        </p:sp>
        <p:sp>
          <p:nvSpPr>
            <p:cNvPr id="49175" name="Rectangle 83"/>
            <p:cNvSpPr>
              <a:spLocks noChangeArrowheads="1"/>
            </p:cNvSpPr>
            <p:nvPr/>
          </p:nvSpPr>
          <p:spPr bwMode="auto">
            <a:xfrm>
              <a:off x="6292415" y="4101910"/>
              <a:ext cx="476214"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a:solidFill>
                    <a:srgbClr val="000000"/>
                  </a:solidFill>
                  <a:ea typeface="ヒラギノ角ゴ Pro W3"/>
                  <a:cs typeface="ヒラギノ角ゴ Pro W3"/>
                </a:rPr>
                <a:t>100</a:t>
              </a:r>
            </a:p>
          </p:txBody>
        </p:sp>
        <p:sp>
          <p:nvSpPr>
            <p:cNvPr id="49176" name="Rectangle 38"/>
            <p:cNvSpPr>
              <a:spLocks noChangeArrowheads="1"/>
            </p:cNvSpPr>
            <p:nvPr/>
          </p:nvSpPr>
          <p:spPr bwMode="auto">
            <a:xfrm>
              <a:off x="1387406" y="1152223"/>
              <a:ext cx="377797"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18</a:t>
              </a:r>
            </a:p>
          </p:txBody>
        </p:sp>
        <p:sp>
          <p:nvSpPr>
            <p:cNvPr id="49177" name="Rectangle 40"/>
            <p:cNvSpPr>
              <a:spLocks noChangeArrowheads="1"/>
            </p:cNvSpPr>
            <p:nvPr/>
          </p:nvSpPr>
          <p:spPr bwMode="auto">
            <a:xfrm>
              <a:off x="1387406" y="2088884"/>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12</a:t>
              </a:r>
            </a:p>
          </p:txBody>
        </p:sp>
        <p:sp>
          <p:nvSpPr>
            <p:cNvPr id="49178" name="Rectangle 42"/>
            <p:cNvSpPr>
              <a:spLocks noChangeArrowheads="1"/>
            </p:cNvSpPr>
            <p:nvPr/>
          </p:nvSpPr>
          <p:spPr bwMode="auto">
            <a:xfrm>
              <a:off x="1485824" y="3324005"/>
              <a:ext cx="279379"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4</a:t>
              </a:r>
            </a:p>
          </p:txBody>
        </p:sp>
        <p:sp>
          <p:nvSpPr>
            <p:cNvPr id="49179" name="Rectangle 46"/>
            <p:cNvSpPr>
              <a:spLocks noChangeArrowheads="1"/>
            </p:cNvSpPr>
            <p:nvPr/>
          </p:nvSpPr>
          <p:spPr bwMode="auto">
            <a:xfrm>
              <a:off x="1485824" y="3924103"/>
              <a:ext cx="279379"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0</a:t>
              </a:r>
            </a:p>
          </p:txBody>
        </p:sp>
        <p:sp>
          <p:nvSpPr>
            <p:cNvPr id="49180" name="TextBox 1"/>
            <p:cNvSpPr txBox="1">
              <a:spLocks noChangeArrowheads="1"/>
            </p:cNvSpPr>
            <p:nvPr/>
          </p:nvSpPr>
          <p:spPr bwMode="auto">
            <a:xfrm rot="16200000">
              <a:off x="307413" y="2550174"/>
              <a:ext cx="1896495" cy="30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GB" altLang="en-US" sz="1400" dirty="0" err="1" smtClean="0">
                  <a:solidFill>
                    <a:srgbClr val="000000"/>
                  </a:solidFill>
                  <a:ea typeface="ヒラギノ角ゴ Pro W3"/>
                  <a:cs typeface="ヒラギノ角ゴ Pro W3"/>
                </a:rPr>
                <a:t>Risc</a:t>
              </a:r>
              <a:r>
                <a:rPr lang="en-GB" altLang="en-US" sz="1400" dirty="0" smtClean="0">
                  <a:solidFill>
                    <a:srgbClr val="000000"/>
                  </a:solidFill>
                  <a:ea typeface="ヒラギノ角ゴ Pro W3"/>
                  <a:cs typeface="ヒラギノ角ゴ Pro W3"/>
                </a:rPr>
                <a:t> de </a:t>
              </a:r>
              <a:r>
                <a:rPr lang="en-GB" altLang="en-US" sz="1400" dirty="0" err="1" smtClean="0">
                  <a:solidFill>
                    <a:srgbClr val="000000"/>
                  </a:solidFill>
                  <a:ea typeface="ヒラギノ角ゴ Pro W3"/>
                  <a:cs typeface="ヒラギノ角ゴ Pro W3"/>
                </a:rPr>
                <a:t>mortalitat</a:t>
              </a:r>
              <a:r>
                <a:rPr lang="en-GB" altLang="en-US" sz="1400" dirty="0" smtClean="0">
                  <a:solidFill>
                    <a:srgbClr val="000000"/>
                  </a:solidFill>
                  <a:ea typeface="ヒラギノ角ゴ Pro W3"/>
                  <a:cs typeface="ヒラギノ角ゴ Pro W3"/>
                </a:rPr>
                <a:t> </a:t>
              </a:r>
              <a:r>
                <a:rPr lang="en-GB" altLang="en-US" sz="1400" dirty="0">
                  <a:solidFill>
                    <a:srgbClr val="000000"/>
                  </a:solidFill>
                  <a:ea typeface="ヒラギノ角ゴ Pro W3"/>
                  <a:cs typeface="ヒラギノ角ゴ Pro W3"/>
                </a:rPr>
                <a:t>(%)</a:t>
              </a:r>
            </a:p>
          </p:txBody>
        </p:sp>
        <p:sp>
          <p:nvSpPr>
            <p:cNvPr id="49181" name="Rectangle 38"/>
            <p:cNvSpPr>
              <a:spLocks noChangeArrowheads="1"/>
            </p:cNvSpPr>
            <p:nvPr/>
          </p:nvSpPr>
          <p:spPr bwMode="auto">
            <a:xfrm>
              <a:off x="1387406" y="1458622"/>
              <a:ext cx="377797"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16</a:t>
              </a:r>
            </a:p>
          </p:txBody>
        </p:sp>
        <p:sp>
          <p:nvSpPr>
            <p:cNvPr id="49182" name="Rectangle 38"/>
            <p:cNvSpPr>
              <a:spLocks noChangeArrowheads="1"/>
            </p:cNvSpPr>
            <p:nvPr/>
          </p:nvSpPr>
          <p:spPr bwMode="auto">
            <a:xfrm>
              <a:off x="1485824" y="2703269"/>
              <a:ext cx="279379"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8</a:t>
              </a:r>
            </a:p>
          </p:txBody>
        </p:sp>
        <p:sp>
          <p:nvSpPr>
            <p:cNvPr id="49183" name="Rectangle 40"/>
            <p:cNvSpPr>
              <a:spLocks noChangeArrowheads="1"/>
            </p:cNvSpPr>
            <p:nvPr/>
          </p:nvSpPr>
          <p:spPr bwMode="auto">
            <a:xfrm>
              <a:off x="1387406" y="2396870"/>
              <a:ext cx="377797" cy="3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10</a:t>
              </a:r>
            </a:p>
          </p:txBody>
        </p:sp>
        <p:sp>
          <p:nvSpPr>
            <p:cNvPr id="49184" name="Rectangle 42"/>
            <p:cNvSpPr>
              <a:spLocks noChangeArrowheads="1"/>
            </p:cNvSpPr>
            <p:nvPr/>
          </p:nvSpPr>
          <p:spPr bwMode="auto">
            <a:xfrm>
              <a:off x="1485824" y="3636755"/>
              <a:ext cx="279379"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2</a:t>
              </a:r>
            </a:p>
          </p:txBody>
        </p:sp>
        <p:sp>
          <p:nvSpPr>
            <p:cNvPr id="49185" name="Rectangle 38"/>
            <p:cNvSpPr>
              <a:spLocks noChangeArrowheads="1"/>
            </p:cNvSpPr>
            <p:nvPr/>
          </p:nvSpPr>
          <p:spPr bwMode="auto">
            <a:xfrm>
              <a:off x="1387406" y="1785660"/>
              <a:ext cx="377797"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14</a:t>
              </a:r>
            </a:p>
          </p:txBody>
        </p:sp>
        <p:sp>
          <p:nvSpPr>
            <p:cNvPr id="49186" name="Rectangle 38"/>
            <p:cNvSpPr>
              <a:spLocks noChangeArrowheads="1"/>
            </p:cNvSpPr>
            <p:nvPr/>
          </p:nvSpPr>
          <p:spPr bwMode="auto">
            <a:xfrm>
              <a:off x="1485824" y="3016019"/>
              <a:ext cx="279379" cy="30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r" eaLnBrk="1" hangingPunct="1">
                <a:spcBef>
                  <a:spcPct val="0"/>
                </a:spcBef>
                <a:buClrTx/>
                <a:buFontTx/>
                <a:buNone/>
              </a:pPr>
              <a:r>
                <a:rPr lang="en-US" altLang="en-US" sz="1400">
                  <a:solidFill>
                    <a:srgbClr val="000000"/>
                  </a:solidFill>
                  <a:ea typeface="ヒラギノ角ゴ Pro W3"/>
                  <a:cs typeface="ヒラギノ角ゴ Pro W3"/>
                </a:rPr>
                <a:t>6</a:t>
              </a:r>
            </a:p>
          </p:txBody>
        </p:sp>
        <p:sp>
          <p:nvSpPr>
            <p:cNvPr id="19486" name="Line 48"/>
            <p:cNvSpPr>
              <a:spLocks noChangeShapeType="1"/>
            </p:cNvSpPr>
            <p:nvPr/>
          </p:nvSpPr>
          <p:spPr bwMode="auto">
            <a:xfrm>
              <a:off x="1751072" y="1295085"/>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7" name="Line 49"/>
            <p:cNvSpPr>
              <a:spLocks noChangeShapeType="1"/>
            </p:cNvSpPr>
            <p:nvPr/>
          </p:nvSpPr>
          <p:spPr bwMode="auto">
            <a:xfrm>
              <a:off x="1751072" y="2223685"/>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8" name="Line 50"/>
            <p:cNvSpPr>
              <a:spLocks noChangeShapeType="1"/>
            </p:cNvSpPr>
            <p:nvPr/>
          </p:nvSpPr>
          <p:spPr bwMode="auto">
            <a:xfrm>
              <a:off x="1751072" y="3772940"/>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89" name="Line 52"/>
            <p:cNvSpPr>
              <a:spLocks noChangeShapeType="1"/>
            </p:cNvSpPr>
            <p:nvPr/>
          </p:nvSpPr>
          <p:spPr bwMode="auto">
            <a:xfrm>
              <a:off x="1751072" y="4066599"/>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0" name="Line 53"/>
            <p:cNvSpPr>
              <a:spLocks noChangeShapeType="1"/>
            </p:cNvSpPr>
            <p:nvPr/>
          </p:nvSpPr>
          <p:spPr bwMode="auto">
            <a:xfrm>
              <a:off x="1822509" y="4066599"/>
              <a:ext cx="4708552"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1" name="Line 54"/>
            <p:cNvSpPr>
              <a:spLocks noChangeShapeType="1"/>
            </p:cNvSpPr>
            <p:nvPr/>
          </p:nvSpPr>
          <p:spPr bwMode="auto">
            <a:xfrm>
              <a:off x="1822509"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2" name="Line 56"/>
            <p:cNvSpPr>
              <a:spLocks noChangeShapeType="1"/>
            </p:cNvSpPr>
            <p:nvPr/>
          </p:nvSpPr>
          <p:spPr bwMode="auto">
            <a:xfrm>
              <a:off x="2759139"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3" name="Line 57"/>
            <p:cNvSpPr>
              <a:spLocks noChangeShapeType="1"/>
            </p:cNvSpPr>
            <p:nvPr/>
          </p:nvSpPr>
          <p:spPr bwMode="auto">
            <a:xfrm>
              <a:off x="3698945"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4" name="Line 60"/>
            <p:cNvSpPr>
              <a:spLocks noChangeShapeType="1"/>
            </p:cNvSpPr>
            <p:nvPr/>
          </p:nvSpPr>
          <p:spPr bwMode="auto">
            <a:xfrm>
              <a:off x="5573793"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5" name="Line 61"/>
            <p:cNvSpPr>
              <a:spLocks noChangeShapeType="1"/>
            </p:cNvSpPr>
            <p:nvPr/>
          </p:nvSpPr>
          <p:spPr bwMode="auto">
            <a:xfrm>
              <a:off x="6527886"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6" name="Line 56"/>
            <p:cNvSpPr>
              <a:spLocks noChangeShapeType="1"/>
            </p:cNvSpPr>
            <p:nvPr/>
          </p:nvSpPr>
          <p:spPr bwMode="auto">
            <a:xfrm>
              <a:off x="4635575" y="4066599"/>
              <a:ext cx="0" cy="71431"/>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8" name="Line 49"/>
            <p:cNvSpPr>
              <a:spLocks noChangeShapeType="1"/>
            </p:cNvSpPr>
            <p:nvPr/>
          </p:nvSpPr>
          <p:spPr bwMode="auto">
            <a:xfrm>
              <a:off x="1751072" y="3152285"/>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499" name="Line 49"/>
            <p:cNvSpPr>
              <a:spLocks noChangeShapeType="1"/>
            </p:cNvSpPr>
            <p:nvPr/>
          </p:nvSpPr>
          <p:spPr bwMode="auto">
            <a:xfrm>
              <a:off x="1751072" y="3463406"/>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1" name="Line 48"/>
            <p:cNvSpPr>
              <a:spLocks noChangeShapeType="1"/>
            </p:cNvSpPr>
            <p:nvPr/>
          </p:nvSpPr>
          <p:spPr bwMode="auto">
            <a:xfrm>
              <a:off x="1751072" y="1603031"/>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3" name="Line 48"/>
            <p:cNvSpPr>
              <a:spLocks noChangeShapeType="1"/>
            </p:cNvSpPr>
            <p:nvPr/>
          </p:nvSpPr>
          <p:spPr bwMode="auto">
            <a:xfrm>
              <a:off x="1751072" y="1926850"/>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5" name="Line 48"/>
            <p:cNvSpPr>
              <a:spLocks noChangeShapeType="1"/>
            </p:cNvSpPr>
            <p:nvPr/>
          </p:nvSpPr>
          <p:spPr bwMode="auto">
            <a:xfrm>
              <a:off x="1751072" y="2534806"/>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7" name="Line 48"/>
            <p:cNvSpPr>
              <a:spLocks noChangeShapeType="1"/>
            </p:cNvSpPr>
            <p:nvPr/>
          </p:nvSpPr>
          <p:spPr bwMode="auto">
            <a:xfrm>
              <a:off x="1751072" y="2842752"/>
              <a:ext cx="71437" cy="0"/>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sp>
          <p:nvSpPr>
            <p:cNvPr id="19508" name="Line 93"/>
            <p:cNvSpPr>
              <a:spLocks noChangeShapeType="1"/>
            </p:cNvSpPr>
            <p:nvPr/>
          </p:nvSpPr>
          <p:spPr bwMode="auto">
            <a:xfrm>
              <a:off x="1822509" y="1295085"/>
              <a:ext cx="0" cy="2787388"/>
            </a:xfrm>
            <a:prstGeom prst="line">
              <a:avLst/>
            </a:prstGeom>
            <a:noFill/>
            <a:ln w="9525">
              <a:solidFill>
                <a:schemeClr val="accent6"/>
              </a:solidFill>
              <a:round/>
              <a:headEnd/>
              <a:tailEnd/>
            </a:ln>
            <a:extLst/>
          </p:spPr>
          <p:txBody>
            <a:bodyPr/>
            <a:lstStyle/>
            <a:p>
              <a:pPr fontAlgn="auto">
                <a:spcBef>
                  <a:spcPts val="0"/>
                </a:spcBef>
                <a:spcAft>
                  <a:spcPts val="0"/>
                </a:spcAft>
                <a:defRPr/>
              </a:pPr>
              <a:endParaRPr lang="fr-FR" sz="1400">
                <a:solidFill>
                  <a:prstClr val="black"/>
                </a:solidFill>
                <a:latin typeface="+mn-lt"/>
              </a:endParaRPr>
            </a:p>
          </p:txBody>
        </p:sp>
        <p:grpSp>
          <p:nvGrpSpPr>
            <p:cNvPr id="3" name="Group 165"/>
            <p:cNvGrpSpPr>
              <a:grpSpLocks/>
            </p:cNvGrpSpPr>
            <p:nvPr/>
          </p:nvGrpSpPr>
          <p:grpSpPr bwMode="auto">
            <a:xfrm>
              <a:off x="2219021" y="2814776"/>
              <a:ext cx="4338284" cy="1317175"/>
              <a:chOff x="5930411" y="3552312"/>
              <a:chExt cx="2344204" cy="917719"/>
            </a:xfrm>
          </p:grpSpPr>
          <p:sp>
            <p:nvSpPr>
              <p:cNvPr id="218" name="Freeform 217"/>
              <p:cNvSpPr/>
              <p:nvPr/>
            </p:nvSpPr>
            <p:spPr bwMode="auto">
              <a:xfrm>
                <a:off x="5959774" y="3628208"/>
                <a:ext cx="2280072" cy="790761"/>
              </a:xfrm>
              <a:custGeom>
                <a:avLst/>
                <a:gdLst>
                  <a:gd name="connsiteX0" fmla="*/ 0 w 2532184"/>
                  <a:gd name="connsiteY0" fmla="*/ 888023 h 888023"/>
                  <a:gd name="connsiteX1" fmla="*/ 659423 w 2532184"/>
                  <a:gd name="connsiteY1" fmla="*/ 756138 h 888023"/>
                  <a:gd name="connsiteX2" fmla="*/ 1274884 w 2532184"/>
                  <a:gd name="connsiteY2" fmla="*/ 580292 h 888023"/>
                  <a:gd name="connsiteX3" fmla="*/ 2532184 w 2532184"/>
                  <a:gd name="connsiteY3" fmla="*/ 0 h 888023"/>
                  <a:gd name="connsiteX0" fmla="*/ 0 w 2528065"/>
                  <a:gd name="connsiteY0" fmla="*/ 795536 h 795536"/>
                  <a:gd name="connsiteX1" fmla="*/ 659423 w 2528065"/>
                  <a:gd name="connsiteY1" fmla="*/ 663651 h 795536"/>
                  <a:gd name="connsiteX2" fmla="*/ 1274884 w 2528065"/>
                  <a:gd name="connsiteY2" fmla="*/ 487805 h 795536"/>
                  <a:gd name="connsiteX3" fmla="*/ 2528065 w 2528065"/>
                  <a:gd name="connsiteY3" fmla="*/ 0 h 795536"/>
                  <a:gd name="connsiteX0" fmla="*/ 0 w 2528065"/>
                  <a:gd name="connsiteY0" fmla="*/ 795536 h 795536"/>
                  <a:gd name="connsiteX1" fmla="*/ 659423 w 2528065"/>
                  <a:gd name="connsiteY1" fmla="*/ 663651 h 795536"/>
                  <a:gd name="connsiteX2" fmla="*/ 1303930 w 2528065"/>
                  <a:gd name="connsiteY2" fmla="*/ 720079 h 795536"/>
                  <a:gd name="connsiteX3" fmla="*/ 2528065 w 2528065"/>
                  <a:gd name="connsiteY3" fmla="*/ 0 h 795536"/>
                  <a:gd name="connsiteX0" fmla="*/ 0 w 2528065"/>
                  <a:gd name="connsiteY0" fmla="*/ 795536 h 936103"/>
                  <a:gd name="connsiteX1" fmla="*/ 655858 w 2528065"/>
                  <a:gd name="connsiteY1" fmla="*/ 936103 h 936103"/>
                  <a:gd name="connsiteX2" fmla="*/ 1303930 w 2528065"/>
                  <a:gd name="connsiteY2" fmla="*/ 720079 h 936103"/>
                  <a:gd name="connsiteX3" fmla="*/ 2528065 w 2528065"/>
                  <a:gd name="connsiteY3" fmla="*/ 0 h 936103"/>
                  <a:gd name="connsiteX0" fmla="*/ 0 w 2535850"/>
                  <a:gd name="connsiteY0" fmla="*/ 1053961 h 1053961"/>
                  <a:gd name="connsiteX1" fmla="*/ 663643 w 2535850"/>
                  <a:gd name="connsiteY1" fmla="*/ 936103 h 1053961"/>
                  <a:gd name="connsiteX2" fmla="*/ 1311715 w 2535850"/>
                  <a:gd name="connsiteY2" fmla="*/ 720079 h 1053961"/>
                  <a:gd name="connsiteX3" fmla="*/ 2535850 w 2535850"/>
                  <a:gd name="connsiteY3" fmla="*/ 0 h 1053961"/>
                  <a:gd name="connsiteX0" fmla="*/ 0 w 2535850"/>
                  <a:gd name="connsiteY0" fmla="*/ 1053961 h 1053961"/>
                  <a:gd name="connsiteX1" fmla="*/ 663643 w 2535850"/>
                  <a:gd name="connsiteY1" fmla="*/ 936103 h 1053961"/>
                  <a:gd name="connsiteX2" fmla="*/ 1285338 w 2535850"/>
                  <a:gd name="connsiteY2" fmla="*/ 702494 h 1053961"/>
                  <a:gd name="connsiteX3" fmla="*/ 2535850 w 2535850"/>
                  <a:gd name="connsiteY3" fmla="*/ 0 h 1053961"/>
                  <a:gd name="connsiteX0" fmla="*/ 0 w 2535850"/>
                  <a:gd name="connsiteY0" fmla="*/ 1053961 h 1053961"/>
                  <a:gd name="connsiteX1" fmla="*/ 690020 w 2535850"/>
                  <a:gd name="connsiteY1" fmla="*/ 909726 h 1053961"/>
                  <a:gd name="connsiteX2" fmla="*/ 1285338 w 2535850"/>
                  <a:gd name="connsiteY2" fmla="*/ 702494 h 1053961"/>
                  <a:gd name="connsiteX3" fmla="*/ 2535850 w 2535850"/>
                  <a:gd name="connsiteY3" fmla="*/ 0 h 1053961"/>
                  <a:gd name="connsiteX0" fmla="*/ 0 w 2254496"/>
                  <a:gd name="connsiteY0" fmla="*/ 763815 h 909726"/>
                  <a:gd name="connsiteX1" fmla="*/ 408666 w 2254496"/>
                  <a:gd name="connsiteY1" fmla="*/ 909726 h 909726"/>
                  <a:gd name="connsiteX2" fmla="*/ 1003984 w 2254496"/>
                  <a:gd name="connsiteY2" fmla="*/ 702494 h 909726"/>
                  <a:gd name="connsiteX3" fmla="*/ 2254496 w 2254496"/>
                  <a:gd name="connsiteY3" fmla="*/ 0 h 909726"/>
                  <a:gd name="connsiteX0" fmla="*/ 0 w 2254496"/>
                  <a:gd name="connsiteY0" fmla="*/ 763815 h 763815"/>
                  <a:gd name="connsiteX1" fmla="*/ 232819 w 2254496"/>
                  <a:gd name="connsiteY1" fmla="*/ 760257 h 763815"/>
                  <a:gd name="connsiteX2" fmla="*/ 1003984 w 2254496"/>
                  <a:gd name="connsiteY2" fmla="*/ 702494 h 763815"/>
                  <a:gd name="connsiteX3" fmla="*/ 2254496 w 2254496"/>
                  <a:gd name="connsiteY3" fmla="*/ 0 h 763815"/>
                  <a:gd name="connsiteX0" fmla="*/ 0 w 2245703"/>
                  <a:gd name="connsiteY0" fmla="*/ 728646 h 728646"/>
                  <a:gd name="connsiteX1" fmla="*/ 232819 w 2245703"/>
                  <a:gd name="connsiteY1" fmla="*/ 725088 h 728646"/>
                  <a:gd name="connsiteX2" fmla="*/ 1003984 w 2245703"/>
                  <a:gd name="connsiteY2" fmla="*/ 667325 h 728646"/>
                  <a:gd name="connsiteX3" fmla="*/ 2245703 w 2245703"/>
                  <a:gd name="connsiteY3" fmla="*/ 0 h 728646"/>
                  <a:gd name="connsiteX0" fmla="*/ 0 w 2245703"/>
                  <a:gd name="connsiteY0" fmla="*/ 728646 h 728646"/>
                  <a:gd name="connsiteX1" fmla="*/ 232819 w 2245703"/>
                  <a:gd name="connsiteY1" fmla="*/ 725088 h 728646"/>
                  <a:gd name="connsiteX2" fmla="*/ 1971138 w 2245703"/>
                  <a:gd name="connsiteY2" fmla="*/ 69448 h 728646"/>
                  <a:gd name="connsiteX3" fmla="*/ 2245703 w 2245703"/>
                  <a:gd name="connsiteY3" fmla="*/ 0 h 728646"/>
                  <a:gd name="connsiteX0" fmla="*/ 0 w 2245703"/>
                  <a:gd name="connsiteY0" fmla="*/ 755023 h 755023"/>
                  <a:gd name="connsiteX1" fmla="*/ 232819 w 2245703"/>
                  <a:gd name="connsiteY1" fmla="*/ 751465 h 755023"/>
                  <a:gd name="connsiteX2" fmla="*/ 1971138 w 2245703"/>
                  <a:gd name="connsiteY2" fmla="*/ 95825 h 755023"/>
                  <a:gd name="connsiteX3" fmla="*/ 2245703 w 2245703"/>
                  <a:gd name="connsiteY3" fmla="*/ 0 h 755023"/>
                  <a:gd name="connsiteX0" fmla="*/ 0 w 2245703"/>
                  <a:gd name="connsiteY0" fmla="*/ 755023 h 755023"/>
                  <a:gd name="connsiteX1" fmla="*/ 232819 w 2245703"/>
                  <a:gd name="connsiteY1" fmla="*/ 751465 h 755023"/>
                  <a:gd name="connsiteX2" fmla="*/ 473785 w 2245703"/>
                  <a:gd name="connsiteY2" fmla="*/ 742334 h 755023"/>
                  <a:gd name="connsiteX3" fmla="*/ 1971138 w 2245703"/>
                  <a:gd name="connsiteY3" fmla="*/ 95825 h 755023"/>
                  <a:gd name="connsiteX4" fmla="*/ 2245703 w 2245703"/>
                  <a:gd name="connsiteY4"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971138 w 2245703"/>
                  <a:gd name="connsiteY4" fmla="*/ 95825 h 755023"/>
                  <a:gd name="connsiteX5" fmla="*/ 2245703 w 2245703"/>
                  <a:gd name="connsiteY5"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748670 w 2245703"/>
                  <a:gd name="connsiteY4" fmla="*/ 197210 h 755023"/>
                  <a:gd name="connsiteX5" fmla="*/ 1971138 w 2245703"/>
                  <a:gd name="connsiteY5" fmla="*/ 95825 h 755023"/>
                  <a:gd name="connsiteX6" fmla="*/ 2245703 w 2245703"/>
                  <a:gd name="connsiteY6"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229924 w 2245703"/>
                  <a:gd name="connsiteY4" fmla="*/ 469772 h 755023"/>
                  <a:gd name="connsiteX5" fmla="*/ 1748670 w 2245703"/>
                  <a:gd name="connsiteY5" fmla="*/ 197210 h 755023"/>
                  <a:gd name="connsiteX6" fmla="*/ 1971138 w 2245703"/>
                  <a:gd name="connsiteY6" fmla="*/ 95825 h 755023"/>
                  <a:gd name="connsiteX7" fmla="*/ 2245703 w 2245703"/>
                  <a:gd name="connsiteY7"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229924 w 2245703"/>
                  <a:gd name="connsiteY4" fmla="*/ 469772 h 755023"/>
                  <a:gd name="connsiteX5" fmla="*/ 1484900 w 2245703"/>
                  <a:gd name="connsiteY5" fmla="*/ 311510 h 755023"/>
                  <a:gd name="connsiteX6" fmla="*/ 1748670 w 2245703"/>
                  <a:gd name="connsiteY6" fmla="*/ 197210 h 755023"/>
                  <a:gd name="connsiteX7" fmla="*/ 1971138 w 2245703"/>
                  <a:gd name="connsiteY7" fmla="*/ 95825 h 755023"/>
                  <a:gd name="connsiteX8" fmla="*/ 2245703 w 2245703"/>
                  <a:gd name="connsiteY8"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983739 w 2245703"/>
                  <a:gd name="connsiteY4" fmla="*/ 619241 h 755023"/>
                  <a:gd name="connsiteX5" fmla="*/ 1229924 w 2245703"/>
                  <a:gd name="connsiteY5" fmla="*/ 469772 h 755023"/>
                  <a:gd name="connsiteX6" fmla="*/ 1484900 w 2245703"/>
                  <a:gd name="connsiteY6" fmla="*/ 311510 h 755023"/>
                  <a:gd name="connsiteX7" fmla="*/ 1748670 w 2245703"/>
                  <a:gd name="connsiteY7" fmla="*/ 197210 h 755023"/>
                  <a:gd name="connsiteX8" fmla="*/ 1971138 w 2245703"/>
                  <a:gd name="connsiteY8" fmla="*/ 95825 h 755023"/>
                  <a:gd name="connsiteX9" fmla="*/ 2245703 w 2245703"/>
                  <a:gd name="connsiteY9"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983739 w 2245703"/>
                  <a:gd name="connsiteY4" fmla="*/ 619241 h 755023"/>
                  <a:gd name="connsiteX5" fmla="*/ 1229924 w 2245703"/>
                  <a:gd name="connsiteY5" fmla="*/ 469772 h 755023"/>
                  <a:gd name="connsiteX6" fmla="*/ 1484900 w 2245703"/>
                  <a:gd name="connsiteY6" fmla="*/ 311510 h 755023"/>
                  <a:gd name="connsiteX7" fmla="*/ 1757462 w 2245703"/>
                  <a:gd name="connsiteY7" fmla="*/ 153248 h 755023"/>
                  <a:gd name="connsiteX8" fmla="*/ 1971138 w 2245703"/>
                  <a:gd name="connsiteY8" fmla="*/ 95825 h 755023"/>
                  <a:gd name="connsiteX9" fmla="*/ 2245703 w 2245703"/>
                  <a:gd name="connsiteY9"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983739 w 2245703"/>
                  <a:gd name="connsiteY4" fmla="*/ 619241 h 755023"/>
                  <a:gd name="connsiteX5" fmla="*/ 1229924 w 2245703"/>
                  <a:gd name="connsiteY5" fmla="*/ 469772 h 755023"/>
                  <a:gd name="connsiteX6" fmla="*/ 1484900 w 2245703"/>
                  <a:gd name="connsiteY6" fmla="*/ 311510 h 755023"/>
                  <a:gd name="connsiteX7" fmla="*/ 1757462 w 2245703"/>
                  <a:gd name="connsiteY7" fmla="*/ 153248 h 755023"/>
                  <a:gd name="connsiteX8" fmla="*/ 1988723 w 2245703"/>
                  <a:gd name="connsiteY8" fmla="*/ 95825 h 755023"/>
                  <a:gd name="connsiteX9" fmla="*/ 2245703 w 2245703"/>
                  <a:gd name="connsiteY9" fmla="*/ 0 h 755023"/>
                  <a:gd name="connsiteX0" fmla="*/ 0 w 2245703"/>
                  <a:gd name="connsiteY0" fmla="*/ 807777 h 807777"/>
                  <a:gd name="connsiteX1" fmla="*/ 232819 w 2245703"/>
                  <a:gd name="connsiteY1" fmla="*/ 804219 h 807777"/>
                  <a:gd name="connsiteX2" fmla="*/ 473785 w 2245703"/>
                  <a:gd name="connsiteY2" fmla="*/ 795088 h 807777"/>
                  <a:gd name="connsiteX3" fmla="*/ 728762 w 2245703"/>
                  <a:gd name="connsiteY3" fmla="*/ 715957 h 807777"/>
                  <a:gd name="connsiteX4" fmla="*/ 983739 w 2245703"/>
                  <a:gd name="connsiteY4" fmla="*/ 671995 h 807777"/>
                  <a:gd name="connsiteX5" fmla="*/ 1229924 w 2245703"/>
                  <a:gd name="connsiteY5" fmla="*/ 522526 h 807777"/>
                  <a:gd name="connsiteX6" fmla="*/ 1484900 w 2245703"/>
                  <a:gd name="connsiteY6" fmla="*/ 364264 h 807777"/>
                  <a:gd name="connsiteX7" fmla="*/ 1757462 w 2245703"/>
                  <a:gd name="connsiteY7" fmla="*/ 206002 h 807777"/>
                  <a:gd name="connsiteX8" fmla="*/ 1988723 w 2245703"/>
                  <a:gd name="connsiteY8" fmla="*/ 148579 h 807777"/>
                  <a:gd name="connsiteX9" fmla="*/ 2245703 w 2245703"/>
                  <a:gd name="connsiteY9" fmla="*/ 0 h 807777"/>
                  <a:gd name="connsiteX0" fmla="*/ 0 w 2212366"/>
                  <a:gd name="connsiteY0" fmla="*/ 698240 h 698240"/>
                  <a:gd name="connsiteX1" fmla="*/ 232819 w 2212366"/>
                  <a:gd name="connsiteY1" fmla="*/ 694682 h 698240"/>
                  <a:gd name="connsiteX2" fmla="*/ 473785 w 2212366"/>
                  <a:gd name="connsiteY2" fmla="*/ 685551 h 698240"/>
                  <a:gd name="connsiteX3" fmla="*/ 728762 w 2212366"/>
                  <a:gd name="connsiteY3" fmla="*/ 606420 h 698240"/>
                  <a:gd name="connsiteX4" fmla="*/ 983739 w 2212366"/>
                  <a:gd name="connsiteY4" fmla="*/ 562458 h 698240"/>
                  <a:gd name="connsiteX5" fmla="*/ 1229924 w 2212366"/>
                  <a:gd name="connsiteY5" fmla="*/ 412989 h 698240"/>
                  <a:gd name="connsiteX6" fmla="*/ 1484900 w 2212366"/>
                  <a:gd name="connsiteY6" fmla="*/ 254727 h 698240"/>
                  <a:gd name="connsiteX7" fmla="*/ 1757462 w 2212366"/>
                  <a:gd name="connsiteY7" fmla="*/ 96465 h 698240"/>
                  <a:gd name="connsiteX8" fmla="*/ 1988723 w 2212366"/>
                  <a:gd name="connsiteY8" fmla="*/ 39042 h 698240"/>
                  <a:gd name="connsiteX9" fmla="*/ 2212366 w 2212366"/>
                  <a:gd name="connsiteY9" fmla="*/ 0 h 698240"/>
                  <a:gd name="connsiteX0" fmla="*/ 0 w 2212366"/>
                  <a:gd name="connsiteY0" fmla="*/ 698240 h 698240"/>
                  <a:gd name="connsiteX1" fmla="*/ 232819 w 2212366"/>
                  <a:gd name="connsiteY1" fmla="*/ 694682 h 698240"/>
                  <a:gd name="connsiteX2" fmla="*/ 473785 w 2212366"/>
                  <a:gd name="connsiteY2" fmla="*/ 685551 h 698240"/>
                  <a:gd name="connsiteX3" fmla="*/ 728762 w 2212366"/>
                  <a:gd name="connsiteY3" fmla="*/ 606420 h 698240"/>
                  <a:gd name="connsiteX4" fmla="*/ 983739 w 2212366"/>
                  <a:gd name="connsiteY4" fmla="*/ 562458 h 698240"/>
                  <a:gd name="connsiteX5" fmla="*/ 1229924 w 2212366"/>
                  <a:gd name="connsiteY5" fmla="*/ 412989 h 698240"/>
                  <a:gd name="connsiteX6" fmla="*/ 1484900 w 2212366"/>
                  <a:gd name="connsiteY6" fmla="*/ 254727 h 698240"/>
                  <a:gd name="connsiteX7" fmla="*/ 1757462 w 2212366"/>
                  <a:gd name="connsiteY7" fmla="*/ 96465 h 698240"/>
                  <a:gd name="connsiteX8" fmla="*/ 1983961 w 2212366"/>
                  <a:gd name="connsiteY8" fmla="*/ 229542 h 698240"/>
                  <a:gd name="connsiteX9" fmla="*/ 2212366 w 2212366"/>
                  <a:gd name="connsiteY9" fmla="*/ 0 h 698240"/>
                  <a:gd name="connsiteX0" fmla="*/ 0 w 2212366"/>
                  <a:gd name="connsiteY0" fmla="*/ 698240 h 698240"/>
                  <a:gd name="connsiteX1" fmla="*/ 232819 w 2212366"/>
                  <a:gd name="connsiteY1" fmla="*/ 694682 h 698240"/>
                  <a:gd name="connsiteX2" fmla="*/ 473785 w 2212366"/>
                  <a:gd name="connsiteY2" fmla="*/ 685551 h 698240"/>
                  <a:gd name="connsiteX3" fmla="*/ 728762 w 2212366"/>
                  <a:gd name="connsiteY3" fmla="*/ 606420 h 698240"/>
                  <a:gd name="connsiteX4" fmla="*/ 983739 w 2212366"/>
                  <a:gd name="connsiteY4" fmla="*/ 562458 h 698240"/>
                  <a:gd name="connsiteX5" fmla="*/ 1229924 w 2212366"/>
                  <a:gd name="connsiteY5" fmla="*/ 412989 h 698240"/>
                  <a:gd name="connsiteX6" fmla="*/ 1484900 w 2212366"/>
                  <a:gd name="connsiteY6" fmla="*/ 254727 h 698240"/>
                  <a:gd name="connsiteX7" fmla="*/ 1743174 w 2212366"/>
                  <a:gd name="connsiteY7" fmla="*/ 401265 h 698240"/>
                  <a:gd name="connsiteX8" fmla="*/ 1983961 w 2212366"/>
                  <a:gd name="connsiteY8" fmla="*/ 229542 h 698240"/>
                  <a:gd name="connsiteX9" fmla="*/ 2212366 w 2212366"/>
                  <a:gd name="connsiteY9" fmla="*/ 0 h 698240"/>
                  <a:gd name="connsiteX0" fmla="*/ 0 w 2245703"/>
                  <a:gd name="connsiteY0" fmla="*/ 683952 h 683952"/>
                  <a:gd name="connsiteX1" fmla="*/ 232819 w 2245703"/>
                  <a:gd name="connsiteY1" fmla="*/ 680394 h 683952"/>
                  <a:gd name="connsiteX2" fmla="*/ 473785 w 2245703"/>
                  <a:gd name="connsiteY2" fmla="*/ 671263 h 683952"/>
                  <a:gd name="connsiteX3" fmla="*/ 728762 w 2245703"/>
                  <a:gd name="connsiteY3" fmla="*/ 592132 h 683952"/>
                  <a:gd name="connsiteX4" fmla="*/ 983739 w 2245703"/>
                  <a:gd name="connsiteY4" fmla="*/ 548170 h 683952"/>
                  <a:gd name="connsiteX5" fmla="*/ 1229924 w 2245703"/>
                  <a:gd name="connsiteY5" fmla="*/ 398701 h 683952"/>
                  <a:gd name="connsiteX6" fmla="*/ 1484900 w 2245703"/>
                  <a:gd name="connsiteY6" fmla="*/ 240439 h 683952"/>
                  <a:gd name="connsiteX7" fmla="*/ 1743174 w 2245703"/>
                  <a:gd name="connsiteY7" fmla="*/ 386977 h 683952"/>
                  <a:gd name="connsiteX8" fmla="*/ 1983961 w 2245703"/>
                  <a:gd name="connsiteY8" fmla="*/ 215254 h 683952"/>
                  <a:gd name="connsiteX9" fmla="*/ 2245703 w 2245703"/>
                  <a:gd name="connsiteY9" fmla="*/ 0 h 683952"/>
                  <a:gd name="connsiteX0" fmla="*/ 0 w 2245703"/>
                  <a:gd name="connsiteY0" fmla="*/ 683952 h 683952"/>
                  <a:gd name="connsiteX1" fmla="*/ 232819 w 2245703"/>
                  <a:gd name="connsiteY1" fmla="*/ 680394 h 683952"/>
                  <a:gd name="connsiteX2" fmla="*/ 473785 w 2245703"/>
                  <a:gd name="connsiteY2" fmla="*/ 671263 h 683952"/>
                  <a:gd name="connsiteX3" fmla="*/ 728762 w 2245703"/>
                  <a:gd name="connsiteY3" fmla="*/ 592132 h 683952"/>
                  <a:gd name="connsiteX4" fmla="*/ 983739 w 2245703"/>
                  <a:gd name="connsiteY4" fmla="*/ 548170 h 683952"/>
                  <a:gd name="connsiteX5" fmla="*/ 1229924 w 2245703"/>
                  <a:gd name="connsiteY5" fmla="*/ 398701 h 683952"/>
                  <a:gd name="connsiteX6" fmla="*/ 1475375 w 2245703"/>
                  <a:gd name="connsiteY6" fmla="*/ 492851 h 683952"/>
                  <a:gd name="connsiteX7" fmla="*/ 1743174 w 2245703"/>
                  <a:gd name="connsiteY7" fmla="*/ 386977 h 683952"/>
                  <a:gd name="connsiteX8" fmla="*/ 1983961 w 2245703"/>
                  <a:gd name="connsiteY8" fmla="*/ 215254 h 683952"/>
                  <a:gd name="connsiteX9" fmla="*/ 2245703 w 2245703"/>
                  <a:gd name="connsiteY9" fmla="*/ 0 h 683952"/>
                  <a:gd name="connsiteX0" fmla="*/ 0 w 2245703"/>
                  <a:gd name="connsiteY0" fmla="*/ 683952 h 683952"/>
                  <a:gd name="connsiteX1" fmla="*/ 232819 w 2245703"/>
                  <a:gd name="connsiteY1" fmla="*/ 680394 h 683952"/>
                  <a:gd name="connsiteX2" fmla="*/ 473785 w 2245703"/>
                  <a:gd name="connsiteY2" fmla="*/ 671263 h 683952"/>
                  <a:gd name="connsiteX3" fmla="*/ 728762 w 2245703"/>
                  <a:gd name="connsiteY3" fmla="*/ 592132 h 683952"/>
                  <a:gd name="connsiteX4" fmla="*/ 983739 w 2245703"/>
                  <a:gd name="connsiteY4" fmla="*/ 548170 h 683952"/>
                  <a:gd name="connsiteX5" fmla="*/ 1272787 w 2245703"/>
                  <a:gd name="connsiteY5" fmla="*/ 560626 h 683952"/>
                  <a:gd name="connsiteX6" fmla="*/ 1475375 w 2245703"/>
                  <a:gd name="connsiteY6" fmla="*/ 492851 h 683952"/>
                  <a:gd name="connsiteX7" fmla="*/ 1743174 w 2245703"/>
                  <a:gd name="connsiteY7" fmla="*/ 386977 h 683952"/>
                  <a:gd name="connsiteX8" fmla="*/ 1983961 w 2245703"/>
                  <a:gd name="connsiteY8" fmla="*/ 215254 h 683952"/>
                  <a:gd name="connsiteX9" fmla="*/ 2245703 w 2245703"/>
                  <a:gd name="connsiteY9" fmla="*/ 0 h 683952"/>
                  <a:gd name="connsiteX0" fmla="*/ 0 w 2245703"/>
                  <a:gd name="connsiteY0" fmla="*/ 683952 h 683952"/>
                  <a:gd name="connsiteX1" fmla="*/ 232819 w 2245703"/>
                  <a:gd name="connsiteY1" fmla="*/ 680394 h 683952"/>
                  <a:gd name="connsiteX2" fmla="*/ 473785 w 2245703"/>
                  <a:gd name="connsiteY2" fmla="*/ 671263 h 683952"/>
                  <a:gd name="connsiteX3" fmla="*/ 728762 w 2245703"/>
                  <a:gd name="connsiteY3" fmla="*/ 592132 h 683952"/>
                  <a:gd name="connsiteX4" fmla="*/ 1002789 w 2245703"/>
                  <a:gd name="connsiteY4" fmla="*/ 629132 h 683952"/>
                  <a:gd name="connsiteX5" fmla="*/ 1272787 w 2245703"/>
                  <a:gd name="connsiteY5" fmla="*/ 560626 h 683952"/>
                  <a:gd name="connsiteX6" fmla="*/ 1475375 w 2245703"/>
                  <a:gd name="connsiteY6" fmla="*/ 492851 h 683952"/>
                  <a:gd name="connsiteX7" fmla="*/ 1743174 w 2245703"/>
                  <a:gd name="connsiteY7" fmla="*/ 386977 h 683952"/>
                  <a:gd name="connsiteX8" fmla="*/ 1983961 w 2245703"/>
                  <a:gd name="connsiteY8" fmla="*/ 215254 h 683952"/>
                  <a:gd name="connsiteX9" fmla="*/ 2245703 w 2245703"/>
                  <a:gd name="connsiteY9" fmla="*/ 0 h 683952"/>
                  <a:gd name="connsiteX0" fmla="*/ 0 w 2245703"/>
                  <a:gd name="connsiteY0" fmla="*/ 683952 h 683952"/>
                  <a:gd name="connsiteX1" fmla="*/ 232819 w 2245703"/>
                  <a:gd name="connsiteY1" fmla="*/ 680394 h 683952"/>
                  <a:gd name="connsiteX2" fmla="*/ 473785 w 2245703"/>
                  <a:gd name="connsiteY2" fmla="*/ 671263 h 683952"/>
                  <a:gd name="connsiteX3" fmla="*/ 743049 w 2245703"/>
                  <a:gd name="connsiteY3" fmla="*/ 649282 h 683952"/>
                  <a:gd name="connsiteX4" fmla="*/ 1002789 w 2245703"/>
                  <a:gd name="connsiteY4" fmla="*/ 629132 h 683952"/>
                  <a:gd name="connsiteX5" fmla="*/ 1272787 w 2245703"/>
                  <a:gd name="connsiteY5" fmla="*/ 560626 h 683952"/>
                  <a:gd name="connsiteX6" fmla="*/ 1475375 w 2245703"/>
                  <a:gd name="connsiteY6" fmla="*/ 492851 h 683952"/>
                  <a:gd name="connsiteX7" fmla="*/ 1743174 w 2245703"/>
                  <a:gd name="connsiteY7" fmla="*/ 386977 h 683952"/>
                  <a:gd name="connsiteX8" fmla="*/ 1983961 w 2245703"/>
                  <a:gd name="connsiteY8" fmla="*/ 215254 h 683952"/>
                  <a:gd name="connsiteX9" fmla="*/ 2245703 w 2245703"/>
                  <a:gd name="connsiteY9" fmla="*/ 0 h 683952"/>
                  <a:gd name="connsiteX0" fmla="*/ 0 w 2279040"/>
                  <a:gd name="connsiteY0" fmla="*/ 683952 h 683952"/>
                  <a:gd name="connsiteX1" fmla="*/ 266156 w 2279040"/>
                  <a:gd name="connsiteY1" fmla="*/ 680394 h 683952"/>
                  <a:gd name="connsiteX2" fmla="*/ 507122 w 2279040"/>
                  <a:gd name="connsiteY2" fmla="*/ 671263 h 683952"/>
                  <a:gd name="connsiteX3" fmla="*/ 776386 w 2279040"/>
                  <a:gd name="connsiteY3" fmla="*/ 649282 h 683952"/>
                  <a:gd name="connsiteX4" fmla="*/ 1036126 w 2279040"/>
                  <a:gd name="connsiteY4" fmla="*/ 629132 h 683952"/>
                  <a:gd name="connsiteX5" fmla="*/ 1306124 w 2279040"/>
                  <a:gd name="connsiteY5" fmla="*/ 560626 h 683952"/>
                  <a:gd name="connsiteX6" fmla="*/ 1508712 w 2279040"/>
                  <a:gd name="connsiteY6" fmla="*/ 492851 h 683952"/>
                  <a:gd name="connsiteX7" fmla="*/ 1776511 w 2279040"/>
                  <a:gd name="connsiteY7" fmla="*/ 386977 h 683952"/>
                  <a:gd name="connsiteX8" fmla="*/ 2017298 w 2279040"/>
                  <a:gd name="connsiteY8" fmla="*/ 215254 h 683952"/>
                  <a:gd name="connsiteX9" fmla="*/ 2279040 w 2279040"/>
                  <a:gd name="connsiteY9" fmla="*/ 0 h 68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9040" h="683952">
                    <a:moveTo>
                      <a:pt x="0" y="683952"/>
                    </a:moveTo>
                    <a:lnTo>
                      <a:pt x="266156" y="680394"/>
                    </a:lnTo>
                    <a:lnTo>
                      <a:pt x="507122" y="671263"/>
                    </a:lnTo>
                    <a:lnTo>
                      <a:pt x="776386" y="649282"/>
                    </a:lnTo>
                    <a:lnTo>
                      <a:pt x="1036126" y="629132"/>
                    </a:lnTo>
                    <a:lnTo>
                      <a:pt x="1306124" y="560626"/>
                    </a:lnTo>
                    <a:lnTo>
                      <a:pt x="1508712" y="492851"/>
                    </a:lnTo>
                    <a:lnTo>
                      <a:pt x="1776511" y="386977"/>
                    </a:lnTo>
                    <a:lnTo>
                      <a:pt x="2017298" y="215254"/>
                    </a:lnTo>
                    <a:lnTo>
                      <a:pt x="2279040"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400" dirty="0">
                  <a:solidFill>
                    <a:prstClr val="black"/>
                  </a:solidFill>
                </a:endParaRPr>
              </a:p>
            </p:txBody>
          </p:sp>
          <p:sp>
            <p:nvSpPr>
              <p:cNvPr id="219" name="Rectangle 218"/>
              <p:cNvSpPr/>
              <p:nvPr/>
            </p:nvSpPr>
            <p:spPr bwMode="auto">
              <a:xfrm>
                <a:off x="5930608" y="4369200"/>
                <a:ext cx="78061"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0" name="Rectangle 219"/>
              <p:cNvSpPr/>
              <p:nvPr/>
            </p:nvSpPr>
            <p:spPr bwMode="auto">
              <a:xfrm>
                <a:off x="7203605" y="4222108"/>
                <a:ext cx="78061" cy="100642"/>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1" name="Rectangle 220"/>
              <p:cNvSpPr/>
              <p:nvPr/>
            </p:nvSpPr>
            <p:spPr bwMode="auto">
              <a:xfrm>
                <a:off x="8196955" y="3551897"/>
                <a:ext cx="78061" cy="100642"/>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2" name="Rectangle 221"/>
              <p:cNvSpPr/>
              <p:nvPr/>
            </p:nvSpPr>
            <p:spPr bwMode="auto">
              <a:xfrm>
                <a:off x="6182806" y="4360353"/>
                <a:ext cx="78061"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3" name="Rectangle 222"/>
              <p:cNvSpPr/>
              <p:nvPr/>
            </p:nvSpPr>
            <p:spPr bwMode="auto">
              <a:xfrm>
                <a:off x="7448083" y="4136949"/>
                <a:ext cx="77203"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4" name="Rectangle 223"/>
              <p:cNvSpPr/>
              <p:nvPr/>
            </p:nvSpPr>
            <p:spPr bwMode="auto">
              <a:xfrm>
                <a:off x="6435861" y="4338233"/>
                <a:ext cx="77203"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5" name="Rectangle 224"/>
              <p:cNvSpPr/>
              <p:nvPr/>
            </p:nvSpPr>
            <p:spPr bwMode="auto">
              <a:xfrm>
                <a:off x="7700281" y="4004234"/>
                <a:ext cx="78061"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6" name="Rectangle 225"/>
              <p:cNvSpPr/>
              <p:nvPr/>
            </p:nvSpPr>
            <p:spPr bwMode="auto">
              <a:xfrm>
                <a:off x="6688059" y="4316114"/>
                <a:ext cx="78061" cy="100643"/>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7" name="Rectangle 226"/>
              <p:cNvSpPr/>
              <p:nvPr/>
            </p:nvSpPr>
            <p:spPr bwMode="auto">
              <a:xfrm>
                <a:off x="7952478" y="3816221"/>
                <a:ext cx="78061" cy="99536"/>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28" name="Rectangle 227"/>
              <p:cNvSpPr/>
              <p:nvPr/>
            </p:nvSpPr>
            <p:spPr bwMode="auto">
              <a:xfrm>
                <a:off x="6942830" y="4295101"/>
                <a:ext cx="78061" cy="100642"/>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grpSp>
        <p:grpSp>
          <p:nvGrpSpPr>
            <p:cNvPr id="4" name="Group 164"/>
            <p:cNvGrpSpPr>
              <a:grpSpLocks/>
            </p:cNvGrpSpPr>
            <p:nvPr/>
          </p:nvGrpSpPr>
          <p:grpSpPr bwMode="auto">
            <a:xfrm>
              <a:off x="2217365" y="1450336"/>
              <a:ext cx="4355089" cy="2645228"/>
              <a:chOff x="5929516" y="2601659"/>
              <a:chExt cx="2353284" cy="1843018"/>
            </a:xfrm>
            <a:solidFill>
              <a:schemeClr val="accent1"/>
            </a:solidFill>
          </p:grpSpPr>
          <p:sp>
            <p:nvSpPr>
              <p:cNvPr id="207" name="Freeform 47"/>
              <p:cNvSpPr/>
              <p:nvPr/>
            </p:nvSpPr>
            <p:spPr bwMode="auto">
              <a:xfrm>
                <a:off x="5948014" y="2675047"/>
                <a:ext cx="2299785" cy="1740372"/>
              </a:xfrm>
              <a:custGeom>
                <a:avLst/>
                <a:gdLst>
                  <a:gd name="connsiteX0" fmla="*/ 0 w 2532184"/>
                  <a:gd name="connsiteY0" fmla="*/ 888023 h 888023"/>
                  <a:gd name="connsiteX1" fmla="*/ 659423 w 2532184"/>
                  <a:gd name="connsiteY1" fmla="*/ 756138 h 888023"/>
                  <a:gd name="connsiteX2" fmla="*/ 1274884 w 2532184"/>
                  <a:gd name="connsiteY2" fmla="*/ 580292 h 888023"/>
                  <a:gd name="connsiteX3" fmla="*/ 2532184 w 2532184"/>
                  <a:gd name="connsiteY3" fmla="*/ 0 h 888023"/>
                  <a:gd name="connsiteX0" fmla="*/ 0 w 2528065"/>
                  <a:gd name="connsiteY0" fmla="*/ 795536 h 795536"/>
                  <a:gd name="connsiteX1" fmla="*/ 659423 w 2528065"/>
                  <a:gd name="connsiteY1" fmla="*/ 663651 h 795536"/>
                  <a:gd name="connsiteX2" fmla="*/ 1274884 w 2528065"/>
                  <a:gd name="connsiteY2" fmla="*/ 487805 h 795536"/>
                  <a:gd name="connsiteX3" fmla="*/ 2528065 w 2528065"/>
                  <a:gd name="connsiteY3" fmla="*/ 0 h 795536"/>
                  <a:gd name="connsiteX0" fmla="*/ 0 w 2528065"/>
                  <a:gd name="connsiteY0" fmla="*/ 795536 h 795536"/>
                  <a:gd name="connsiteX1" fmla="*/ 659423 w 2528065"/>
                  <a:gd name="connsiteY1" fmla="*/ 663651 h 795536"/>
                  <a:gd name="connsiteX2" fmla="*/ 1303930 w 2528065"/>
                  <a:gd name="connsiteY2" fmla="*/ 720079 h 795536"/>
                  <a:gd name="connsiteX3" fmla="*/ 2528065 w 2528065"/>
                  <a:gd name="connsiteY3" fmla="*/ 0 h 795536"/>
                  <a:gd name="connsiteX0" fmla="*/ 0 w 2528065"/>
                  <a:gd name="connsiteY0" fmla="*/ 795536 h 936103"/>
                  <a:gd name="connsiteX1" fmla="*/ 655858 w 2528065"/>
                  <a:gd name="connsiteY1" fmla="*/ 936103 h 936103"/>
                  <a:gd name="connsiteX2" fmla="*/ 1303930 w 2528065"/>
                  <a:gd name="connsiteY2" fmla="*/ 720079 h 936103"/>
                  <a:gd name="connsiteX3" fmla="*/ 2528065 w 2528065"/>
                  <a:gd name="connsiteY3" fmla="*/ 0 h 936103"/>
                  <a:gd name="connsiteX0" fmla="*/ 0 w 2535850"/>
                  <a:gd name="connsiteY0" fmla="*/ 1053961 h 1053961"/>
                  <a:gd name="connsiteX1" fmla="*/ 663643 w 2535850"/>
                  <a:gd name="connsiteY1" fmla="*/ 936103 h 1053961"/>
                  <a:gd name="connsiteX2" fmla="*/ 1311715 w 2535850"/>
                  <a:gd name="connsiteY2" fmla="*/ 720079 h 1053961"/>
                  <a:gd name="connsiteX3" fmla="*/ 2535850 w 2535850"/>
                  <a:gd name="connsiteY3" fmla="*/ 0 h 1053961"/>
                  <a:gd name="connsiteX0" fmla="*/ 0 w 2535850"/>
                  <a:gd name="connsiteY0" fmla="*/ 1053961 h 1053961"/>
                  <a:gd name="connsiteX1" fmla="*/ 663643 w 2535850"/>
                  <a:gd name="connsiteY1" fmla="*/ 936103 h 1053961"/>
                  <a:gd name="connsiteX2" fmla="*/ 1285338 w 2535850"/>
                  <a:gd name="connsiteY2" fmla="*/ 702494 h 1053961"/>
                  <a:gd name="connsiteX3" fmla="*/ 2535850 w 2535850"/>
                  <a:gd name="connsiteY3" fmla="*/ 0 h 1053961"/>
                  <a:gd name="connsiteX0" fmla="*/ 0 w 2535850"/>
                  <a:gd name="connsiteY0" fmla="*/ 1053961 h 1053961"/>
                  <a:gd name="connsiteX1" fmla="*/ 690020 w 2535850"/>
                  <a:gd name="connsiteY1" fmla="*/ 909726 h 1053961"/>
                  <a:gd name="connsiteX2" fmla="*/ 1285338 w 2535850"/>
                  <a:gd name="connsiteY2" fmla="*/ 702494 h 1053961"/>
                  <a:gd name="connsiteX3" fmla="*/ 2535850 w 2535850"/>
                  <a:gd name="connsiteY3" fmla="*/ 0 h 1053961"/>
                  <a:gd name="connsiteX0" fmla="*/ 0 w 2254496"/>
                  <a:gd name="connsiteY0" fmla="*/ 763815 h 909726"/>
                  <a:gd name="connsiteX1" fmla="*/ 408666 w 2254496"/>
                  <a:gd name="connsiteY1" fmla="*/ 909726 h 909726"/>
                  <a:gd name="connsiteX2" fmla="*/ 1003984 w 2254496"/>
                  <a:gd name="connsiteY2" fmla="*/ 702494 h 909726"/>
                  <a:gd name="connsiteX3" fmla="*/ 2254496 w 2254496"/>
                  <a:gd name="connsiteY3" fmla="*/ 0 h 909726"/>
                  <a:gd name="connsiteX0" fmla="*/ 0 w 2254496"/>
                  <a:gd name="connsiteY0" fmla="*/ 763815 h 763815"/>
                  <a:gd name="connsiteX1" fmla="*/ 232819 w 2254496"/>
                  <a:gd name="connsiteY1" fmla="*/ 760257 h 763815"/>
                  <a:gd name="connsiteX2" fmla="*/ 1003984 w 2254496"/>
                  <a:gd name="connsiteY2" fmla="*/ 702494 h 763815"/>
                  <a:gd name="connsiteX3" fmla="*/ 2254496 w 2254496"/>
                  <a:gd name="connsiteY3" fmla="*/ 0 h 763815"/>
                  <a:gd name="connsiteX0" fmla="*/ 0 w 2245703"/>
                  <a:gd name="connsiteY0" fmla="*/ 728646 h 728646"/>
                  <a:gd name="connsiteX1" fmla="*/ 232819 w 2245703"/>
                  <a:gd name="connsiteY1" fmla="*/ 725088 h 728646"/>
                  <a:gd name="connsiteX2" fmla="*/ 1003984 w 2245703"/>
                  <a:gd name="connsiteY2" fmla="*/ 667325 h 728646"/>
                  <a:gd name="connsiteX3" fmla="*/ 2245703 w 2245703"/>
                  <a:gd name="connsiteY3" fmla="*/ 0 h 728646"/>
                  <a:gd name="connsiteX0" fmla="*/ 0 w 2245703"/>
                  <a:gd name="connsiteY0" fmla="*/ 728646 h 728646"/>
                  <a:gd name="connsiteX1" fmla="*/ 232819 w 2245703"/>
                  <a:gd name="connsiteY1" fmla="*/ 725088 h 728646"/>
                  <a:gd name="connsiteX2" fmla="*/ 1971138 w 2245703"/>
                  <a:gd name="connsiteY2" fmla="*/ 69448 h 728646"/>
                  <a:gd name="connsiteX3" fmla="*/ 2245703 w 2245703"/>
                  <a:gd name="connsiteY3" fmla="*/ 0 h 728646"/>
                  <a:gd name="connsiteX0" fmla="*/ 0 w 2245703"/>
                  <a:gd name="connsiteY0" fmla="*/ 755023 h 755023"/>
                  <a:gd name="connsiteX1" fmla="*/ 232819 w 2245703"/>
                  <a:gd name="connsiteY1" fmla="*/ 751465 h 755023"/>
                  <a:gd name="connsiteX2" fmla="*/ 1971138 w 2245703"/>
                  <a:gd name="connsiteY2" fmla="*/ 95825 h 755023"/>
                  <a:gd name="connsiteX3" fmla="*/ 2245703 w 2245703"/>
                  <a:gd name="connsiteY3" fmla="*/ 0 h 755023"/>
                  <a:gd name="connsiteX0" fmla="*/ 0 w 2245703"/>
                  <a:gd name="connsiteY0" fmla="*/ 755023 h 755023"/>
                  <a:gd name="connsiteX1" fmla="*/ 232819 w 2245703"/>
                  <a:gd name="connsiteY1" fmla="*/ 751465 h 755023"/>
                  <a:gd name="connsiteX2" fmla="*/ 473785 w 2245703"/>
                  <a:gd name="connsiteY2" fmla="*/ 742334 h 755023"/>
                  <a:gd name="connsiteX3" fmla="*/ 1971138 w 2245703"/>
                  <a:gd name="connsiteY3" fmla="*/ 95825 h 755023"/>
                  <a:gd name="connsiteX4" fmla="*/ 2245703 w 2245703"/>
                  <a:gd name="connsiteY4"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971138 w 2245703"/>
                  <a:gd name="connsiteY4" fmla="*/ 95825 h 755023"/>
                  <a:gd name="connsiteX5" fmla="*/ 2245703 w 2245703"/>
                  <a:gd name="connsiteY5"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748670 w 2245703"/>
                  <a:gd name="connsiteY4" fmla="*/ 197210 h 755023"/>
                  <a:gd name="connsiteX5" fmla="*/ 1971138 w 2245703"/>
                  <a:gd name="connsiteY5" fmla="*/ 95825 h 755023"/>
                  <a:gd name="connsiteX6" fmla="*/ 2245703 w 2245703"/>
                  <a:gd name="connsiteY6"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229924 w 2245703"/>
                  <a:gd name="connsiteY4" fmla="*/ 469772 h 755023"/>
                  <a:gd name="connsiteX5" fmla="*/ 1748670 w 2245703"/>
                  <a:gd name="connsiteY5" fmla="*/ 197210 h 755023"/>
                  <a:gd name="connsiteX6" fmla="*/ 1971138 w 2245703"/>
                  <a:gd name="connsiteY6" fmla="*/ 95825 h 755023"/>
                  <a:gd name="connsiteX7" fmla="*/ 2245703 w 2245703"/>
                  <a:gd name="connsiteY7"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1229924 w 2245703"/>
                  <a:gd name="connsiteY4" fmla="*/ 469772 h 755023"/>
                  <a:gd name="connsiteX5" fmla="*/ 1484900 w 2245703"/>
                  <a:gd name="connsiteY5" fmla="*/ 311510 h 755023"/>
                  <a:gd name="connsiteX6" fmla="*/ 1748670 w 2245703"/>
                  <a:gd name="connsiteY6" fmla="*/ 197210 h 755023"/>
                  <a:gd name="connsiteX7" fmla="*/ 1971138 w 2245703"/>
                  <a:gd name="connsiteY7" fmla="*/ 95825 h 755023"/>
                  <a:gd name="connsiteX8" fmla="*/ 2245703 w 2245703"/>
                  <a:gd name="connsiteY8" fmla="*/ 0 h 755023"/>
                  <a:gd name="connsiteX0" fmla="*/ 0 w 2245703"/>
                  <a:gd name="connsiteY0" fmla="*/ 755023 h 755023"/>
                  <a:gd name="connsiteX1" fmla="*/ 232819 w 2245703"/>
                  <a:gd name="connsiteY1" fmla="*/ 751465 h 755023"/>
                  <a:gd name="connsiteX2" fmla="*/ 473785 w 2245703"/>
                  <a:gd name="connsiteY2" fmla="*/ 742334 h 755023"/>
                  <a:gd name="connsiteX3" fmla="*/ 728762 w 2245703"/>
                  <a:gd name="connsiteY3" fmla="*/ 663203 h 755023"/>
                  <a:gd name="connsiteX4" fmla="*/ 983739 w 2245703"/>
                  <a:gd name="connsiteY4" fmla="*/ 619241 h 755023"/>
                  <a:gd name="connsiteX5" fmla="*/ 1229924 w 2245703"/>
                  <a:gd name="connsiteY5" fmla="*/ 469772 h 755023"/>
                  <a:gd name="connsiteX6" fmla="*/ 1484900 w 2245703"/>
                  <a:gd name="connsiteY6" fmla="*/ 311510 h 755023"/>
                  <a:gd name="connsiteX7" fmla="*/ 1748670 w 2245703"/>
                  <a:gd name="connsiteY7" fmla="*/ 197210 h 755023"/>
                  <a:gd name="connsiteX8" fmla="*/ 1971138 w 2245703"/>
                  <a:gd name="connsiteY8" fmla="*/ 95825 h 755023"/>
                  <a:gd name="connsiteX9" fmla="*/ 2245703 w 2245703"/>
                  <a:gd name="connsiteY9" fmla="*/ 0 h 755023"/>
                  <a:gd name="connsiteX0" fmla="*/ 0 w 2279041"/>
                  <a:gd name="connsiteY0" fmla="*/ 1536073 h 1536073"/>
                  <a:gd name="connsiteX1" fmla="*/ 266157 w 2279041"/>
                  <a:gd name="connsiteY1" fmla="*/ 751465 h 1536073"/>
                  <a:gd name="connsiteX2" fmla="*/ 507123 w 2279041"/>
                  <a:gd name="connsiteY2" fmla="*/ 742334 h 1536073"/>
                  <a:gd name="connsiteX3" fmla="*/ 762100 w 2279041"/>
                  <a:gd name="connsiteY3" fmla="*/ 663203 h 1536073"/>
                  <a:gd name="connsiteX4" fmla="*/ 1017077 w 2279041"/>
                  <a:gd name="connsiteY4" fmla="*/ 619241 h 1536073"/>
                  <a:gd name="connsiteX5" fmla="*/ 1263262 w 2279041"/>
                  <a:gd name="connsiteY5" fmla="*/ 4697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07123 w 2279041"/>
                  <a:gd name="connsiteY2" fmla="*/ 742334 h 1536073"/>
                  <a:gd name="connsiteX3" fmla="*/ 762100 w 2279041"/>
                  <a:gd name="connsiteY3" fmla="*/ 663203 h 1536073"/>
                  <a:gd name="connsiteX4" fmla="*/ 1017077 w 2279041"/>
                  <a:gd name="connsiteY4" fmla="*/ 619241 h 1536073"/>
                  <a:gd name="connsiteX5" fmla="*/ 1263262 w 2279041"/>
                  <a:gd name="connsiteY5" fmla="*/ 4697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62100 w 2279041"/>
                  <a:gd name="connsiteY3" fmla="*/ 663203 h 1536073"/>
                  <a:gd name="connsiteX4" fmla="*/ 1017077 w 2279041"/>
                  <a:gd name="connsiteY4" fmla="*/ 619241 h 1536073"/>
                  <a:gd name="connsiteX5" fmla="*/ 1263262 w 2279041"/>
                  <a:gd name="connsiteY5" fmla="*/ 4697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7077 w 2279041"/>
                  <a:gd name="connsiteY4" fmla="*/ 619241 h 1536073"/>
                  <a:gd name="connsiteX5" fmla="*/ 1263262 w 2279041"/>
                  <a:gd name="connsiteY5" fmla="*/ 4697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2315 w 2279041"/>
                  <a:gd name="connsiteY4" fmla="*/ 1381241 h 1536073"/>
                  <a:gd name="connsiteX5" fmla="*/ 1263262 w 2279041"/>
                  <a:gd name="connsiteY5" fmla="*/ 4697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2315 w 2279041"/>
                  <a:gd name="connsiteY4" fmla="*/ 1381241 h 1536073"/>
                  <a:gd name="connsiteX5" fmla="*/ 1268024 w 2279041"/>
                  <a:gd name="connsiteY5" fmla="*/ 1269872 h 1536073"/>
                  <a:gd name="connsiteX6" fmla="*/ 1518238 w 2279041"/>
                  <a:gd name="connsiteY6" fmla="*/ 311510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2315 w 2279041"/>
                  <a:gd name="connsiteY4" fmla="*/ 1381241 h 1536073"/>
                  <a:gd name="connsiteX5" fmla="*/ 1268024 w 2279041"/>
                  <a:gd name="connsiteY5" fmla="*/ 1269872 h 1536073"/>
                  <a:gd name="connsiteX6" fmla="*/ 1523001 w 2279041"/>
                  <a:gd name="connsiteY6" fmla="*/ 1125898 h 1536073"/>
                  <a:gd name="connsiteX7" fmla="*/ 1782008 w 2279041"/>
                  <a:gd name="connsiteY7" fmla="*/ 197210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2315 w 2279041"/>
                  <a:gd name="connsiteY4" fmla="*/ 1381241 h 1536073"/>
                  <a:gd name="connsiteX5" fmla="*/ 1268024 w 2279041"/>
                  <a:gd name="connsiteY5" fmla="*/ 1269872 h 1536073"/>
                  <a:gd name="connsiteX6" fmla="*/ 1523001 w 2279041"/>
                  <a:gd name="connsiteY6" fmla="*/ 1125898 h 1536073"/>
                  <a:gd name="connsiteX7" fmla="*/ 1777245 w 2279041"/>
                  <a:gd name="connsiteY7" fmla="*/ 911585 h 1536073"/>
                  <a:gd name="connsiteX8" fmla="*/ 2004476 w 2279041"/>
                  <a:gd name="connsiteY8" fmla="*/ 95825 h 1536073"/>
                  <a:gd name="connsiteX9" fmla="*/ 2279041 w 2279041"/>
                  <a:gd name="connsiteY9" fmla="*/ 0 h 1536073"/>
                  <a:gd name="connsiteX0" fmla="*/ 0 w 2279041"/>
                  <a:gd name="connsiteY0" fmla="*/ 1536073 h 1536073"/>
                  <a:gd name="connsiteX1" fmla="*/ 268464 w 2279041"/>
                  <a:gd name="connsiteY1" fmla="*/ 1521477 h 1536073"/>
                  <a:gd name="connsiteX2" fmla="*/ 511911 w 2279041"/>
                  <a:gd name="connsiteY2" fmla="*/ 1493296 h 1536073"/>
                  <a:gd name="connsiteX3" fmla="*/ 776387 w 2279041"/>
                  <a:gd name="connsiteY3" fmla="*/ 1434728 h 1536073"/>
                  <a:gd name="connsiteX4" fmla="*/ 1012315 w 2279041"/>
                  <a:gd name="connsiteY4" fmla="*/ 1381241 h 1536073"/>
                  <a:gd name="connsiteX5" fmla="*/ 1268024 w 2279041"/>
                  <a:gd name="connsiteY5" fmla="*/ 1269872 h 1536073"/>
                  <a:gd name="connsiteX6" fmla="*/ 1523001 w 2279041"/>
                  <a:gd name="connsiteY6" fmla="*/ 1125898 h 1536073"/>
                  <a:gd name="connsiteX7" fmla="*/ 1777245 w 2279041"/>
                  <a:gd name="connsiteY7" fmla="*/ 911585 h 1536073"/>
                  <a:gd name="connsiteX8" fmla="*/ 2028289 w 2279041"/>
                  <a:gd name="connsiteY8" fmla="*/ 557787 h 1536073"/>
                  <a:gd name="connsiteX9" fmla="*/ 2279041 w 2279041"/>
                  <a:gd name="connsiteY9" fmla="*/ 0 h 1536073"/>
                  <a:gd name="connsiteX0" fmla="*/ 0 w 2298091"/>
                  <a:gd name="connsiteY0" fmla="*/ 1507498 h 1507498"/>
                  <a:gd name="connsiteX1" fmla="*/ 268464 w 2298091"/>
                  <a:gd name="connsiteY1" fmla="*/ 1492902 h 1507498"/>
                  <a:gd name="connsiteX2" fmla="*/ 511911 w 2298091"/>
                  <a:gd name="connsiteY2" fmla="*/ 1464721 h 1507498"/>
                  <a:gd name="connsiteX3" fmla="*/ 776387 w 2298091"/>
                  <a:gd name="connsiteY3" fmla="*/ 1406153 h 1507498"/>
                  <a:gd name="connsiteX4" fmla="*/ 1012315 w 2298091"/>
                  <a:gd name="connsiteY4" fmla="*/ 1352666 h 1507498"/>
                  <a:gd name="connsiteX5" fmla="*/ 1268024 w 2298091"/>
                  <a:gd name="connsiteY5" fmla="*/ 1241297 h 1507498"/>
                  <a:gd name="connsiteX6" fmla="*/ 1523001 w 2298091"/>
                  <a:gd name="connsiteY6" fmla="*/ 1097323 h 1507498"/>
                  <a:gd name="connsiteX7" fmla="*/ 1777245 w 2298091"/>
                  <a:gd name="connsiteY7" fmla="*/ 883010 h 1507498"/>
                  <a:gd name="connsiteX8" fmla="*/ 2028289 w 2298091"/>
                  <a:gd name="connsiteY8" fmla="*/ 529212 h 1507498"/>
                  <a:gd name="connsiteX9" fmla="*/ 2298091 w 2298091"/>
                  <a:gd name="connsiteY9" fmla="*/ 0 h 150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8091" h="1507498">
                    <a:moveTo>
                      <a:pt x="0" y="1507498"/>
                    </a:moveTo>
                    <a:lnTo>
                      <a:pt x="268464" y="1492902"/>
                    </a:lnTo>
                    <a:lnTo>
                      <a:pt x="511911" y="1464721"/>
                    </a:lnTo>
                    <a:lnTo>
                      <a:pt x="776387" y="1406153"/>
                    </a:lnTo>
                    <a:lnTo>
                      <a:pt x="1012315" y="1352666"/>
                    </a:lnTo>
                    <a:lnTo>
                      <a:pt x="1268024" y="1241297"/>
                    </a:lnTo>
                    <a:lnTo>
                      <a:pt x="1523001" y="1097323"/>
                    </a:lnTo>
                    <a:lnTo>
                      <a:pt x="1777245" y="883010"/>
                    </a:lnTo>
                    <a:lnTo>
                      <a:pt x="2028289" y="529212"/>
                    </a:lnTo>
                    <a:lnTo>
                      <a:pt x="2298091" y="0"/>
                    </a:lnTo>
                  </a:path>
                </a:pathLst>
              </a:custGeom>
              <a:noFill/>
              <a:ln w="28575">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400" dirty="0">
                  <a:solidFill>
                    <a:prstClr val="black"/>
                  </a:solidFill>
                </a:endParaRPr>
              </a:p>
            </p:txBody>
          </p:sp>
          <p:sp>
            <p:nvSpPr>
              <p:cNvPr id="208" name="Isosceles Triangle 207"/>
              <p:cNvSpPr/>
              <p:nvPr/>
            </p:nvSpPr>
            <p:spPr bwMode="auto">
              <a:xfrm>
                <a:off x="5929516" y="4344347"/>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09" name="Isosceles Triangle 208"/>
              <p:cNvSpPr/>
              <p:nvPr/>
            </p:nvSpPr>
            <p:spPr bwMode="auto">
              <a:xfrm>
                <a:off x="7192896" y="4035179"/>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0" name="Isosceles Triangle 209"/>
              <p:cNvSpPr/>
              <p:nvPr/>
            </p:nvSpPr>
            <p:spPr bwMode="auto">
              <a:xfrm>
                <a:off x="8204989" y="2601659"/>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1" name="Isosceles Triangle 210"/>
              <p:cNvSpPr/>
              <p:nvPr/>
            </p:nvSpPr>
            <p:spPr bwMode="auto">
              <a:xfrm>
                <a:off x="6181959" y="4326978"/>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2" name="Isosceles Triangle 211"/>
              <p:cNvSpPr/>
              <p:nvPr/>
            </p:nvSpPr>
            <p:spPr bwMode="auto">
              <a:xfrm>
                <a:off x="7445338" y="3858016"/>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3" name="Isosceles Triangle 212"/>
              <p:cNvSpPr/>
              <p:nvPr/>
            </p:nvSpPr>
            <p:spPr bwMode="auto">
              <a:xfrm>
                <a:off x="6434404" y="4295714"/>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4" name="Isosceles Triangle 213"/>
              <p:cNvSpPr/>
              <p:nvPr/>
            </p:nvSpPr>
            <p:spPr bwMode="auto">
              <a:xfrm>
                <a:off x="7700097" y="3587060"/>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5" name="Isosceles Triangle 214"/>
              <p:cNvSpPr/>
              <p:nvPr/>
            </p:nvSpPr>
            <p:spPr bwMode="auto">
              <a:xfrm>
                <a:off x="6688005" y="4222764"/>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6" name="Isosceles Triangle 215"/>
              <p:cNvSpPr/>
              <p:nvPr/>
            </p:nvSpPr>
            <p:spPr bwMode="auto">
              <a:xfrm>
                <a:off x="7952539" y="3173678"/>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217" name="Isosceles Triangle 216"/>
              <p:cNvSpPr/>
              <p:nvPr/>
            </p:nvSpPr>
            <p:spPr bwMode="auto">
              <a:xfrm>
                <a:off x="6940449" y="4149816"/>
                <a:ext cx="77811" cy="100330"/>
              </a:xfrm>
              <a:prstGeom prst="triangl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grpSp>
        <p:sp>
          <p:nvSpPr>
            <p:cNvPr id="49207" name="Rectangle 87"/>
            <p:cNvSpPr>
              <a:spLocks noChangeArrowheads="1"/>
            </p:cNvSpPr>
            <p:nvPr/>
          </p:nvSpPr>
          <p:spPr bwMode="auto">
            <a:xfrm>
              <a:off x="3254915" y="4394021"/>
              <a:ext cx="1800183" cy="21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400" dirty="0" err="1" smtClean="0">
                  <a:solidFill>
                    <a:srgbClr val="000000"/>
                  </a:solidFill>
                  <a:ea typeface="ヒラギノ角ゴ Pro W3"/>
                  <a:cs typeface="ヒラギノ角ゴ Pro W3"/>
                </a:rPr>
                <a:t>Consum</a:t>
              </a:r>
              <a:r>
                <a:rPr lang="en-US" altLang="en-US" sz="1400" dirty="0" smtClean="0">
                  <a:solidFill>
                    <a:srgbClr val="000000"/>
                  </a:solidFill>
                  <a:ea typeface="ヒラギノ角ゴ Pro W3"/>
                  <a:cs typeface="ヒラギノ角ゴ Pro W3"/>
                </a:rPr>
                <a:t> alcohol(g/</a:t>
              </a:r>
              <a:r>
                <a:rPr lang="en-US" altLang="en-US" sz="1400" dirty="0" err="1" smtClean="0">
                  <a:solidFill>
                    <a:srgbClr val="000000"/>
                  </a:solidFill>
                  <a:ea typeface="ヒラギノ角ゴ Pro W3"/>
                  <a:cs typeface="ヒラギノ角ゴ Pro W3"/>
                </a:rPr>
                <a:t>dia</a:t>
              </a:r>
              <a:r>
                <a:rPr lang="en-US" altLang="en-US" sz="1400" dirty="0">
                  <a:solidFill>
                    <a:srgbClr val="000000"/>
                  </a:solidFill>
                  <a:ea typeface="ヒラギノ角ゴ Pro W3"/>
                  <a:cs typeface="ヒラギノ角ゴ Pro W3"/>
                </a:rPr>
                <a:t>)</a:t>
              </a:r>
            </a:p>
          </p:txBody>
        </p:sp>
        <p:cxnSp>
          <p:nvCxnSpPr>
            <p:cNvPr id="93" name="Straight Connector 92"/>
            <p:cNvCxnSpPr/>
            <p:nvPr/>
          </p:nvCxnSpPr>
          <p:spPr bwMode="auto">
            <a:xfrm>
              <a:off x="6937463" y="2350673"/>
              <a:ext cx="485778" cy="0"/>
            </a:xfrm>
            <a:prstGeom prst="line">
              <a:avLst/>
            </a:prstGeom>
            <a:solidFill>
              <a:schemeClr val="accent2"/>
            </a:solidFill>
            <a:ln w="2857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bwMode="auto">
            <a:xfrm>
              <a:off x="7107327" y="2277655"/>
              <a:ext cx="144463" cy="144448"/>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cxnSp>
          <p:nvCxnSpPr>
            <p:cNvPr id="95" name="Straight Connector 94"/>
            <p:cNvCxnSpPr/>
            <p:nvPr/>
          </p:nvCxnSpPr>
          <p:spPr bwMode="auto">
            <a:xfrm>
              <a:off x="6937463" y="1985583"/>
              <a:ext cx="485778" cy="0"/>
            </a:xfrm>
            <a:prstGeom prst="line">
              <a:avLst/>
            </a:prstGeom>
            <a:solidFill>
              <a:schemeClr val="accent1"/>
            </a:solidFill>
            <a:ln w="2857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96" name="Isosceles Triangle 95"/>
            <p:cNvSpPr/>
            <p:nvPr/>
          </p:nvSpPr>
          <p:spPr bwMode="auto">
            <a:xfrm>
              <a:off x="7107327" y="1912565"/>
              <a:ext cx="144463" cy="144448"/>
            </a:xfrm>
            <a:prstGeom prst="triangl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solidFill>
                  <a:prstClr val="white"/>
                </a:solidFill>
              </a:endParaRPr>
            </a:p>
          </p:txBody>
        </p:sp>
        <p:sp>
          <p:nvSpPr>
            <p:cNvPr id="49212" name="Rectangle 87"/>
            <p:cNvSpPr>
              <a:spLocks noChangeArrowheads="1"/>
            </p:cNvSpPr>
            <p:nvPr/>
          </p:nvSpPr>
          <p:spPr bwMode="auto">
            <a:xfrm>
              <a:off x="7481362" y="1871388"/>
              <a:ext cx="567466" cy="21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eaLnBrk="1" hangingPunct="1">
                <a:spcBef>
                  <a:spcPct val="0"/>
                </a:spcBef>
                <a:buClrTx/>
                <a:buFontTx/>
                <a:buNone/>
              </a:pPr>
              <a:r>
                <a:rPr lang="en-US" altLang="en-US" sz="1400" dirty="0" smtClean="0">
                  <a:solidFill>
                    <a:srgbClr val="000000"/>
                  </a:solidFill>
                  <a:ea typeface="ヒラギノ角ゴ Pro W3"/>
                  <a:cs typeface="ヒラギノ角ゴ Pro W3"/>
                </a:rPr>
                <a:t>Homes</a:t>
              </a:r>
              <a:endParaRPr lang="en-US" altLang="en-US" sz="1400" dirty="0">
                <a:solidFill>
                  <a:srgbClr val="000000"/>
                </a:solidFill>
                <a:ea typeface="ヒラギノ角ゴ Pro W3"/>
                <a:cs typeface="ヒラギノ角ゴ Pro W3"/>
              </a:endParaRPr>
            </a:p>
          </p:txBody>
        </p:sp>
        <p:sp>
          <p:nvSpPr>
            <p:cNvPr id="49213" name="Rectangle 87"/>
            <p:cNvSpPr>
              <a:spLocks noChangeArrowheads="1"/>
            </p:cNvSpPr>
            <p:nvPr/>
          </p:nvSpPr>
          <p:spPr bwMode="auto">
            <a:xfrm>
              <a:off x="7481364" y="2236527"/>
              <a:ext cx="517773" cy="21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eaLnBrk="1" hangingPunct="1">
                <a:spcBef>
                  <a:spcPct val="0"/>
                </a:spcBef>
                <a:buClrTx/>
                <a:buFontTx/>
                <a:buNone/>
              </a:pPr>
              <a:r>
                <a:rPr lang="en-US" altLang="en-US" sz="1400" dirty="0" err="1" smtClean="0">
                  <a:solidFill>
                    <a:srgbClr val="000000"/>
                  </a:solidFill>
                  <a:ea typeface="ヒラギノ角ゴ Pro W3"/>
                  <a:cs typeface="ヒラギノ角ゴ Pro W3"/>
                </a:rPr>
                <a:t>Dones</a:t>
              </a:r>
              <a:endParaRPr lang="en-US" altLang="en-US" sz="1400" dirty="0">
                <a:solidFill>
                  <a:srgbClr val="000000"/>
                </a:solidFill>
                <a:ea typeface="ヒラギノ角ゴ Pro W3"/>
                <a:cs typeface="ヒラギノ角ゴ Pro W3"/>
              </a:endParaRPr>
            </a:p>
          </p:txBody>
        </p:sp>
      </p:grpSp>
      <p:sp>
        <p:nvSpPr>
          <p:cNvPr id="49158" name="Text Box 74"/>
          <p:cNvSpPr txBox="1">
            <a:spLocks noChangeArrowheads="1"/>
          </p:cNvSpPr>
          <p:nvPr/>
        </p:nvSpPr>
        <p:spPr bwMode="auto">
          <a:xfrm>
            <a:off x="539552" y="925513"/>
            <a:ext cx="81232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eaLnBrk="1" hangingPunct="1">
              <a:spcBef>
                <a:spcPct val="0"/>
              </a:spcBef>
              <a:buClrTx/>
              <a:buFontTx/>
              <a:buNone/>
            </a:pPr>
            <a:endParaRPr lang="ca-ES" altLang="en-US" dirty="0" smtClean="0"/>
          </a:p>
          <a:p>
            <a:pPr eaLnBrk="1" hangingPunct="1">
              <a:spcBef>
                <a:spcPct val="0"/>
              </a:spcBef>
              <a:buClrTx/>
              <a:buFontTx/>
              <a:buNone/>
            </a:pPr>
            <a:endParaRPr lang="ca-ES" altLang="en-US" dirty="0" smtClean="0"/>
          </a:p>
          <a:p>
            <a:pPr eaLnBrk="1" hangingPunct="1">
              <a:spcBef>
                <a:spcPct val="0"/>
              </a:spcBef>
              <a:buClrTx/>
              <a:buFontTx/>
              <a:buNone/>
            </a:pPr>
            <a:r>
              <a:rPr lang="ca-ES" altLang="en-US" dirty="0" smtClean="0"/>
              <a:t>Tant el </a:t>
            </a:r>
            <a:r>
              <a:rPr lang="ca-ES" altLang="en-US" i="1" dirty="0" smtClean="0"/>
              <a:t>risc relatiu com </a:t>
            </a:r>
            <a:r>
              <a:rPr lang="ca-ES" altLang="en-US" dirty="0" smtClean="0"/>
              <a:t>el </a:t>
            </a:r>
            <a:r>
              <a:rPr lang="ca-ES" altLang="en-US" i="1" dirty="0" smtClean="0"/>
              <a:t>risc absolut</a:t>
            </a:r>
            <a:r>
              <a:rPr lang="ca-ES" altLang="en-US" dirty="0" smtClean="0"/>
              <a:t> de mortalitat s’incrementa a mida que augmenta el consum d’alcohol por sobre de &gt;10 g/dia (1 UBE) </a:t>
            </a:r>
            <a:endParaRPr lang="ca-ES" altLang="en-US" dirty="0"/>
          </a:p>
        </p:txBody>
      </p:sp>
      <p:sp>
        <p:nvSpPr>
          <p:cNvPr id="49159" name="Rectangle 75"/>
          <p:cNvSpPr>
            <a:spLocks noChangeArrowheads="1"/>
          </p:cNvSpPr>
          <p:nvPr/>
        </p:nvSpPr>
        <p:spPr bwMode="auto">
          <a:xfrm>
            <a:off x="295275" y="416277"/>
            <a:ext cx="787712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accent1"/>
              </a:buClr>
              <a:buChar char="•"/>
              <a:defRPr>
                <a:solidFill>
                  <a:schemeClr val="tx1"/>
                </a:solidFill>
                <a:latin typeface="Arial" pitchFamily="34" charset="0"/>
                <a:cs typeface="Arial" pitchFamily="34" charset="0"/>
              </a:defRPr>
            </a:lvl1pPr>
            <a:lvl2pPr marL="742950" indent="-285750" eaLnBrk="0" hangingPunct="0">
              <a:spcBef>
                <a:spcPct val="20000"/>
              </a:spcBef>
              <a:buChar char="–"/>
              <a:defRPr>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chemeClr val="tx1"/>
                </a:solidFill>
                <a:latin typeface="Arial" pitchFamily="34" charset="0"/>
                <a:cs typeface="Arial" pitchFamily="34" charset="0"/>
              </a:defRPr>
            </a:lvl3pPr>
            <a:lvl4pPr marL="1600200" indent="-228600" eaLnBrk="0" hangingPunct="0">
              <a:spcBef>
                <a:spcPct val="20000"/>
              </a:spcBef>
              <a:buChar char="–"/>
              <a:defRPr>
                <a:solidFill>
                  <a:schemeClr val="tx1"/>
                </a:solidFill>
                <a:latin typeface="Arial" pitchFamily="34" charset="0"/>
                <a:cs typeface="Arial" pitchFamily="34" charset="0"/>
              </a:defRPr>
            </a:lvl4pPr>
            <a:lvl5pPr marL="2057400" indent="-228600" eaLnBrk="0" hangingPunct="0">
              <a:spcBef>
                <a:spcPct val="20000"/>
              </a:spcBef>
              <a:buChar cha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cs typeface="Arial" pitchFamily="34" charset="0"/>
              </a:defRPr>
            </a:lvl9pPr>
          </a:lstStyle>
          <a:p>
            <a:pPr eaLnBrk="1" hangingPunct="1">
              <a:spcBef>
                <a:spcPct val="0"/>
              </a:spcBef>
              <a:buClrTx/>
              <a:buFontTx/>
              <a:buNone/>
            </a:pPr>
            <a:r>
              <a:rPr lang="ca-ES" altLang="en-US" sz="2600" b="1" dirty="0" smtClean="0">
                <a:latin typeface="Trebuchet MS" pitchFamily="34" charset="0"/>
              </a:rPr>
              <a:t>Correlació entre mortalitat  i consum d’alcohol</a:t>
            </a:r>
            <a:endParaRPr lang="ca-ES" altLang="en-US" sz="2600" b="1" dirty="0">
              <a:latin typeface="Trebuchet MS"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Alcohol i mortalitat</a:t>
            </a:r>
            <a:endParaRPr lang="ca-ES" dirty="0"/>
          </a:p>
        </p:txBody>
      </p:sp>
      <p:sp>
        <p:nvSpPr>
          <p:cNvPr id="3" name="Contenidor de contingut 2"/>
          <p:cNvSpPr>
            <a:spLocks noGrp="1"/>
          </p:cNvSpPr>
          <p:nvPr>
            <p:ph idx="1"/>
          </p:nvPr>
        </p:nvSpPr>
        <p:spPr>
          <a:xfrm>
            <a:off x="179512" y="1556792"/>
            <a:ext cx="4186808" cy="4525963"/>
          </a:xfrm>
        </p:spPr>
        <p:txBody>
          <a:bodyPr/>
          <a:lstStyle/>
          <a:p>
            <a:r>
              <a:rPr lang="ca-ES" sz="1800" smtClean="0"/>
              <a:t>En 2011 es van produir a Espanya 23.403 morts directament relacionades amb l’alcohol o morts on l’alcohol va ser una causa contribuent (69,7% en homes) i d’aquestes, 4.757 van ser per hepatopatia crònica (72,5% en homes) i 1.807 morts directament atribuibles a l’alcohol (84,4% en homes). </a:t>
            </a:r>
          </a:p>
          <a:p>
            <a:endParaRPr lang="ca-ES" sz="1800" smtClean="0"/>
          </a:p>
          <a:p>
            <a:r>
              <a:rPr lang="ca-ES" sz="1800" smtClean="0"/>
              <a:t>70% de la mortalitat atribuible al trastorn per consum d’alcohol es produeix en població depenent de l’alcohol. </a:t>
            </a:r>
            <a:endParaRPr lang="ca-ES" sz="1800"/>
          </a:p>
        </p:txBody>
      </p:sp>
      <p:grpSp>
        <p:nvGrpSpPr>
          <p:cNvPr id="4" name="Agrupa 21"/>
          <p:cNvGrpSpPr/>
          <p:nvPr/>
        </p:nvGrpSpPr>
        <p:grpSpPr>
          <a:xfrm>
            <a:off x="4180966" y="734714"/>
            <a:ext cx="4927538" cy="6002963"/>
            <a:chOff x="1558320" y="681870"/>
            <a:chExt cx="4927538" cy="6002963"/>
          </a:xfrm>
        </p:grpSpPr>
        <p:pic>
          <p:nvPicPr>
            <p:cNvPr id="2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8320" y="681870"/>
              <a:ext cx="4927538" cy="600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QuadreDeText 23"/>
            <p:cNvSpPr txBox="1"/>
            <p:nvPr/>
          </p:nvSpPr>
          <p:spPr>
            <a:xfrm>
              <a:off x="3893570" y="3012425"/>
              <a:ext cx="2117887" cy="523220"/>
            </a:xfrm>
            <a:prstGeom prst="rect">
              <a:avLst/>
            </a:prstGeom>
            <a:noFill/>
          </p:spPr>
          <p:txBody>
            <a:bodyPr wrap="none" rtlCol="0">
              <a:spAutoFit/>
            </a:bodyPr>
            <a:lstStyle/>
            <a:p>
              <a:r>
                <a:rPr lang="ca-ES" sz="2800" b="1" dirty="0" smtClean="0">
                  <a:cs typeface="Calibri" pitchFamily="34" charset="0"/>
                </a:rPr>
                <a:t>23.403</a:t>
              </a:r>
              <a:r>
                <a:rPr lang="ca-ES" sz="1400" b="1" dirty="0" smtClean="0">
                  <a:cs typeface="Calibri" pitchFamily="34" charset="0"/>
                </a:rPr>
                <a:t> </a:t>
              </a:r>
              <a:r>
                <a:rPr lang="ca-ES" sz="2000" b="1" dirty="0" smtClean="0">
                  <a:cs typeface="Calibri" pitchFamily="34" charset="0"/>
                </a:rPr>
                <a:t>morts </a:t>
              </a:r>
            </a:p>
          </p:txBody>
        </p:sp>
        <p:sp>
          <p:nvSpPr>
            <p:cNvPr id="25" name="Rectangle 24"/>
            <p:cNvSpPr/>
            <p:nvPr/>
          </p:nvSpPr>
          <p:spPr>
            <a:xfrm>
              <a:off x="4231001" y="3683351"/>
              <a:ext cx="1443024" cy="461665"/>
            </a:xfrm>
            <a:prstGeom prst="rect">
              <a:avLst/>
            </a:prstGeom>
          </p:spPr>
          <p:txBody>
            <a:bodyPr wrap="none">
              <a:spAutoFit/>
            </a:bodyPr>
            <a:lstStyle/>
            <a:p>
              <a:r>
                <a:rPr lang="es-ES" sz="2400" b="1" dirty="0"/>
                <a:t>69,7</a:t>
              </a:r>
              <a:r>
                <a:rPr lang="es-ES" sz="2400" b="1" dirty="0" smtClean="0"/>
                <a:t>%</a:t>
              </a:r>
              <a:r>
                <a:rPr lang="es-ES" dirty="0" smtClean="0"/>
                <a:t> </a:t>
              </a:r>
              <a:r>
                <a:rPr lang="es-ES" b="1" dirty="0" smtClean="0"/>
                <a:t>(H)</a:t>
              </a:r>
              <a:endParaRPr lang="ca-ES" b="1" dirty="0">
                <a:cs typeface="Calibri" pitchFamily="34" charset="0"/>
              </a:endParaRPr>
            </a:p>
          </p:txBody>
        </p:sp>
        <p:sp>
          <p:nvSpPr>
            <p:cNvPr id="26" name="Rectangle 25"/>
            <p:cNvSpPr/>
            <p:nvPr/>
          </p:nvSpPr>
          <p:spPr>
            <a:xfrm>
              <a:off x="1857853" y="4528284"/>
              <a:ext cx="1675677" cy="1015663"/>
            </a:xfrm>
            <a:prstGeom prst="rect">
              <a:avLst/>
            </a:prstGeom>
          </p:spPr>
          <p:txBody>
            <a:bodyPr wrap="square">
              <a:spAutoFit/>
            </a:bodyPr>
            <a:lstStyle/>
            <a:p>
              <a:r>
                <a:rPr lang="es-ES" sz="2400" b="1" dirty="0" smtClean="0">
                  <a:solidFill>
                    <a:schemeClr val="bg1"/>
                  </a:solidFill>
                </a:rPr>
                <a:t>4.757 </a:t>
              </a:r>
              <a:r>
                <a:rPr lang="es-ES" b="1" dirty="0" err="1" smtClean="0">
                  <a:solidFill>
                    <a:schemeClr val="bg1"/>
                  </a:solidFill>
                </a:rPr>
                <a:t>morts</a:t>
              </a:r>
              <a:endParaRPr lang="es-ES" b="1" dirty="0" smtClean="0">
                <a:solidFill>
                  <a:schemeClr val="bg1"/>
                </a:solidFill>
              </a:endParaRPr>
            </a:p>
            <a:p>
              <a:r>
                <a:rPr lang="es-ES" b="1" dirty="0" err="1" smtClean="0">
                  <a:solidFill>
                    <a:schemeClr val="bg1"/>
                  </a:solidFill>
                </a:rPr>
                <a:t>hepatopatia</a:t>
              </a:r>
              <a:r>
                <a:rPr lang="es-ES" b="1" dirty="0" smtClean="0">
                  <a:solidFill>
                    <a:schemeClr val="bg1"/>
                  </a:solidFill>
                </a:rPr>
                <a:t> </a:t>
              </a:r>
              <a:r>
                <a:rPr lang="es-ES" b="1" dirty="0" err="1">
                  <a:solidFill>
                    <a:schemeClr val="bg1"/>
                  </a:solidFill>
                </a:rPr>
                <a:t>crònica</a:t>
              </a:r>
              <a:endParaRPr lang="ca-ES" b="1" dirty="0">
                <a:solidFill>
                  <a:schemeClr val="bg1"/>
                </a:solidFill>
              </a:endParaRPr>
            </a:p>
          </p:txBody>
        </p:sp>
        <p:sp>
          <p:nvSpPr>
            <p:cNvPr id="27" name="Rectangle 26"/>
            <p:cNvSpPr/>
            <p:nvPr/>
          </p:nvSpPr>
          <p:spPr>
            <a:xfrm>
              <a:off x="1877346" y="5517232"/>
              <a:ext cx="1443024" cy="400110"/>
            </a:xfrm>
            <a:prstGeom prst="rect">
              <a:avLst/>
            </a:prstGeom>
          </p:spPr>
          <p:txBody>
            <a:bodyPr wrap="none">
              <a:spAutoFit/>
            </a:bodyPr>
            <a:lstStyle/>
            <a:p>
              <a:r>
                <a:rPr lang="es-ES" sz="2000" dirty="0" smtClean="0">
                  <a:solidFill>
                    <a:schemeClr val="bg1"/>
                  </a:solidFill>
                </a:rPr>
                <a:t>  72,5</a:t>
              </a:r>
              <a:r>
                <a:rPr lang="es-ES" sz="2000" dirty="0">
                  <a:solidFill>
                    <a:schemeClr val="bg1"/>
                  </a:solidFill>
                </a:rPr>
                <a:t>% </a:t>
              </a:r>
              <a:r>
                <a:rPr lang="es-ES" b="1" dirty="0" smtClean="0">
                  <a:solidFill>
                    <a:schemeClr val="bg1"/>
                  </a:solidFill>
                  <a:cs typeface="Calibri" pitchFamily="34" charset="0"/>
                </a:rPr>
                <a:t>(H)</a:t>
              </a:r>
              <a:endParaRPr lang="ca-ES" b="1" dirty="0">
                <a:solidFill>
                  <a:schemeClr val="bg1"/>
                </a:solidFill>
                <a:cs typeface="Calibri" pitchFamily="34" charset="0"/>
              </a:endParaRPr>
            </a:p>
          </p:txBody>
        </p:sp>
        <p:sp>
          <p:nvSpPr>
            <p:cNvPr id="28" name="QuadreDeText 27"/>
            <p:cNvSpPr txBox="1"/>
            <p:nvPr/>
          </p:nvSpPr>
          <p:spPr>
            <a:xfrm>
              <a:off x="3749554" y="996201"/>
              <a:ext cx="1326004" cy="584775"/>
            </a:xfrm>
            <a:prstGeom prst="rect">
              <a:avLst/>
            </a:prstGeom>
            <a:noFill/>
          </p:spPr>
          <p:txBody>
            <a:bodyPr wrap="none" rtlCol="0">
              <a:spAutoFit/>
            </a:bodyPr>
            <a:lstStyle/>
            <a:p>
              <a:r>
                <a:rPr lang="ca-ES" sz="1600" b="1" dirty="0" smtClean="0"/>
                <a:t>1.807 morts</a:t>
              </a:r>
            </a:p>
            <a:p>
              <a:r>
                <a:rPr lang="ca-ES" sz="1600" b="1" dirty="0" smtClean="0"/>
                <a:t>  84,4%(H)</a:t>
              </a:r>
              <a:endParaRPr lang="ca-ES" sz="1600" b="1" dirty="0"/>
            </a:p>
          </p:txBody>
        </p:sp>
      </p:grpSp>
      <p:sp>
        <p:nvSpPr>
          <p:cNvPr id="10" name="Rectangle 9"/>
          <p:cNvSpPr/>
          <p:nvPr/>
        </p:nvSpPr>
        <p:spPr>
          <a:xfrm>
            <a:off x="7373148" y="6073551"/>
            <a:ext cx="1159292" cy="307777"/>
          </a:xfrm>
          <a:prstGeom prst="rect">
            <a:avLst/>
          </a:prstGeom>
        </p:spPr>
        <p:txBody>
          <a:bodyPr wrap="none">
            <a:spAutoFit/>
          </a:bodyPr>
          <a:lstStyle/>
          <a:p>
            <a:r>
              <a:rPr lang="ca-ES" sz="1400" dirty="0" err="1" smtClean="0"/>
              <a:t>Rehm</a:t>
            </a:r>
            <a:r>
              <a:rPr lang="ca-ES" sz="1400" dirty="0"/>
              <a:t>, </a:t>
            </a:r>
            <a:r>
              <a:rPr lang="ca-ES" sz="1400" dirty="0" smtClean="0"/>
              <a:t>2012</a:t>
            </a:r>
            <a:endParaRPr lang="ca-ES" sz="1400" dirty="0"/>
          </a:p>
        </p:txBody>
      </p:sp>
    </p:spTree>
    <p:extLst>
      <p:ext uri="{BB962C8B-B14F-4D97-AF65-F5344CB8AC3E}">
        <p14:creationId xmlns:p14="http://schemas.microsoft.com/office/powerpoint/2010/main" val="129656096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a:t>Altres problemes de salut relacionats amb el consum d’alcohol</a:t>
            </a:r>
          </a:p>
        </p:txBody>
      </p:sp>
      <p:grpSp>
        <p:nvGrpSpPr>
          <p:cNvPr id="3" name="Agrupa 15"/>
          <p:cNvGrpSpPr/>
          <p:nvPr/>
        </p:nvGrpSpPr>
        <p:grpSpPr>
          <a:xfrm>
            <a:off x="683568" y="1556792"/>
            <a:ext cx="7200800" cy="4680520"/>
            <a:chOff x="897059" y="1124744"/>
            <a:chExt cx="7551541" cy="4680520"/>
          </a:xfrm>
        </p:grpSpPr>
        <p:pic>
          <p:nvPicPr>
            <p:cNvPr id="1331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983"/>
            <a:stretch/>
          </p:blipFill>
          <p:spPr bwMode="auto">
            <a:xfrm>
              <a:off x="972574" y="1186394"/>
              <a:ext cx="7415850" cy="4618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78296" y="1124744"/>
              <a:ext cx="1405472" cy="646331"/>
            </a:xfrm>
            <a:prstGeom prst="rect">
              <a:avLst/>
            </a:prstGeom>
          </p:spPr>
          <p:txBody>
            <a:bodyPr wrap="square">
              <a:spAutoFit/>
            </a:bodyPr>
            <a:lstStyle/>
            <a:p>
              <a:r>
                <a:rPr lang="ca-ES" sz="2000" b="1"/>
                <a:t>200 </a:t>
              </a:r>
              <a:endParaRPr lang="ca-ES" sz="1600" b="1"/>
            </a:p>
            <a:p>
              <a:r>
                <a:rPr lang="ca-ES" sz="1600"/>
                <a:t>malalties</a:t>
              </a:r>
            </a:p>
          </p:txBody>
        </p:sp>
        <p:sp>
          <p:nvSpPr>
            <p:cNvPr id="5" name="Rectangle 4"/>
            <p:cNvSpPr/>
            <p:nvPr/>
          </p:nvSpPr>
          <p:spPr>
            <a:xfrm>
              <a:off x="2350337" y="1250176"/>
              <a:ext cx="6038087" cy="738664"/>
            </a:xfrm>
            <a:prstGeom prst="rect">
              <a:avLst/>
            </a:prstGeom>
          </p:spPr>
          <p:txBody>
            <a:bodyPr wrap="square">
              <a:spAutoFit/>
            </a:bodyPr>
            <a:lstStyle/>
            <a:p>
              <a:r>
                <a:rPr lang="ca-ES" sz="1400" b="1" dirty="0" smtClean="0">
                  <a:cs typeface="Calibri" pitchFamily="34" charset="0"/>
                </a:rPr>
                <a:t>Derivades del consum </a:t>
              </a:r>
              <a:r>
                <a:rPr lang="ca-ES" sz="1400" dirty="0" smtClean="0">
                  <a:cs typeface="Calibri" pitchFamily="34" charset="0"/>
                </a:rPr>
                <a:t>d</a:t>
              </a:r>
              <a:r>
                <a:rPr lang="ca-ES" sz="1400" dirty="0" smtClean="0">
                  <a:solidFill>
                    <a:srgbClr val="000000"/>
                  </a:solidFill>
                  <a:latin typeface="Arial" pitchFamily="34" charset="0"/>
                </a:rPr>
                <a:t>’ alcohol i </a:t>
              </a:r>
              <a:r>
                <a:rPr lang="ca-ES" sz="1400" b="1" dirty="0" smtClean="0">
                  <a:solidFill>
                    <a:srgbClr val="000000"/>
                  </a:solidFill>
                  <a:latin typeface="Arial" pitchFamily="34" charset="0"/>
                </a:rPr>
                <a:t>30 més específiques</a:t>
              </a:r>
              <a:r>
                <a:rPr lang="ca-ES" sz="1400" dirty="0" smtClean="0">
                  <a:solidFill>
                    <a:srgbClr val="000000"/>
                  </a:solidFill>
                  <a:latin typeface="Arial" pitchFamily="34" charset="0"/>
                </a:rPr>
                <a:t> que no es donarien si no hagués consum </a:t>
              </a:r>
              <a:r>
                <a:rPr lang="ca-ES" sz="1050" dirty="0" smtClean="0">
                  <a:solidFill>
                    <a:srgbClr val="000000"/>
                  </a:solidFill>
                  <a:latin typeface="Arial" pitchFamily="34" charset="0"/>
                </a:rPr>
                <a:t>(</a:t>
              </a:r>
              <a:r>
                <a:rPr lang="ca-ES" sz="1050" dirty="0" err="1" smtClean="0">
                  <a:solidFill>
                    <a:srgbClr val="000000"/>
                  </a:solidFill>
                  <a:latin typeface="Arial" pitchFamily="34" charset="0"/>
                </a:rPr>
                <a:t>Rehm</a:t>
              </a:r>
              <a:r>
                <a:rPr lang="ca-ES" sz="1050" dirty="0" smtClean="0">
                  <a:solidFill>
                    <a:srgbClr val="000000"/>
                  </a:solidFill>
                  <a:latin typeface="Arial" pitchFamily="34" charset="0"/>
                </a:rPr>
                <a:t> J, et al., 2014)</a:t>
              </a:r>
              <a:endParaRPr lang="ca-ES" sz="1400" dirty="0" smtClean="0"/>
            </a:p>
            <a:p>
              <a:endParaRPr lang="ca-ES" sz="1400" b="1" dirty="0">
                <a:cs typeface="Calibri" pitchFamily="34" charset="0"/>
              </a:endParaRPr>
            </a:p>
          </p:txBody>
        </p:sp>
        <p:sp>
          <p:nvSpPr>
            <p:cNvPr id="8" name="Rectangle 7"/>
            <p:cNvSpPr/>
            <p:nvPr/>
          </p:nvSpPr>
          <p:spPr>
            <a:xfrm>
              <a:off x="972574" y="1949351"/>
              <a:ext cx="1511194" cy="584775"/>
            </a:xfrm>
            <a:prstGeom prst="rect">
              <a:avLst/>
            </a:prstGeom>
          </p:spPr>
          <p:txBody>
            <a:bodyPr wrap="square">
              <a:spAutoFit/>
            </a:bodyPr>
            <a:lstStyle/>
            <a:p>
              <a:r>
                <a:rPr lang="ca-ES" sz="2000" b="1" smtClean="0"/>
                <a:t>12,3%</a:t>
              </a:r>
            </a:p>
            <a:p>
              <a:r>
                <a:rPr lang="ca-ES" sz="1200" smtClean="0"/>
                <a:t>Danys a tercers</a:t>
              </a:r>
            </a:p>
          </p:txBody>
        </p:sp>
        <p:sp>
          <p:nvSpPr>
            <p:cNvPr id="6" name="Rectangle 5"/>
            <p:cNvSpPr/>
            <p:nvPr/>
          </p:nvSpPr>
          <p:spPr>
            <a:xfrm>
              <a:off x="2348136" y="1969676"/>
              <a:ext cx="6040288" cy="523220"/>
            </a:xfrm>
            <a:prstGeom prst="rect">
              <a:avLst/>
            </a:prstGeom>
          </p:spPr>
          <p:txBody>
            <a:bodyPr wrap="square">
              <a:spAutoFit/>
            </a:bodyPr>
            <a:lstStyle/>
            <a:p>
              <a:pPr marL="82550" eaLnBrk="0" hangingPunct="0">
                <a:spcBef>
                  <a:spcPts val="0"/>
                </a:spcBef>
                <a:spcAft>
                  <a:spcPts val="0"/>
                </a:spcAft>
                <a:buClr>
                  <a:srgbClr val="C00000"/>
                </a:buClr>
                <a:buSzPct val="100000"/>
                <a:defRPr/>
              </a:pPr>
              <a:r>
                <a:rPr lang="ca-ES" sz="1400" smtClean="0">
                  <a:solidFill>
                    <a:srgbClr val="000000"/>
                  </a:solidFill>
                  <a:latin typeface="Arial" pitchFamily="34" charset="0"/>
                </a:rPr>
                <a:t>A Catalunya pateix </a:t>
              </a:r>
              <a:r>
                <a:rPr lang="ca-ES" sz="1400" b="1" smtClean="0">
                  <a:solidFill>
                    <a:srgbClr val="000000"/>
                  </a:solidFill>
                  <a:latin typeface="Arial" pitchFamily="34" charset="0"/>
                </a:rPr>
                <a:t>consequències negatives  </a:t>
              </a:r>
              <a:r>
                <a:rPr lang="ca-ES" sz="1400" smtClean="0">
                  <a:solidFill>
                    <a:srgbClr val="000000"/>
                  </a:solidFill>
                  <a:latin typeface="Arial" pitchFamily="34" charset="0"/>
                </a:rPr>
                <a:t>derivades del consum d’alcohol per part d’una </a:t>
              </a:r>
              <a:r>
                <a:rPr lang="ca-ES" sz="1400" b="1" smtClean="0">
                  <a:solidFill>
                    <a:srgbClr val="000000"/>
                  </a:solidFill>
                  <a:latin typeface="Arial" pitchFamily="34" charset="0"/>
                </a:rPr>
                <a:t>tercera persona </a:t>
              </a:r>
              <a:r>
                <a:rPr lang="ca-ES" sz="1050" smtClean="0">
                  <a:solidFill>
                    <a:srgbClr val="000000"/>
                  </a:solidFill>
                  <a:latin typeface="Arial" pitchFamily="34" charset="0"/>
                </a:rPr>
                <a:t>(SMART, 2013). </a:t>
              </a:r>
              <a:endParaRPr lang="ca-ES" sz="1050">
                <a:solidFill>
                  <a:srgbClr val="000000"/>
                </a:solidFill>
                <a:latin typeface="Arial" pitchFamily="34" charset="0"/>
              </a:endParaRPr>
            </a:p>
          </p:txBody>
        </p:sp>
        <p:sp>
          <p:nvSpPr>
            <p:cNvPr id="7" name="Rectangle 6"/>
            <p:cNvSpPr/>
            <p:nvPr/>
          </p:nvSpPr>
          <p:spPr>
            <a:xfrm>
              <a:off x="989698" y="2740858"/>
              <a:ext cx="1217441" cy="615553"/>
            </a:xfrm>
            <a:prstGeom prst="rect">
              <a:avLst/>
            </a:prstGeom>
          </p:spPr>
          <p:txBody>
            <a:bodyPr wrap="none">
              <a:spAutoFit/>
            </a:bodyPr>
            <a:lstStyle/>
            <a:p>
              <a:r>
                <a:rPr lang="ca-ES" sz="2000" b="1" smtClean="0"/>
                <a:t>15-25% </a:t>
              </a:r>
            </a:p>
            <a:p>
              <a:r>
                <a:rPr lang="ca-ES" sz="1400" smtClean="0"/>
                <a:t>Siniestralitat</a:t>
              </a:r>
            </a:p>
          </p:txBody>
        </p:sp>
        <p:sp>
          <p:nvSpPr>
            <p:cNvPr id="9" name="Rectangle 8"/>
            <p:cNvSpPr/>
            <p:nvPr/>
          </p:nvSpPr>
          <p:spPr>
            <a:xfrm>
              <a:off x="2207568" y="2887633"/>
              <a:ext cx="6036840" cy="469359"/>
            </a:xfrm>
            <a:prstGeom prst="rect">
              <a:avLst/>
            </a:prstGeom>
          </p:spPr>
          <p:txBody>
            <a:bodyPr wrap="square">
              <a:spAutoFit/>
            </a:bodyPr>
            <a:lstStyle/>
            <a:p>
              <a:pPr marL="82550" algn="just" eaLnBrk="0" hangingPunct="0">
                <a:spcBef>
                  <a:spcPts val="0"/>
                </a:spcBef>
                <a:spcAft>
                  <a:spcPts val="0"/>
                </a:spcAft>
                <a:buClr>
                  <a:srgbClr val="C00000"/>
                </a:buClr>
                <a:buSzPct val="100000"/>
                <a:defRPr/>
              </a:pPr>
              <a:r>
                <a:rPr lang="ca-ES" sz="1400" b="1" dirty="0" err="1" smtClean="0">
                  <a:solidFill>
                    <a:srgbClr val="000000"/>
                  </a:solidFill>
                  <a:latin typeface="Arial" pitchFamily="34" charset="0"/>
                </a:rPr>
                <a:t>Siniestralitat</a:t>
              </a:r>
              <a:r>
                <a:rPr lang="ca-ES" sz="1400" b="1" dirty="0" smtClean="0">
                  <a:solidFill>
                    <a:srgbClr val="000000"/>
                  </a:solidFill>
                  <a:latin typeface="Arial" pitchFamily="34" charset="0"/>
                </a:rPr>
                <a:t> laboral </a:t>
              </a:r>
              <a:r>
                <a:rPr lang="ca-ES" sz="1400" dirty="0" smtClean="0">
                  <a:solidFill>
                    <a:srgbClr val="000000"/>
                  </a:solidFill>
                  <a:latin typeface="Arial" pitchFamily="34" charset="0"/>
                </a:rPr>
                <a:t>es deu a problemes relacionats amb l’alcohol </a:t>
              </a:r>
              <a:r>
                <a:rPr lang="ca-ES" sz="1050" dirty="0" smtClean="0">
                  <a:solidFill>
                    <a:srgbClr val="000000"/>
                  </a:solidFill>
                  <a:latin typeface="Arial" pitchFamily="34" charset="0"/>
                </a:rPr>
                <a:t>(Ochoa, 2008). </a:t>
              </a:r>
              <a:endParaRPr lang="ca-ES" sz="1050" dirty="0">
                <a:solidFill>
                  <a:srgbClr val="000000"/>
                </a:solidFill>
                <a:latin typeface="Arial" pitchFamily="34" charset="0"/>
              </a:endParaRPr>
            </a:p>
          </p:txBody>
        </p:sp>
        <p:sp>
          <p:nvSpPr>
            <p:cNvPr id="10" name="Rectangle 9"/>
            <p:cNvSpPr/>
            <p:nvPr/>
          </p:nvSpPr>
          <p:spPr>
            <a:xfrm>
              <a:off x="2286000" y="3769295"/>
              <a:ext cx="6102424" cy="307777"/>
            </a:xfrm>
            <a:prstGeom prst="rect">
              <a:avLst/>
            </a:prstGeom>
          </p:spPr>
          <p:txBody>
            <a:bodyPr wrap="square">
              <a:spAutoFit/>
            </a:bodyPr>
            <a:lstStyle/>
            <a:p>
              <a:pPr marL="82550" algn="just" eaLnBrk="0" hangingPunct="0">
                <a:spcBef>
                  <a:spcPts val="0"/>
                </a:spcBef>
                <a:spcAft>
                  <a:spcPts val="0"/>
                </a:spcAft>
                <a:buClr>
                  <a:srgbClr val="C00000"/>
                </a:buClr>
                <a:buSzPct val="100000"/>
                <a:defRPr/>
              </a:pPr>
              <a:r>
                <a:rPr lang="ca-ES" sz="1400" dirty="0" smtClean="0">
                  <a:solidFill>
                    <a:srgbClr val="000000"/>
                  </a:solidFill>
                  <a:latin typeface="Arial" pitchFamily="34" charset="0"/>
                </a:rPr>
                <a:t>L’alcohol ocasiona </a:t>
              </a:r>
              <a:r>
                <a:rPr lang="ca-ES" sz="1400" b="1" dirty="0" smtClean="0">
                  <a:solidFill>
                    <a:srgbClr val="000000"/>
                  </a:solidFill>
                  <a:latin typeface="Arial" pitchFamily="34" charset="0"/>
                </a:rPr>
                <a:t>136.000 nous casos de càncer anuals</a:t>
              </a:r>
              <a:r>
                <a:rPr lang="ca-ES" sz="1400" dirty="0" smtClean="0">
                  <a:solidFill>
                    <a:srgbClr val="000000"/>
                  </a:solidFill>
                  <a:latin typeface="Arial" pitchFamily="34" charset="0"/>
                </a:rPr>
                <a:t> a Europa.</a:t>
              </a:r>
              <a:endParaRPr lang="ca-ES" sz="1400" dirty="0">
                <a:solidFill>
                  <a:srgbClr val="000000"/>
                </a:solidFill>
                <a:latin typeface="Arial" pitchFamily="34" charset="0"/>
              </a:endParaRPr>
            </a:p>
          </p:txBody>
        </p:sp>
        <p:sp>
          <p:nvSpPr>
            <p:cNvPr id="13" name="Rectangle 12"/>
            <p:cNvSpPr/>
            <p:nvPr/>
          </p:nvSpPr>
          <p:spPr>
            <a:xfrm>
              <a:off x="897059" y="3532702"/>
              <a:ext cx="1341841" cy="615553"/>
            </a:xfrm>
            <a:prstGeom prst="rect">
              <a:avLst/>
            </a:prstGeom>
          </p:spPr>
          <p:txBody>
            <a:bodyPr wrap="none">
              <a:spAutoFit/>
            </a:bodyPr>
            <a:lstStyle/>
            <a:p>
              <a:r>
                <a:rPr lang="ca-ES" sz="2000" b="1" dirty="0" smtClean="0">
                  <a:solidFill>
                    <a:srgbClr val="000000"/>
                  </a:solidFill>
                  <a:latin typeface="Arial" pitchFamily="34" charset="0"/>
                </a:rPr>
                <a:t>136.000 </a:t>
              </a:r>
            </a:p>
            <a:p>
              <a:r>
                <a:rPr lang="ca-ES" sz="1400" dirty="0" smtClean="0"/>
                <a:t>Casos càncer</a:t>
              </a:r>
            </a:p>
          </p:txBody>
        </p:sp>
        <p:sp>
          <p:nvSpPr>
            <p:cNvPr id="11" name="Rectangle 10"/>
            <p:cNvSpPr/>
            <p:nvPr/>
          </p:nvSpPr>
          <p:spPr>
            <a:xfrm>
              <a:off x="2267744" y="4399801"/>
              <a:ext cx="6180856" cy="469359"/>
            </a:xfrm>
            <a:prstGeom prst="rect">
              <a:avLst/>
            </a:prstGeom>
          </p:spPr>
          <p:txBody>
            <a:bodyPr wrap="square">
              <a:spAutoFit/>
            </a:bodyPr>
            <a:lstStyle/>
            <a:p>
              <a:pPr marL="82550" algn="just" eaLnBrk="0" hangingPunct="0">
                <a:spcBef>
                  <a:spcPts val="0"/>
                </a:spcBef>
                <a:spcAft>
                  <a:spcPts val="0"/>
                </a:spcAft>
                <a:buClr>
                  <a:srgbClr val="C00000"/>
                </a:buClr>
                <a:buSzPct val="100000"/>
                <a:defRPr/>
              </a:pPr>
              <a:r>
                <a:rPr lang="ca-ES" sz="1400" dirty="0" smtClean="0">
                  <a:solidFill>
                    <a:srgbClr val="000000"/>
                  </a:solidFill>
                  <a:latin typeface="Arial" pitchFamily="34" charset="0"/>
                </a:rPr>
                <a:t>L’alcohol augmenta entre </a:t>
              </a:r>
              <a:r>
                <a:rPr lang="ca-ES" sz="1400" b="1" dirty="0" smtClean="0">
                  <a:solidFill>
                    <a:srgbClr val="000000"/>
                  </a:solidFill>
                  <a:latin typeface="Arial" pitchFamily="34" charset="0"/>
                </a:rPr>
                <a:t>1,5 i 4 vegades </a:t>
              </a:r>
              <a:r>
                <a:rPr lang="ca-ES" sz="1400" dirty="0" smtClean="0">
                  <a:solidFill>
                    <a:srgbClr val="000000"/>
                  </a:solidFill>
                  <a:latin typeface="Arial" pitchFamily="34" charset="0"/>
                </a:rPr>
                <a:t>el </a:t>
              </a:r>
              <a:r>
                <a:rPr lang="ca-ES" sz="1400" b="1" dirty="0" smtClean="0">
                  <a:solidFill>
                    <a:srgbClr val="000000"/>
                  </a:solidFill>
                  <a:latin typeface="Arial" pitchFamily="34" charset="0"/>
                </a:rPr>
                <a:t>risc de patir hipertensió </a:t>
              </a:r>
              <a:r>
                <a:rPr lang="ca-ES" sz="1050" dirty="0" smtClean="0">
                  <a:solidFill>
                    <a:srgbClr val="000000"/>
                  </a:solidFill>
                  <a:latin typeface="Arial" pitchFamily="34" charset="0"/>
                </a:rPr>
                <a:t>(</a:t>
              </a:r>
              <a:r>
                <a:rPr lang="ca-ES" sz="1050" dirty="0" err="1" smtClean="0">
                  <a:solidFill>
                    <a:srgbClr val="000000"/>
                  </a:solidFill>
                  <a:latin typeface="Arial" pitchFamily="34" charset="0"/>
                </a:rPr>
                <a:t>Rehm</a:t>
              </a:r>
              <a:r>
                <a:rPr lang="ca-ES" sz="1050" dirty="0" smtClean="0">
                  <a:solidFill>
                    <a:srgbClr val="000000"/>
                  </a:solidFill>
                  <a:latin typeface="Arial" pitchFamily="34" charset="0"/>
                </a:rPr>
                <a:t> J, et al., 2014).</a:t>
              </a:r>
              <a:endParaRPr lang="ca-ES" sz="1050" dirty="0">
                <a:solidFill>
                  <a:srgbClr val="000000"/>
                </a:solidFill>
                <a:latin typeface="Arial" pitchFamily="34" charset="0"/>
              </a:endParaRPr>
            </a:p>
          </p:txBody>
        </p:sp>
        <p:sp>
          <p:nvSpPr>
            <p:cNvPr id="12" name="Rectangle 11"/>
            <p:cNvSpPr/>
            <p:nvPr/>
          </p:nvSpPr>
          <p:spPr>
            <a:xfrm>
              <a:off x="989698" y="4427820"/>
              <a:ext cx="1251600" cy="369332"/>
            </a:xfrm>
            <a:prstGeom prst="rect">
              <a:avLst/>
            </a:prstGeom>
          </p:spPr>
          <p:txBody>
            <a:bodyPr wrap="none">
              <a:spAutoFit/>
            </a:bodyPr>
            <a:lstStyle/>
            <a:p>
              <a:r>
                <a:rPr lang="ca-ES" b="1" smtClean="0">
                  <a:solidFill>
                    <a:srgbClr val="000000"/>
                  </a:solidFill>
                  <a:latin typeface="Arial" pitchFamily="34" charset="0"/>
                </a:rPr>
                <a:t>Risc HTA</a:t>
              </a:r>
              <a:endParaRPr lang="ca-ES"/>
            </a:p>
          </p:txBody>
        </p:sp>
        <p:sp>
          <p:nvSpPr>
            <p:cNvPr id="14" name="Rectangle 13"/>
            <p:cNvSpPr/>
            <p:nvPr/>
          </p:nvSpPr>
          <p:spPr>
            <a:xfrm>
              <a:off x="2128888" y="5066600"/>
              <a:ext cx="6259535" cy="707886"/>
            </a:xfrm>
            <a:prstGeom prst="rect">
              <a:avLst/>
            </a:prstGeom>
          </p:spPr>
          <p:txBody>
            <a:bodyPr wrap="square">
              <a:spAutoFit/>
            </a:bodyPr>
            <a:lstStyle/>
            <a:p>
              <a:pPr marL="82550" algn="just" eaLnBrk="0" hangingPunct="0">
                <a:spcBef>
                  <a:spcPts val="0"/>
                </a:spcBef>
                <a:spcAft>
                  <a:spcPts val="0"/>
                </a:spcAft>
                <a:buClr>
                  <a:srgbClr val="C00000"/>
                </a:buClr>
                <a:buSzPct val="100000"/>
                <a:defRPr/>
              </a:pPr>
              <a:r>
                <a:rPr lang="ca-ES" sz="1400" smtClean="0">
                  <a:solidFill>
                    <a:srgbClr val="000000"/>
                  </a:solidFill>
                  <a:latin typeface="Arial" pitchFamily="34" charset="0"/>
                </a:rPr>
                <a:t>1 de cada 3 homes atesos en la XAD exerceixen violencia física i/o sexual contra la seva parella i 2 de cada 3 la maltracta psicològicament </a:t>
              </a:r>
              <a:r>
                <a:rPr lang="ca-ES" sz="1050" smtClean="0">
                  <a:solidFill>
                    <a:srgbClr val="000000"/>
                  </a:solidFill>
                  <a:latin typeface="Arial" pitchFamily="34" charset="0"/>
                </a:rPr>
                <a:t>(Gilchrist, et al. 2015). </a:t>
              </a:r>
              <a:endParaRPr lang="ca-ES" sz="1050">
                <a:solidFill>
                  <a:srgbClr val="000000"/>
                </a:solidFill>
                <a:latin typeface="Arial" pitchFamily="34" charset="0"/>
              </a:endParaRPr>
            </a:p>
          </p:txBody>
        </p:sp>
        <p:sp>
          <p:nvSpPr>
            <p:cNvPr id="17" name="Rectangle 16"/>
            <p:cNvSpPr/>
            <p:nvPr/>
          </p:nvSpPr>
          <p:spPr>
            <a:xfrm>
              <a:off x="989698" y="5219908"/>
              <a:ext cx="1251734" cy="369332"/>
            </a:xfrm>
            <a:prstGeom prst="rect">
              <a:avLst/>
            </a:prstGeom>
          </p:spPr>
          <p:txBody>
            <a:bodyPr wrap="none">
              <a:spAutoFit/>
            </a:bodyPr>
            <a:lstStyle/>
            <a:p>
              <a:r>
                <a:rPr lang="ca-ES" b="1" smtClean="0">
                  <a:solidFill>
                    <a:srgbClr val="000000"/>
                  </a:solidFill>
                  <a:latin typeface="Arial" pitchFamily="34" charset="0"/>
                </a:rPr>
                <a:t>Violència</a:t>
              </a:r>
              <a:endParaRPr lang="ca-ES"/>
            </a:p>
          </p:txBody>
        </p:sp>
      </p:grpSp>
    </p:spTree>
    <p:extLst>
      <p:ext uri="{BB962C8B-B14F-4D97-AF65-F5344CB8AC3E}">
        <p14:creationId xmlns:p14="http://schemas.microsoft.com/office/powerpoint/2010/main" val="146894830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539750" y="647700"/>
            <a:ext cx="7772400" cy="685800"/>
          </a:xfrm>
          <a:prstGeom prst="rect">
            <a:avLst/>
          </a:prstGeom>
          <a:noFill/>
          <a:ln w="9525">
            <a:noFill/>
            <a:miter lim="800000"/>
            <a:headEnd/>
            <a:tailEnd/>
          </a:ln>
        </p:spPr>
        <p:txBody>
          <a:bodyPr lIns="0" tIns="0" rIns="0" bIns="0"/>
          <a:lstStyle/>
          <a:p>
            <a:pPr>
              <a:lnSpc>
                <a:spcPts val="2800"/>
              </a:lnSpc>
            </a:pPr>
            <a:r>
              <a:rPr lang="es-ES" sz="2800" b="1">
                <a:latin typeface="Trebuchet MS" pitchFamily="34" charset="0"/>
                <a:cs typeface="Times New Roman" pitchFamily="18" charset="0"/>
              </a:rPr>
              <a:t/>
            </a:r>
            <a:br>
              <a:rPr lang="es-ES" sz="2800" b="1">
                <a:latin typeface="Trebuchet MS" pitchFamily="34" charset="0"/>
                <a:cs typeface="Times New Roman" pitchFamily="18" charset="0"/>
              </a:rPr>
            </a:br>
            <a:r>
              <a:rPr lang="es-ES" sz="2800" b="1">
                <a:latin typeface="Trebuchet MS" pitchFamily="34" charset="0"/>
                <a:cs typeface="Times New Roman" pitchFamily="18" charset="0"/>
              </a:rPr>
              <a:t>UBE (Unitat de Beguda Estàndard)</a:t>
            </a:r>
            <a:endParaRPr lang="ca-ES" sz="2800" b="1">
              <a:latin typeface="Trebuchet MS" pitchFamily="34" charset="0"/>
              <a:cs typeface="Times New Roman" pitchFamily="18" charset="0"/>
            </a:endParaRPr>
          </a:p>
        </p:txBody>
      </p:sp>
      <p:grpSp>
        <p:nvGrpSpPr>
          <p:cNvPr id="2" name="Agrupa 1"/>
          <p:cNvGrpSpPr>
            <a:grpSpLocks/>
          </p:cNvGrpSpPr>
          <p:nvPr/>
        </p:nvGrpSpPr>
        <p:grpSpPr bwMode="auto">
          <a:xfrm>
            <a:off x="539750" y="1619250"/>
            <a:ext cx="7994650" cy="4095750"/>
            <a:chOff x="539750" y="1619250"/>
            <a:chExt cx="7994650" cy="4095750"/>
          </a:xfrm>
        </p:grpSpPr>
        <p:sp>
          <p:nvSpPr>
            <p:cNvPr id="36868" name="Text Box 3"/>
            <p:cNvSpPr txBox="1">
              <a:spLocks noChangeArrowheads="1"/>
            </p:cNvSpPr>
            <p:nvPr/>
          </p:nvSpPr>
          <p:spPr bwMode="auto">
            <a:xfrm>
              <a:off x="539750" y="1619250"/>
              <a:ext cx="7924800" cy="488950"/>
            </a:xfrm>
            <a:prstGeom prst="rect">
              <a:avLst/>
            </a:prstGeom>
            <a:noFill/>
            <a:ln w="9525">
              <a:noFill/>
              <a:miter lim="800000"/>
              <a:headEnd/>
              <a:tailEnd/>
            </a:ln>
          </p:spPr>
          <p:txBody>
            <a:bodyPr lIns="0" tIns="0" rIns="0" bIns="0">
              <a:spAutoFit/>
            </a:bodyPr>
            <a:lstStyle/>
            <a:p>
              <a:r>
                <a:rPr lang="ca-ES" sz="1600">
                  <a:latin typeface="Trebuchet MS" pitchFamily="34" charset="0"/>
                  <a:cs typeface="Times New Roman" pitchFamily="18" charset="0"/>
                </a:rPr>
                <a:t>Una beguda estàndard conté, de mitjana, </a:t>
              </a:r>
              <a:r>
                <a:rPr lang="ca-ES" sz="1600" b="1">
                  <a:solidFill>
                    <a:srgbClr val="8CC63E"/>
                  </a:solidFill>
                  <a:latin typeface="Trebuchet MS" pitchFamily="34" charset="0"/>
                  <a:cs typeface="Times New Roman" pitchFamily="18" charset="0"/>
                </a:rPr>
                <a:t>10 g d’alcohol</a:t>
              </a:r>
              <a:endParaRPr lang="es-ES_tradnl" sz="1600">
                <a:solidFill>
                  <a:srgbClr val="8CC63E"/>
                </a:solidFill>
                <a:latin typeface="Times New Roman" pitchFamily="18" charset="0"/>
              </a:endParaRPr>
            </a:p>
            <a:p>
              <a:endParaRPr lang="es-ES_tradnl" sz="1600">
                <a:latin typeface="Trebuchet MS" pitchFamily="34" charset="0"/>
                <a:cs typeface="Times New Roman" pitchFamily="18" charset="0"/>
              </a:endParaRPr>
            </a:p>
          </p:txBody>
        </p:sp>
        <p:sp>
          <p:nvSpPr>
            <p:cNvPr id="36869" name="Rectangle 6"/>
            <p:cNvSpPr>
              <a:spLocks noChangeArrowheads="1"/>
            </p:cNvSpPr>
            <p:nvPr/>
          </p:nvSpPr>
          <p:spPr bwMode="auto">
            <a:xfrm>
              <a:off x="685800" y="5318125"/>
              <a:ext cx="3760788" cy="396875"/>
            </a:xfrm>
            <a:prstGeom prst="rect">
              <a:avLst/>
            </a:prstGeom>
            <a:solidFill>
              <a:srgbClr val="8CC63E"/>
            </a:solidFill>
            <a:ln w="9525">
              <a:noFill/>
              <a:miter lim="800000"/>
              <a:headEnd/>
              <a:tailEnd/>
            </a:ln>
          </p:spPr>
          <p:txBody>
            <a:bodyPr>
              <a:spAutoFit/>
            </a:bodyPr>
            <a:lstStyle/>
            <a:p>
              <a:pPr algn="ctr" eaLnBrk="1" hangingPunct="1"/>
              <a:r>
                <a:rPr lang="en-US" sz="2000" b="1">
                  <a:solidFill>
                    <a:schemeClr val="bg1"/>
                  </a:solidFill>
                  <a:latin typeface="Trebuchet MS" pitchFamily="34" charset="0"/>
                  <a:cs typeface="Times New Roman" pitchFamily="18" charset="0"/>
                </a:rPr>
                <a:t>1 UBE</a:t>
              </a:r>
            </a:p>
          </p:txBody>
        </p:sp>
        <p:sp>
          <p:nvSpPr>
            <p:cNvPr id="36870" name="Rectangle 9"/>
            <p:cNvSpPr>
              <a:spLocks noChangeArrowheads="1"/>
            </p:cNvSpPr>
            <p:nvPr/>
          </p:nvSpPr>
          <p:spPr bwMode="auto">
            <a:xfrm>
              <a:off x="4773613" y="5318125"/>
              <a:ext cx="3760787" cy="396875"/>
            </a:xfrm>
            <a:prstGeom prst="rect">
              <a:avLst/>
            </a:prstGeom>
            <a:solidFill>
              <a:srgbClr val="8CC63E"/>
            </a:solidFill>
            <a:ln w="9525">
              <a:noFill/>
              <a:miter lim="800000"/>
              <a:headEnd/>
              <a:tailEnd/>
            </a:ln>
          </p:spPr>
          <p:txBody>
            <a:bodyPr>
              <a:spAutoFit/>
            </a:bodyPr>
            <a:lstStyle/>
            <a:p>
              <a:pPr algn="ctr" eaLnBrk="1" hangingPunct="1"/>
              <a:r>
                <a:rPr lang="en-US" sz="2000" b="1">
                  <a:solidFill>
                    <a:schemeClr val="bg1"/>
                  </a:solidFill>
                  <a:latin typeface="Trebuchet MS" pitchFamily="34" charset="0"/>
                  <a:cs typeface="Times New Roman" pitchFamily="18" charset="0"/>
                </a:rPr>
                <a:t>2 UBE</a:t>
              </a:r>
            </a:p>
          </p:txBody>
        </p:sp>
        <p:sp>
          <p:nvSpPr>
            <p:cNvPr id="36871" name="Rectangle 5"/>
            <p:cNvSpPr>
              <a:spLocks noChangeArrowheads="1"/>
            </p:cNvSpPr>
            <p:nvPr/>
          </p:nvSpPr>
          <p:spPr bwMode="auto">
            <a:xfrm>
              <a:off x="685800" y="4213225"/>
              <a:ext cx="3760788" cy="815975"/>
            </a:xfrm>
            <a:prstGeom prst="rect">
              <a:avLst/>
            </a:prstGeom>
            <a:noFill/>
            <a:ln w="9525">
              <a:noFill/>
              <a:miter lim="800000"/>
              <a:headEnd/>
              <a:tailEnd/>
            </a:ln>
          </p:spPr>
          <p:txBody>
            <a:bodyPr>
              <a:spAutoFit/>
            </a:bodyPr>
            <a:lstStyle/>
            <a:p>
              <a:pPr algn="ctr" eaLnBrk="1" hangingPunct="1">
                <a:lnSpc>
                  <a:spcPts val="1900"/>
                </a:lnSpc>
              </a:pPr>
              <a:r>
                <a:rPr lang="ca-ES" sz="1600" dirty="0">
                  <a:latin typeface="Trebuchet MS" pitchFamily="34" charset="0"/>
                  <a:cs typeface="Times New Roman" pitchFamily="18" charset="0"/>
                </a:rPr>
                <a:t>Una copa de vi o </a:t>
              </a:r>
              <a:r>
                <a:rPr lang="ca-ES" sz="1600" dirty="0" smtClean="0">
                  <a:latin typeface="Trebuchet MS" pitchFamily="34" charset="0"/>
                  <a:cs typeface="Times New Roman" pitchFamily="18" charset="0"/>
                </a:rPr>
                <a:t>cava (100ml) </a:t>
              </a:r>
              <a:endParaRPr lang="ca-ES" sz="1600" dirty="0">
                <a:latin typeface="Trebuchet MS" pitchFamily="34" charset="0"/>
                <a:cs typeface="Times New Roman" pitchFamily="18" charset="0"/>
              </a:endParaRPr>
            </a:p>
            <a:p>
              <a:pPr algn="ctr" eaLnBrk="1" hangingPunct="1">
                <a:lnSpc>
                  <a:spcPts val="1900"/>
                </a:lnSpc>
              </a:pPr>
              <a:r>
                <a:rPr lang="ca-ES" sz="1600" dirty="0">
                  <a:latin typeface="Trebuchet MS" pitchFamily="34" charset="0"/>
                  <a:cs typeface="Times New Roman" pitchFamily="18" charset="0"/>
                </a:rPr>
                <a:t>Una cervesa</a:t>
              </a:r>
            </a:p>
            <a:p>
              <a:pPr algn="ctr" eaLnBrk="1" hangingPunct="1">
                <a:lnSpc>
                  <a:spcPts val="1900"/>
                </a:lnSpc>
              </a:pPr>
              <a:r>
                <a:rPr lang="ca-ES" sz="1600" dirty="0">
                  <a:latin typeface="Trebuchet MS" pitchFamily="34" charset="0"/>
                  <a:cs typeface="Times New Roman" pitchFamily="18" charset="0"/>
                </a:rPr>
                <a:t>Un cigaló o xopet</a:t>
              </a:r>
              <a:endParaRPr lang="ca-ES" sz="2000" dirty="0">
                <a:latin typeface="Trebuchet MS" pitchFamily="34" charset="0"/>
                <a:cs typeface="Times New Roman" pitchFamily="18" charset="0"/>
              </a:endParaRPr>
            </a:p>
          </p:txBody>
        </p:sp>
        <p:sp>
          <p:nvSpPr>
            <p:cNvPr id="36872" name="Rectangle 8"/>
            <p:cNvSpPr>
              <a:spLocks noChangeArrowheads="1"/>
            </p:cNvSpPr>
            <p:nvPr/>
          </p:nvSpPr>
          <p:spPr bwMode="auto">
            <a:xfrm>
              <a:off x="4773613" y="4213225"/>
              <a:ext cx="3760787" cy="815975"/>
            </a:xfrm>
            <a:prstGeom prst="rect">
              <a:avLst/>
            </a:prstGeom>
            <a:noFill/>
            <a:ln w="9525">
              <a:noFill/>
              <a:miter lim="800000"/>
              <a:headEnd/>
              <a:tailEnd/>
            </a:ln>
          </p:spPr>
          <p:txBody>
            <a:bodyPr>
              <a:spAutoFit/>
            </a:bodyPr>
            <a:lstStyle/>
            <a:p>
              <a:pPr algn="ctr" eaLnBrk="1" hangingPunct="1">
                <a:lnSpc>
                  <a:spcPts val="1900"/>
                </a:lnSpc>
              </a:pPr>
              <a:r>
                <a:rPr lang="ca-ES" sz="1600">
                  <a:latin typeface="Trebuchet MS" pitchFamily="34" charset="0"/>
                  <a:cs typeface="Times New Roman" pitchFamily="18" charset="0"/>
                </a:rPr>
                <a:t>Una copa de conyac</a:t>
              </a:r>
            </a:p>
            <a:p>
              <a:pPr algn="ctr" eaLnBrk="1" hangingPunct="1">
                <a:lnSpc>
                  <a:spcPts val="1900"/>
                </a:lnSpc>
              </a:pPr>
              <a:r>
                <a:rPr lang="ca-ES" sz="1600">
                  <a:latin typeface="Trebuchet MS" pitchFamily="34" charset="0"/>
                  <a:cs typeface="Times New Roman" pitchFamily="18" charset="0"/>
                </a:rPr>
                <a:t>Un whisky</a:t>
              </a:r>
            </a:p>
            <a:p>
              <a:pPr algn="ctr" eaLnBrk="1" hangingPunct="1">
                <a:lnSpc>
                  <a:spcPts val="1900"/>
                </a:lnSpc>
              </a:pPr>
              <a:r>
                <a:rPr lang="ca-ES" sz="1600">
                  <a:latin typeface="Trebuchet MS" pitchFamily="34" charset="0"/>
                  <a:cs typeface="Times New Roman" pitchFamily="18" charset="0"/>
                </a:rPr>
                <a:t>Un cubata</a:t>
              </a:r>
              <a:endParaRPr lang="en-US" sz="2000">
                <a:latin typeface="Trebuchet MS" pitchFamily="34" charset="0"/>
                <a:cs typeface="Times New Roman" pitchFamily="18" charset="0"/>
              </a:endParaRPr>
            </a:p>
          </p:txBody>
        </p:sp>
        <p:pic>
          <p:nvPicPr>
            <p:cNvPr id="36873" name="Picture 8" descr="begudes1"/>
            <p:cNvPicPr>
              <a:picLocks noChangeAspect="1" noChangeArrowheads="1"/>
            </p:cNvPicPr>
            <p:nvPr/>
          </p:nvPicPr>
          <p:blipFill>
            <a:blip r:embed="rId3" cstate="print"/>
            <a:srcRect/>
            <a:stretch>
              <a:fillRect/>
            </a:stretch>
          </p:blipFill>
          <p:spPr bwMode="auto">
            <a:xfrm>
              <a:off x="5530850" y="2514600"/>
              <a:ext cx="2089150" cy="1368425"/>
            </a:xfrm>
            <a:prstGeom prst="rect">
              <a:avLst/>
            </a:prstGeom>
            <a:noFill/>
            <a:ln w="9525">
              <a:noFill/>
              <a:miter lim="800000"/>
              <a:headEnd/>
              <a:tailEnd/>
            </a:ln>
          </p:spPr>
        </p:pic>
        <p:pic>
          <p:nvPicPr>
            <p:cNvPr id="36874" name="Picture 9" descr="begudes2"/>
            <p:cNvPicPr>
              <a:picLocks noChangeAspect="1" noChangeArrowheads="1"/>
            </p:cNvPicPr>
            <p:nvPr/>
          </p:nvPicPr>
          <p:blipFill>
            <a:blip r:embed="rId4" cstate="print"/>
            <a:srcRect/>
            <a:stretch>
              <a:fillRect/>
            </a:stretch>
          </p:blipFill>
          <p:spPr bwMode="auto">
            <a:xfrm>
              <a:off x="1524000" y="2438400"/>
              <a:ext cx="2228850" cy="1422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err="1" smtClean="0"/>
              <a:t>Infradetecció</a:t>
            </a:r>
            <a:r>
              <a:rPr lang="ca-ES" dirty="0" smtClean="0"/>
              <a:t> del TCA</a:t>
            </a:r>
            <a:endParaRPr lang="ca-ES" dirty="0"/>
          </a:p>
        </p:txBody>
      </p:sp>
      <p:sp>
        <p:nvSpPr>
          <p:cNvPr id="3" name="Contenidor de contingut 2"/>
          <p:cNvSpPr>
            <a:spLocks noGrp="1"/>
          </p:cNvSpPr>
          <p:nvPr>
            <p:ph idx="1"/>
          </p:nvPr>
        </p:nvSpPr>
        <p:spPr>
          <a:xfrm>
            <a:off x="457200" y="1340768"/>
            <a:ext cx="8229600" cy="4525963"/>
          </a:xfrm>
        </p:spPr>
        <p:txBody>
          <a:bodyPr/>
          <a:lstStyle/>
          <a:p>
            <a:pPr marL="342900" lvl="2" indent="-342900"/>
            <a:r>
              <a:rPr lang="ca-ES" b="1" dirty="0" smtClean="0">
                <a:cs typeface="ＭＳ Ｐゴシック" pitchFamily="-65" charset="-128"/>
              </a:rPr>
              <a:t>Dificultat especialment </a:t>
            </a:r>
            <a:r>
              <a:rPr lang="ca-ES" sz="1800" b="1" dirty="0" smtClean="0"/>
              <a:t>en joves</a:t>
            </a:r>
          </a:p>
          <a:p>
            <a:pPr marL="800100" lvl="3" indent="-342900"/>
            <a:r>
              <a:rPr lang="ca-ES" dirty="0" smtClean="0"/>
              <a:t>La </a:t>
            </a:r>
            <a:r>
              <a:rPr lang="ca-ES" dirty="0"/>
              <a:t>dependència de l’alcohol es de </a:t>
            </a:r>
            <a:r>
              <a:rPr lang="ca-ES" b="1" dirty="0"/>
              <a:t>menor </a:t>
            </a:r>
            <a:r>
              <a:rPr lang="ca-ES" b="1" dirty="0" smtClean="0"/>
              <a:t>gravetat</a:t>
            </a:r>
            <a:endParaRPr lang="ca-ES" dirty="0" smtClean="0"/>
          </a:p>
          <a:p>
            <a:pPr marL="800100" lvl="3" indent="-342900"/>
            <a:r>
              <a:rPr lang="ca-ES" dirty="0" smtClean="0"/>
              <a:t>Els joves venen poc a la consulta i els coneixem menys</a:t>
            </a:r>
            <a:endParaRPr lang="ca-ES" dirty="0"/>
          </a:p>
          <a:p>
            <a:pPr marL="800100" lvl="3" indent="-342900"/>
            <a:r>
              <a:rPr lang="ca-ES" b="1" dirty="0" smtClean="0">
                <a:cs typeface="ＭＳ Ｐゴシック" pitchFamily="-65" charset="-128"/>
              </a:rPr>
              <a:t>Baixa </a:t>
            </a:r>
            <a:r>
              <a:rPr lang="ca-ES" b="1" dirty="0">
                <a:cs typeface="ＭＳ Ｐゴシック" pitchFamily="-65" charset="-128"/>
              </a:rPr>
              <a:t>percepció de risc </a:t>
            </a:r>
            <a:r>
              <a:rPr lang="ca-ES" dirty="0">
                <a:cs typeface="ＭＳ Ｐゴシック" pitchFamily="-65" charset="-128"/>
              </a:rPr>
              <a:t>en els joves que minimitza les respostes en les enquestes</a:t>
            </a:r>
          </a:p>
          <a:p>
            <a:pPr marL="342900" lvl="2" indent="-342900"/>
            <a:endParaRPr lang="ca-ES" dirty="0"/>
          </a:p>
          <a:p>
            <a:pPr marL="342900" lvl="2" indent="-342900"/>
            <a:r>
              <a:rPr lang="ca-ES" b="1" dirty="0" smtClean="0"/>
              <a:t>La detecció millora en pacients &gt;40 anys. </a:t>
            </a:r>
          </a:p>
          <a:p>
            <a:pPr marL="800100" lvl="3" indent="-342900"/>
            <a:r>
              <a:rPr lang="ca-ES" sz="1800" dirty="0" smtClean="0"/>
              <a:t>Possiblement quan ja apareixen altres malalties. </a:t>
            </a:r>
            <a:endParaRPr lang="ca-ES" sz="1800" dirty="0"/>
          </a:p>
        </p:txBody>
      </p:sp>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37" t="12698" r="10381" b="17058"/>
          <a:stretch/>
        </p:blipFill>
        <p:spPr bwMode="auto">
          <a:xfrm>
            <a:off x="1439652" y="4247138"/>
            <a:ext cx="5852082" cy="234106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6197257" y="6289575"/>
            <a:ext cx="2839239" cy="261610"/>
          </a:xfrm>
          <a:prstGeom prst="rect">
            <a:avLst/>
          </a:prstGeom>
        </p:spPr>
        <p:txBody>
          <a:bodyPr wrap="none">
            <a:spAutoFit/>
          </a:bodyPr>
          <a:lstStyle/>
          <a:p>
            <a:r>
              <a:rPr lang="en-US" sz="1100" dirty="0"/>
              <a:t>(</a:t>
            </a:r>
            <a:r>
              <a:rPr lang="en-US" sz="1100" dirty="0" err="1"/>
              <a:t>Rehm</a:t>
            </a:r>
            <a:r>
              <a:rPr lang="en-US" sz="1100" dirty="0"/>
              <a:t> y cols., BMC Family Practice 2015)</a:t>
            </a:r>
            <a:endParaRPr lang="ca-ES" sz="1100" dirty="0"/>
          </a:p>
        </p:txBody>
      </p:sp>
      <p:sp>
        <p:nvSpPr>
          <p:cNvPr id="6" name="QuadreDeText 5"/>
          <p:cNvSpPr txBox="1"/>
          <p:nvPr/>
        </p:nvSpPr>
        <p:spPr>
          <a:xfrm>
            <a:off x="755576" y="4509120"/>
            <a:ext cx="1368152" cy="600164"/>
          </a:xfrm>
          <a:prstGeom prst="rect">
            <a:avLst/>
          </a:prstGeom>
          <a:noFill/>
        </p:spPr>
        <p:txBody>
          <a:bodyPr wrap="square" rtlCol="0">
            <a:spAutoFit/>
          </a:bodyPr>
          <a:lstStyle/>
          <a:p>
            <a:r>
              <a:rPr lang="ca-ES" sz="1100" dirty="0" smtClean="0">
                <a:solidFill>
                  <a:schemeClr val="tx1">
                    <a:lumMod val="50000"/>
                    <a:lumOff val="50000"/>
                  </a:schemeClr>
                </a:solidFill>
              </a:rPr>
              <a:t>Prevalença dependència alcohol</a:t>
            </a:r>
            <a:endParaRPr lang="ca-ES" sz="1100" dirty="0">
              <a:solidFill>
                <a:schemeClr val="tx1">
                  <a:lumMod val="50000"/>
                  <a:lumOff val="50000"/>
                </a:schemeClr>
              </a:solidFill>
            </a:endParaRPr>
          </a:p>
        </p:txBody>
      </p:sp>
      <p:grpSp>
        <p:nvGrpSpPr>
          <p:cNvPr id="9" name="Agrupa 8"/>
          <p:cNvGrpSpPr/>
          <p:nvPr/>
        </p:nvGrpSpPr>
        <p:grpSpPr>
          <a:xfrm>
            <a:off x="6413281" y="5430996"/>
            <a:ext cx="2119159" cy="446276"/>
            <a:chOff x="6341273" y="5046275"/>
            <a:chExt cx="2119159" cy="446276"/>
          </a:xfrm>
        </p:grpSpPr>
        <p:sp>
          <p:nvSpPr>
            <p:cNvPr id="7" name="Rectangle 6"/>
            <p:cNvSpPr/>
            <p:nvPr/>
          </p:nvSpPr>
          <p:spPr>
            <a:xfrm>
              <a:off x="6341273" y="5046275"/>
              <a:ext cx="2119159" cy="446276"/>
            </a:xfrm>
            <a:prstGeom prst="rect">
              <a:avLst/>
            </a:prstGeom>
          </p:spPr>
          <p:txBody>
            <a:bodyPr wrap="square">
              <a:spAutoFit/>
            </a:bodyPr>
            <a:lstStyle/>
            <a:p>
              <a:r>
                <a:rPr lang="ca-ES" sz="1200" b="1" dirty="0" smtClean="0"/>
                <a:t>      </a:t>
              </a:r>
              <a:r>
                <a:rPr lang="ca-ES" sz="1200" dirty="0" smtClean="0"/>
                <a:t>D</a:t>
              </a:r>
              <a:r>
                <a:rPr lang="ca-ES" sz="1100" dirty="0" smtClean="0"/>
                <a:t>iagnòstic del MF</a:t>
              </a:r>
            </a:p>
            <a:p>
              <a:r>
                <a:rPr lang="ca-ES" sz="1100" dirty="0" smtClean="0"/>
                <a:t>      Diagnòstic qüestionari CIDI</a:t>
              </a:r>
              <a:endParaRPr lang="ca-ES" sz="1100" dirty="0"/>
            </a:p>
          </p:txBody>
        </p:sp>
        <p:sp>
          <p:nvSpPr>
            <p:cNvPr id="8" name="Rectangle 7"/>
            <p:cNvSpPr/>
            <p:nvPr/>
          </p:nvSpPr>
          <p:spPr bwMode="auto">
            <a:xfrm>
              <a:off x="6444208" y="5109284"/>
              <a:ext cx="144016" cy="131966"/>
            </a:xfrm>
            <a:prstGeom prst="rect">
              <a:avLst/>
            </a:prstGeom>
            <a:solidFill>
              <a:srgbClr val="6CB0EE"/>
            </a:solidFill>
            <a:ln w="9525" cap="flat" cmpd="sng" algn="ctr">
              <a:solidFill>
                <a:srgbClr val="6CB0E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noFill/>
                </a:ln>
                <a:solidFill>
                  <a:schemeClr val="tx1"/>
                </a:solidFill>
                <a:effectLst/>
                <a:latin typeface="Arial" pitchFamily="34" charset="0"/>
                <a:ea typeface="ＭＳ Ｐゴシック" charset="-128"/>
              </a:endParaRPr>
            </a:p>
          </p:txBody>
        </p:sp>
        <p:sp>
          <p:nvSpPr>
            <p:cNvPr id="10" name="Rectangle 9"/>
            <p:cNvSpPr/>
            <p:nvPr/>
          </p:nvSpPr>
          <p:spPr bwMode="auto">
            <a:xfrm>
              <a:off x="6444208" y="5313258"/>
              <a:ext cx="144016" cy="131966"/>
            </a:xfrm>
            <a:prstGeom prst="rect">
              <a:avLst/>
            </a:prstGeom>
            <a:solidFill>
              <a:srgbClr val="D5535F"/>
            </a:solidFill>
            <a:ln w="9525" cap="flat" cmpd="sng" algn="ctr">
              <a:solidFill>
                <a:srgbClr val="D553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a-ES" sz="2400" b="0" i="0" u="none" strike="noStrike" cap="none" normalizeH="0" baseline="0" smtClean="0">
                <a:ln>
                  <a:noFill/>
                </a:ln>
                <a:solidFill>
                  <a:schemeClr val="tx1"/>
                </a:solidFill>
                <a:effectLst/>
                <a:latin typeface="Arial" pitchFamily="34" charset="0"/>
                <a:ea typeface="ＭＳ Ｐゴシック" charset="-128"/>
              </a:endParaRPr>
            </a:p>
          </p:txBody>
        </p:sp>
      </p:grpSp>
    </p:spTree>
    <p:extLst>
      <p:ext uri="{BB962C8B-B14F-4D97-AF65-F5344CB8AC3E}">
        <p14:creationId xmlns:p14="http://schemas.microsoft.com/office/powerpoint/2010/main" val="39505455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39750" y="647700"/>
            <a:ext cx="7772400" cy="685800"/>
          </a:xfrm>
          <a:prstGeom prst="rect">
            <a:avLst/>
          </a:prstGeom>
          <a:noFill/>
          <a:ln w="9525">
            <a:noFill/>
            <a:miter lim="800000"/>
            <a:headEnd/>
            <a:tailEnd/>
          </a:ln>
        </p:spPr>
        <p:txBody>
          <a:bodyPr lIns="0" tIns="0" rIns="0" bIns="0"/>
          <a:lstStyle/>
          <a:p>
            <a:pPr>
              <a:lnSpc>
                <a:spcPts val="2800"/>
              </a:lnSpc>
            </a:pPr>
            <a:r>
              <a:rPr lang="es-ES" sz="2800" b="1">
                <a:latin typeface="Trebuchet MS" pitchFamily="34" charset="0"/>
                <a:cs typeface="Times New Roman" pitchFamily="18" charset="0"/>
              </a:rPr>
              <a:t>Definició consum de risc</a:t>
            </a:r>
            <a:endParaRPr lang="ca-ES" sz="2800" b="1">
              <a:latin typeface="Trebuchet MS" pitchFamily="34" charset="0"/>
              <a:cs typeface="Times New Roman" pitchFamily="18" charset="0"/>
            </a:endParaRPr>
          </a:p>
        </p:txBody>
      </p:sp>
      <p:sp>
        <p:nvSpPr>
          <p:cNvPr id="44035" name="Text Box 3"/>
          <p:cNvSpPr txBox="1">
            <a:spLocks noChangeArrowheads="1"/>
          </p:cNvSpPr>
          <p:nvPr/>
        </p:nvSpPr>
        <p:spPr bwMode="auto">
          <a:xfrm>
            <a:off x="539750" y="1484313"/>
            <a:ext cx="7924800" cy="2228850"/>
          </a:xfrm>
          <a:prstGeom prst="rect">
            <a:avLst/>
          </a:prstGeom>
          <a:noFill/>
          <a:ln w="9525">
            <a:noFill/>
            <a:miter lim="800000"/>
            <a:headEnd/>
            <a:tailEnd/>
          </a:ln>
        </p:spPr>
        <p:txBody>
          <a:bodyPr lIns="0" tIns="0" rIns="0" bIns="0">
            <a:spAutoFit/>
          </a:bodyPr>
          <a:lstStyle/>
          <a:p>
            <a:pPr marL="190500" indent="-190500" eaLnBrk="1" hangingPunct="1">
              <a:lnSpc>
                <a:spcPts val="1900"/>
              </a:lnSpc>
              <a:spcAft>
                <a:spcPts val="700"/>
              </a:spcAft>
              <a:buFont typeface="Wingdings" pitchFamily="2" charset="2"/>
              <a:buChar char="§"/>
            </a:pPr>
            <a:r>
              <a:rPr lang="ca-ES" sz="1800">
                <a:latin typeface="Trebuchet MS" pitchFamily="34" charset="0"/>
                <a:cs typeface="Times New Roman" pitchFamily="18" charset="0"/>
              </a:rPr>
              <a:t>És una pauta de consum d’alcohol que augmenta el risc de conseqüències nocives per a la persona que beu i per a tercers.</a:t>
            </a:r>
            <a:r>
              <a:rPr lang="es-ES" sz="1800">
                <a:latin typeface="Trebuchet MS" pitchFamily="34" charset="0"/>
                <a:cs typeface="Times New Roman" pitchFamily="18" charset="0"/>
              </a:rPr>
              <a:t> </a:t>
            </a:r>
            <a:endParaRPr lang="ca-ES" sz="1800">
              <a:latin typeface="Trebuchet MS" pitchFamily="34" charset="0"/>
              <a:cs typeface="Times New Roman" pitchFamily="18" charset="0"/>
            </a:endParaRPr>
          </a:p>
          <a:p>
            <a:pPr marL="190500" indent="-190500" eaLnBrk="1" hangingPunct="1">
              <a:lnSpc>
                <a:spcPts val="1900"/>
              </a:lnSpc>
              <a:spcAft>
                <a:spcPts val="700"/>
              </a:spcAft>
              <a:buFont typeface="Wingdings" pitchFamily="2" charset="2"/>
              <a:buChar char="§"/>
            </a:pPr>
            <a:r>
              <a:rPr lang="ca-ES" sz="1800">
                <a:latin typeface="Trebuchet MS" pitchFamily="34" charset="0"/>
                <a:cs typeface="Times New Roman" pitchFamily="18" charset="0"/>
              </a:rPr>
              <a:t>No es tradueix en problemes mèdics o psiquiàtrics actuals.</a:t>
            </a:r>
          </a:p>
          <a:p>
            <a:pPr marL="190500" indent="-190500" eaLnBrk="1" hangingPunct="1">
              <a:lnSpc>
                <a:spcPts val="1900"/>
              </a:lnSpc>
              <a:spcAft>
                <a:spcPts val="700"/>
              </a:spcAft>
              <a:buFont typeface="Wingdings" pitchFamily="2" charset="2"/>
              <a:buChar char="§"/>
            </a:pPr>
            <a:r>
              <a:rPr lang="ca-ES" sz="1800">
                <a:latin typeface="Trebuchet MS" pitchFamily="34" charset="0"/>
                <a:cs typeface="Times New Roman" pitchFamily="18" charset="0"/>
              </a:rPr>
              <a:t>Està relacionat també amb factors personals o ambientals.</a:t>
            </a:r>
            <a:endParaRPr lang="es-ES_tradnl" sz="1800">
              <a:solidFill>
                <a:srgbClr val="8CC63E"/>
              </a:solidFill>
              <a:latin typeface="Times New Roman" pitchFamily="18" charset="0"/>
            </a:endParaRPr>
          </a:p>
          <a:p>
            <a:pPr marL="190500" indent="-190500"/>
            <a:endParaRPr lang="ca-ES" sz="1800">
              <a:latin typeface="Trebuchet MS" pitchFamily="34" charset="0"/>
              <a:cs typeface="Times New Roman" pitchFamily="18" charset="0"/>
            </a:endParaRPr>
          </a:p>
          <a:p>
            <a:pPr marL="190500" indent="-190500"/>
            <a:endParaRPr lang="ca-ES" sz="1800">
              <a:latin typeface="Trebuchet MS" pitchFamily="34" charset="0"/>
              <a:cs typeface="Times New Roman" pitchFamily="18" charset="0"/>
            </a:endParaRPr>
          </a:p>
          <a:p>
            <a:pPr marL="190500" indent="-190500"/>
            <a:endParaRPr lang="es-ES_tradnl" sz="2800"/>
          </a:p>
        </p:txBody>
      </p:sp>
      <p:sp>
        <p:nvSpPr>
          <p:cNvPr id="44036" name="Text Box 4"/>
          <p:cNvSpPr txBox="1">
            <a:spLocks noChangeArrowheads="1"/>
          </p:cNvSpPr>
          <p:nvPr/>
        </p:nvSpPr>
        <p:spPr bwMode="auto">
          <a:xfrm>
            <a:off x="539750" y="4876800"/>
            <a:ext cx="7924800" cy="1295400"/>
          </a:xfrm>
          <a:prstGeom prst="rect">
            <a:avLst/>
          </a:prstGeom>
          <a:noFill/>
          <a:ln w="9525">
            <a:noFill/>
            <a:miter lim="800000"/>
            <a:headEnd/>
            <a:tailEnd/>
          </a:ln>
        </p:spPr>
        <p:txBody>
          <a:bodyPr lIns="0" tIns="0" rIns="0" bIns="0">
            <a:spAutoFit/>
          </a:bodyPr>
          <a:lstStyle/>
          <a:p>
            <a:pPr>
              <a:lnSpc>
                <a:spcPts val="1900"/>
              </a:lnSpc>
              <a:spcAft>
                <a:spcPts val="700"/>
              </a:spcAft>
            </a:pPr>
            <a:r>
              <a:rPr lang="ca-ES" sz="1600">
                <a:solidFill>
                  <a:srgbClr val="000000"/>
                </a:solidFill>
                <a:latin typeface="Trebuchet MS" pitchFamily="34" charset="0"/>
              </a:rPr>
              <a:t>També: QUALSEVOL CONSUM en persones que han de conduir o dur a terme activitats perilloses (treballar a una certa alçada, mecànics, etc.), infants i menors de 16 anys, dones embarassades o en període de lactància, persones que pateixen alguna malaltia o que segueixen tractaments farmacològics en els quals està contraindicat el consum d’alcohol.</a:t>
            </a:r>
            <a:endParaRPr lang="es-ES_tradnl"/>
          </a:p>
        </p:txBody>
      </p:sp>
      <p:graphicFrame>
        <p:nvGraphicFramePr>
          <p:cNvPr id="134149" name="Group 5"/>
          <p:cNvGraphicFramePr>
            <a:graphicFrameLocks noGrp="1"/>
          </p:cNvGraphicFramePr>
          <p:nvPr/>
        </p:nvGraphicFramePr>
        <p:xfrm>
          <a:off x="539750" y="3048000"/>
          <a:ext cx="7916863" cy="1447800"/>
        </p:xfrm>
        <a:graphic>
          <a:graphicData uri="http://schemas.openxmlformats.org/drawingml/2006/table">
            <a:tbl>
              <a:tblPr/>
              <a:tblGrid>
                <a:gridCol w="1803400">
                  <a:extLst>
                    <a:ext uri="{9D8B030D-6E8A-4147-A177-3AD203B41FA5}">
                      <a16:colId xmlns:a16="http://schemas.microsoft.com/office/drawing/2014/main" val="20000"/>
                    </a:ext>
                  </a:extLst>
                </a:gridCol>
                <a:gridCol w="3055938">
                  <a:extLst>
                    <a:ext uri="{9D8B030D-6E8A-4147-A177-3AD203B41FA5}">
                      <a16:colId xmlns:a16="http://schemas.microsoft.com/office/drawing/2014/main" val="20001"/>
                    </a:ext>
                  </a:extLst>
                </a:gridCol>
                <a:gridCol w="3057525">
                  <a:extLst>
                    <a:ext uri="{9D8B030D-6E8A-4147-A177-3AD203B41FA5}">
                      <a16:colId xmlns:a16="http://schemas.microsoft.com/office/drawing/2014/main" val="20002"/>
                    </a:ext>
                  </a:extLst>
                </a:gridCol>
              </a:tblGrid>
              <a:tr h="381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a-ES" sz="1800" b="1" i="0" u="none" strike="noStrike" cap="none" normalizeH="0" baseline="0" noProof="0" smtClean="0">
                        <a:ln>
                          <a:noFill/>
                        </a:ln>
                        <a:solidFill>
                          <a:schemeClr val="tx1"/>
                        </a:solidFill>
                        <a:effectLst/>
                        <a:latin typeface="Trebuchet MS" pitchFamily="34" charset="0"/>
                        <a:ea typeface="ＭＳ Ｐゴシック" pitchFamily="-65" charset="-128"/>
                      </a:endParaRPr>
                    </a:p>
                  </a:txBody>
                  <a:tcPr horzOverflow="overflow">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sz="1800" b="1" i="0" u="none" strike="noStrike" cap="none" normalizeH="0" baseline="0" noProof="0" smtClean="0">
                          <a:ln>
                            <a:noFill/>
                          </a:ln>
                          <a:solidFill>
                            <a:schemeClr val="bg1"/>
                          </a:solidFill>
                          <a:effectLst/>
                          <a:latin typeface="Trebuchet MS" pitchFamily="34" charset="0"/>
                          <a:ea typeface="ＭＳ Ｐゴシック" pitchFamily="-65" charset="-128"/>
                        </a:rPr>
                        <a:t>HOMES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CC63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sz="1800" b="1" i="0" u="none" strike="noStrike" cap="none" normalizeH="0" baseline="0" noProof="0" smtClean="0">
                          <a:ln>
                            <a:noFill/>
                          </a:ln>
                          <a:solidFill>
                            <a:schemeClr val="bg1"/>
                          </a:solidFill>
                          <a:effectLst/>
                          <a:latin typeface="Trebuchet MS" pitchFamily="34" charset="0"/>
                          <a:ea typeface="ＭＳ Ｐゴシック" pitchFamily="-65" charset="-128"/>
                        </a:rPr>
                        <a:t>DONES</a:t>
                      </a:r>
                      <a:endParaRPr kumimoji="0" lang="ca-ES" sz="1800" b="0" i="0" u="none" strike="noStrike" cap="none" normalizeH="0" baseline="0" noProof="0" smtClean="0">
                        <a:ln>
                          <a:noFill/>
                        </a:ln>
                        <a:solidFill>
                          <a:schemeClr val="bg1"/>
                        </a:solidFill>
                        <a:effectLst/>
                        <a:latin typeface="Trebuchet MS" pitchFamily="34" charset="0"/>
                        <a:ea typeface="ＭＳ Ｐゴシック" pitchFamily="-65"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CC63E"/>
                    </a:solidFill>
                  </a:tcPr>
                </a:tc>
                <a:extLst>
                  <a:ext uri="{0D108BD9-81ED-4DB2-BD59-A6C34878D82A}">
                    <a16:rowId xmlns:a16="http://schemas.microsoft.com/office/drawing/2014/main" val="10000"/>
                  </a:ext>
                </a:extLst>
              </a:tr>
              <a:tr h="1066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sz="1800" b="1" i="0" u="none" strike="noStrike" cap="none" normalizeH="0" baseline="0" noProof="0" smtClean="0">
                          <a:ln>
                            <a:noFill/>
                          </a:ln>
                          <a:solidFill>
                            <a:schemeClr val="bg1"/>
                          </a:solidFill>
                          <a:effectLst/>
                          <a:latin typeface="Trebuchet MS" pitchFamily="34" charset="0"/>
                          <a:ea typeface="ＭＳ Ｐゴシック" pitchFamily="-65" charset="-128"/>
                        </a:rPr>
                        <a:t>LÍMITS DEL CONSUM DE RISC</a:t>
                      </a:r>
                      <a:endParaRPr kumimoji="0" lang="ca-ES" sz="1600" b="0" i="0" u="none" strike="noStrike" cap="none" normalizeH="0" baseline="0" noProof="0" smtClean="0">
                        <a:ln>
                          <a:noFill/>
                        </a:ln>
                        <a:solidFill>
                          <a:schemeClr val="tx1"/>
                        </a:solidFill>
                        <a:effectLst/>
                        <a:latin typeface="Trebuchet MS" pitchFamily="34" charset="0"/>
                        <a:ea typeface="ＭＳ Ｐゴシック" pitchFamily="-65"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CC63E"/>
                    </a:solidFill>
                  </a:tcPr>
                </a:tc>
                <a:tc>
                  <a:txBody>
                    <a:bodyPr/>
                    <a:lstStyle/>
                    <a:p>
                      <a:pPr marL="0" marR="0" lvl="0" indent="0" algn="l" defTabSz="914400" rtl="0" eaLnBrk="0" fontAlgn="base" latinLnBrk="0" hangingPunct="0">
                        <a:lnSpc>
                          <a:spcPts val="1900"/>
                        </a:lnSpc>
                        <a:spcBef>
                          <a:spcPct val="0"/>
                        </a:spcBef>
                        <a:spcAft>
                          <a:spcPts val="700"/>
                        </a:spcAft>
                        <a:buClrTx/>
                        <a:buSzTx/>
                        <a:buFontTx/>
                        <a:buNone/>
                        <a:tabLst/>
                      </a:pPr>
                      <a:r>
                        <a:rPr kumimoji="0" lang="ca-ES" sz="1600" b="0" i="0" u="none" strike="noStrike" cap="none" normalizeH="0" baseline="0" noProof="0" dirty="0" smtClean="0">
                          <a:ln>
                            <a:noFill/>
                          </a:ln>
                          <a:solidFill>
                            <a:schemeClr val="tx1"/>
                          </a:solidFill>
                          <a:effectLst/>
                          <a:latin typeface="Trebuchet MS" pitchFamily="34" charset="0"/>
                          <a:ea typeface="ＭＳ Ｐゴシック" pitchFamily="-65" charset="-128"/>
                        </a:rPr>
                        <a:t>&gt; 28 UBE setmanals</a:t>
                      </a:r>
                    </a:p>
                    <a:p>
                      <a:pPr marL="0" marR="0" lvl="0" indent="0" algn="l" defTabSz="914400" rtl="0" eaLnBrk="0" fontAlgn="base" latinLnBrk="0" hangingPunct="0">
                        <a:lnSpc>
                          <a:spcPts val="1900"/>
                        </a:lnSpc>
                        <a:spcBef>
                          <a:spcPct val="0"/>
                        </a:spcBef>
                        <a:spcAft>
                          <a:spcPts val="700"/>
                        </a:spcAft>
                        <a:buClrTx/>
                        <a:buSzTx/>
                        <a:buFontTx/>
                        <a:buNone/>
                        <a:tabLst/>
                      </a:pPr>
                      <a:r>
                        <a:rPr kumimoji="0" lang="ca-ES" sz="1600" b="0" i="0" u="none" strike="noStrike" cap="none" normalizeH="0" baseline="0" noProof="0" dirty="0" smtClean="0">
                          <a:ln>
                            <a:noFill/>
                          </a:ln>
                          <a:solidFill>
                            <a:schemeClr val="tx1"/>
                          </a:solidFill>
                          <a:effectLst/>
                          <a:latin typeface="Trebuchet MS" pitchFamily="34" charset="0"/>
                          <a:ea typeface="ＭＳ Ｐゴシック" pitchFamily="-65" charset="-128"/>
                          <a:cs typeface="Arial" charset="0"/>
                        </a:rPr>
                        <a:t>≥ 6</a:t>
                      </a:r>
                      <a:r>
                        <a:rPr kumimoji="0" lang="ca-ES" sz="1600" b="1" i="0" u="none" strike="noStrike" cap="none" normalizeH="0" baseline="0" noProof="0" dirty="0" smtClean="0">
                          <a:ln>
                            <a:noFill/>
                          </a:ln>
                          <a:solidFill>
                            <a:schemeClr val="tx1"/>
                          </a:solidFill>
                          <a:effectLst/>
                          <a:latin typeface="Trebuchet MS" pitchFamily="34" charset="0"/>
                          <a:ea typeface="ＭＳ Ｐゴシック" pitchFamily="-65" charset="-128"/>
                          <a:cs typeface="Arial" charset="0"/>
                        </a:rPr>
                        <a:t> </a:t>
                      </a:r>
                      <a:r>
                        <a:rPr kumimoji="0" lang="ca-ES" sz="1600" b="0" i="0" u="none" strike="noStrike" cap="none" normalizeH="0" baseline="0" noProof="0" dirty="0" smtClean="0">
                          <a:ln>
                            <a:noFill/>
                          </a:ln>
                          <a:solidFill>
                            <a:schemeClr val="tx1"/>
                          </a:solidFill>
                          <a:effectLst/>
                          <a:latin typeface="Trebuchet MS" pitchFamily="34" charset="0"/>
                          <a:ea typeface="ＭＳ Ｐゴシック" pitchFamily="-65" charset="-128"/>
                          <a:cs typeface="Arial" charset="0"/>
                        </a:rPr>
                        <a:t>UBE per ocasió de consum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9E377"/>
                    </a:solidFill>
                  </a:tcPr>
                </a:tc>
                <a:tc>
                  <a:txBody>
                    <a:bodyPr/>
                    <a:lstStyle/>
                    <a:p>
                      <a:pPr marL="0" marR="0" lvl="0" indent="0" algn="l" defTabSz="914400" rtl="0" eaLnBrk="0" fontAlgn="base" latinLnBrk="0" hangingPunct="0">
                        <a:lnSpc>
                          <a:spcPts val="1900"/>
                        </a:lnSpc>
                        <a:spcBef>
                          <a:spcPct val="0"/>
                        </a:spcBef>
                        <a:spcAft>
                          <a:spcPts val="700"/>
                        </a:spcAft>
                        <a:buClrTx/>
                        <a:buSzTx/>
                        <a:buFontTx/>
                        <a:buNone/>
                        <a:tabLst/>
                      </a:pPr>
                      <a:r>
                        <a:rPr kumimoji="0" lang="ca-ES" sz="1600" b="0" i="0" u="none" strike="noStrike" cap="none" normalizeH="0" baseline="0" noProof="0" dirty="0" smtClean="0">
                          <a:ln>
                            <a:noFill/>
                          </a:ln>
                          <a:solidFill>
                            <a:schemeClr val="tx1"/>
                          </a:solidFill>
                          <a:effectLst/>
                          <a:latin typeface="Trebuchet MS" pitchFamily="34" charset="0"/>
                          <a:ea typeface="ＭＳ Ｐゴシック" pitchFamily="-65" charset="-128"/>
                          <a:cs typeface="Times New Roman" pitchFamily="18" charset="0"/>
                        </a:rPr>
                        <a:t>≥</a:t>
                      </a:r>
                      <a:r>
                        <a:rPr kumimoji="0" lang="ca-ES" sz="1600" b="0" i="0" u="none" strike="noStrike" cap="none" normalizeH="0" baseline="0" noProof="0" dirty="0" smtClean="0">
                          <a:ln>
                            <a:noFill/>
                          </a:ln>
                          <a:solidFill>
                            <a:schemeClr val="tx1"/>
                          </a:solidFill>
                          <a:effectLst/>
                          <a:latin typeface="Trebuchet MS" pitchFamily="34" charset="0"/>
                          <a:ea typeface="ＭＳ Ｐゴシック" pitchFamily="-65" charset="-128"/>
                          <a:cs typeface="Arial" charset="0"/>
                        </a:rPr>
                        <a:t> 17 UBE setmanals</a:t>
                      </a:r>
                    </a:p>
                    <a:p>
                      <a:pPr marL="0" marR="0" lvl="0" indent="0" algn="l" defTabSz="914400" rtl="0" eaLnBrk="0" fontAlgn="base" latinLnBrk="0" hangingPunct="0">
                        <a:lnSpc>
                          <a:spcPts val="1900"/>
                        </a:lnSpc>
                        <a:spcBef>
                          <a:spcPct val="0"/>
                        </a:spcBef>
                        <a:spcAft>
                          <a:spcPts val="700"/>
                        </a:spcAft>
                        <a:buClrTx/>
                        <a:buSzTx/>
                        <a:buFontTx/>
                        <a:buNone/>
                        <a:tabLst/>
                      </a:pPr>
                      <a:r>
                        <a:rPr kumimoji="0" lang="ca-ES" sz="1600" b="0" i="0" u="none" strike="noStrike" cap="none" normalizeH="0" baseline="0" noProof="0" dirty="0" smtClean="0">
                          <a:ln>
                            <a:noFill/>
                          </a:ln>
                          <a:solidFill>
                            <a:schemeClr val="tx1"/>
                          </a:solidFill>
                          <a:effectLst/>
                          <a:latin typeface="Trebuchet MS" pitchFamily="34" charset="0"/>
                          <a:ea typeface="ＭＳ Ｐゴシック" pitchFamily="-65" charset="-128"/>
                          <a:cs typeface="Arial" charset="0"/>
                        </a:rPr>
                        <a:t>≥ 5</a:t>
                      </a:r>
                      <a:r>
                        <a:rPr kumimoji="0" lang="ca-ES" sz="1600" b="1" i="0" u="none" strike="noStrike" cap="none" normalizeH="0" baseline="0" noProof="0" dirty="0" smtClean="0">
                          <a:ln>
                            <a:noFill/>
                          </a:ln>
                          <a:solidFill>
                            <a:schemeClr val="tx1"/>
                          </a:solidFill>
                          <a:effectLst/>
                          <a:latin typeface="Trebuchet MS" pitchFamily="34" charset="0"/>
                          <a:ea typeface="ＭＳ Ｐゴシック" pitchFamily="-65" charset="-128"/>
                          <a:cs typeface="Arial" charset="0"/>
                        </a:rPr>
                        <a:t> </a:t>
                      </a:r>
                      <a:r>
                        <a:rPr kumimoji="0" lang="ca-ES" sz="1600" b="0" i="0" u="none" strike="noStrike" cap="none" normalizeH="0" baseline="0" noProof="0" dirty="0" smtClean="0">
                          <a:ln>
                            <a:noFill/>
                          </a:ln>
                          <a:solidFill>
                            <a:schemeClr val="tx1"/>
                          </a:solidFill>
                          <a:effectLst/>
                          <a:latin typeface="Trebuchet MS" pitchFamily="34" charset="0"/>
                          <a:ea typeface="ＭＳ Ｐゴシック" pitchFamily="-65" charset="-128"/>
                          <a:cs typeface="Arial" charset="0"/>
                        </a:rPr>
                        <a:t>UBE per ocasió de consum</a:t>
                      </a:r>
                      <a:endParaRPr kumimoji="0" lang="ca-ES" sz="2000" b="0" i="0" u="none" strike="noStrike" cap="none" normalizeH="0" baseline="0" noProof="0" dirty="0" smtClean="0">
                        <a:ln>
                          <a:noFill/>
                        </a:ln>
                        <a:solidFill>
                          <a:schemeClr val="tx1"/>
                        </a:solidFill>
                        <a:effectLst/>
                        <a:latin typeface="Trebuchet MS" pitchFamily="34" charset="0"/>
                        <a:ea typeface="ＭＳ Ｐゴシック" pitchFamily="-65" charset="-128"/>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9E377"/>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539750" y="655638"/>
            <a:ext cx="7772400" cy="685800"/>
          </a:xfrm>
          <a:prstGeom prst="rect">
            <a:avLst/>
          </a:prstGeom>
          <a:noFill/>
          <a:ln w="9525">
            <a:noFill/>
            <a:miter lim="800000"/>
            <a:headEnd/>
            <a:tailEnd/>
          </a:ln>
        </p:spPr>
        <p:txBody>
          <a:bodyPr lIns="0" tIns="0" rIns="0" bIns="0"/>
          <a:lstStyle/>
          <a:p>
            <a:pPr>
              <a:lnSpc>
                <a:spcPts val="2800"/>
              </a:lnSpc>
            </a:pPr>
            <a:r>
              <a:rPr lang="ca-ES" sz="2800" b="1">
                <a:latin typeface="Trebuchet MS" pitchFamily="34" charset="0"/>
                <a:cs typeface="Times New Roman" pitchFamily="18" charset="0"/>
              </a:rPr>
              <a:t>Pautes de consum</a:t>
            </a:r>
          </a:p>
        </p:txBody>
      </p:sp>
      <p:sp>
        <p:nvSpPr>
          <p:cNvPr id="45059" name="Text Box 3"/>
          <p:cNvSpPr txBox="1">
            <a:spLocks noChangeArrowheads="1"/>
          </p:cNvSpPr>
          <p:nvPr/>
        </p:nvSpPr>
        <p:spPr bwMode="auto">
          <a:xfrm>
            <a:off x="1219200" y="1412875"/>
            <a:ext cx="7620000" cy="5170488"/>
          </a:xfrm>
          <a:prstGeom prst="rect">
            <a:avLst/>
          </a:prstGeom>
          <a:noFill/>
          <a:ln w="9525">
            <a:noFill/>
            <a:miter lim="800000"/>
            <a:headEnd/>
            <a:tailEnd/>
          </a:ln>
        </p:spPr>
        <p:txBody>
          <a:bodyPr>
            <a:spAutoFit/>
          </a:bodyPr>
          <a:lstStyle/>
          <a:p>
            <a:pPr>
              <a:lnSpc>
                <a:spcPts val="1900"/>
              </a:lnSpc>
            </a:pPr>
            <a:r>
              <a:rPr lang="ca-ES" sz="1800" b="1" dirty="0">
                <a:solidFill>
                  <a:srgbClr val="8CC63E"/>
                </a:solidFill>
                <a:latin typeface="Trebuchet MS" pitchFamily="34" charset="0"/>
                <a:cs typeface="Times New Roman" pitchFamily="18" charset="0"/>
              </a:rPr>
              <a:t>Dependència de l’alcohol</a:t>
            </a:r>
            <a:endParaRPr lang="ca-ES" sz="1600" b="1" dirty="0">
              <a:solidFill>
                <a:srgbClr val="74CA16"/>
              </a:solidFill>
              <a:latin typeface="Trebuchet MS" pitchFamily="34" charset="0"/>
              <a:cs typeface="Times New Roman" pitchFamily="18" charset="0"/>
            </a:endParaRPr>
          </a:p>
          <a:p>
            <a:pPr marL="381000" lvl="1">
              <a:lnSpc>
                <a:spcPts val="1900"/>
              </a:lnSpc>
              <a:spcAft>
                <a:spcPts val="700"/>
              </a:spcAft>
            </a:pPr>
            <a:r>
              <a:rPr lang="ca-ES" sz="1600" dirty="0">
                <a:latin typeface="Trebuchet MS" pitchFamily="34" charset="0"/>
                <a:cs typeface="Times New Roman" pitchFamily="18" charset="0"/>
              </a:rPr>
              <a:t>Conjunt de manifestacions fisiològiques, de conducta i cognitives, que es desenvolupen amb el consum repetit de la substància i que típicament inclouen 3 o més dels criteris CIM-10.</a:t>
            </a:r>
          </a:p>
          <a:p>
            <a:pPr>
              <a:lnSpc>
                <a:spcPts val="1900"/>
              </a:lnSpc>
            </a:pPr>
            <a:r>
              <a:rPr lang="ca-ES" sz="1800" b="1" dirty="0">
                <a:solidFill>
                  <a:srgbClr val="74CA16"/>
                </a:solidFill>
                <a:latin typeface="Trebuchet MS" pitchFamily="34" charset="0"/>
                <a:cs typeface="Times New Roman" pitchFamily="18" charset="0"/>
              </a:rPr>
              <a:t>Consum perjudicial</a:t>
            </a:r>
            <a:endParaRPr lang="ca-ES" sz="1600" b="1" dirty="0">
              <a:solidFill>
                <a:srgbClr val="74CA16"/>
              </a:solidFill>
              <a:latin typeface="Trebuchet MS" pitchFamily="34" charset="0"/>
              <a:cs typeface="Times New Roman" pitchFamily="18" charset="0"/>
            </a:endParaRPr>
          </a:p>
          <a:p>
            <a:pPr marL="381000" lvl="1">
              <a:lnSpc>
                <a:spcPts val="1900"/>
              </a:lnSpc>
              <a:spcAft>
                <a:spcPts val="700"/>
              </a:spcAft>
            </a:pPr>
            <a:r>
              <a:rPr lang="ca-ES" sz="1600" dirty="0">
                <a:latin typeface="Trebuchet MS" pitchFamily="34" charset="0"/>
                <a:cs typeface="Times New Roman" pitchFamily="18" charset="0"/>
              </a:rPr>
              <a:t>Pauta de consum que ocasiona danys a la salut tant físics (per exemple, cirrosi hepàtica) com mentals (depressió associada al consum).</a:t>
            </a:r>
            <a:endParaRPr lang="ca-ES" sz="1600" dirty="0">
              <a:latin typeface="Trebuchet MS" pitchFamily="34" charset="0"/>
              <a:cs typeface="Arial" charset="0"/>
            </a:endParaRPr>
          </a:p>
          <a:p>
            <a:pPr>
              <a:lnSpc>
                <a:spcPts val="1900"/>
              </a:lnSpc>
            </a:pPr>
            <a:r>
              <a:rPr lang="ca-ES" sz="1800" b="1" dirty="0">
                <a:solidFill>
                  <a:srgbClr val="74CA16"/>
                </a:solidFill>
                <a:latin typeface="Trebuchet MS" pitchFamily="34" charset="0"/>
                <a:cs typeface="Times New Roman" pitchFamily="18" charset="0"/>
              </a:rPr>
              <a:t>Consum de </a:t>
            </a:r>
            <a:r>
              <a:rPr lang="ca-ES" sz="1800" b="1" dirty="0" smtClean="0">
                <a:solidFill>
                  <a:srgbClr val="74CA16"/>
                </a:solidFill>
                <a:latin typeface="Trebuchet MS" pitchFamily="34" charset="0"/>
                <a:cs typeface="Times New Roman" pitchFamily="18" charset="0"/>
              </a:rPr>
              <a:t>risc			Consum ocasional de risc</a:t>
            </a:r>
            <a:endParaRPr lang="ca-ES" sz="1600" b="1" dirty="0">
              <a:solidFill>
                <a:srgbClr val="74CA16"/>
              </a:solidFill>
              <a:latin typeface="Trebuchet MS" pitchFamily="34" charset="0"/>
              <a:cs typeface="Times New Roman" pitchFamily="18" charset="0"/>
            </a:endParaRPr>
          </a:p>
          <a:p>
            <a:pPr marL="381000" lvl="1" eaLnBrk="1" hangingPunct="1">
              <a:lnSpc>
                <a:spcPts val="1900"/>
              </a:lnSpc>
            </a:pPr>
            <a:r>
              <a:rPr lang="ca-ES" sz="1600" dirty="0" smtClean="0">
                <a:latin typeface="Trebuchet MS" pitchFamily="34" charset="0"/>
                <a:cs typeface="Times New Roman" pitchFamily="18" charset="0"/>
              </a:rPr>
              <a:t>HOMES  </a:t>
            </a:r>
            <a:r>
              <a:rPr lang="ca-ES" sz="1600" dirty="0" smtClean="0">
                <a:latin typeface="Trebuchet MS" pitchFamily="34" charset="0"/>
                <a:cs typeface="Arial" charset="0"/>
              </a:rPr>
              <a:t>&gt; </a:t>
            </a:r>
            <a:r>
              <a:rPr lang="ca-ES" sz="1600" dirty="0">
                <a:latin typeface="Trebuchet MS" pitchFamily="34" charset="0"/>
                <a:cs typeface="Arial" charset="0"/>
              </a:rPr>
              <a:t>28 UBE/setmanals	</a:t>
            </a:r>
            <a:r>
              <a:rPr lang="ca-ES" sz="1600" dirty="0" smtClean="0">
                <a:latin typeface="Trebuchet MS" pitchFamily="34" charset="0"/>
                <a:cs typeface="Arial" charset="0"/>
              </a:rPr>
              <a:t>H   ≥ </a:t>
            </a:r>
            <a:r>
              <a:rPr lang="ca-ES" sz="1600" dirty="0">
                <a:latin typeface="Trebuchet MS" pitchFamily="34" charset="0"/>
                <a:cs typeface="Arial" charset="0"/>
              </a:rPr>
              <a:t>6 UBE/una ocasió de consum</a:t>
            </a:r>
          </a:p>
          <a:p>
            <a:pPr marL="381000" lvl="1" eaLnBrk="1" hangingPunct="1">
              <a:lnSpc>
                <a:spcPts val="1900"/>
              </a:lnSpc>
              <a:spcAft>
                <a:spcPts val="700"/>
              </a:spcAft>
            </a:pPr>
            <a:r>
              <a:rPr lang="ca-ES" sz="1600" dirty="0" smtClean="0">
                <a:latin typeface="Trebuchet MS" pitchFamily="34" charset="0"/>
                <a:cs typeface="Arial" charset="0"/>
              </a:rPr>
              <a:t>DONES</a:t>
            </a:r>
            <a:r>
              <a:rPr lang="ca-ES" sz="1600" dirty="0">
                <a:latin typeface="Trebuchet MS" pitchFamily="34" charset="0"/>
                <a:cs typeface="Times New Roman" pitchFamily="18" charset="0"/>
              </a:rPr>
              <a:t> </a:t>
            </a:r>
            <a:r>
              <a:rPr lang="ca-ES" sz="1600" dirty="0" smtClean="0">
                <a:latin typeface="Trebuchet MS" pitchFamily="34" charset="0"/>
                <a:cs typeface="Times New Roman" pitchFamily="18" charset="0"/>
              </a:rPr>
              <a:t> ≥</a:t>
            </a:r>
            <a:r>
              <a:rPr lang="ca-ES" sz="1600" dirty="0" smtClean="0">
                <a:latin typeface="Trebuchet MS" pitchFamily="34" charset="0"/>
                <a:cs typeface="Arial" charset="0"/>
              </a:rPr>
              <a:t> </a:t>
            </a:r>
            <a:r>
              <a:rPr lang="ca-ES" sz="1600" dirty="0">
                <a:latin typeface="Trebuchet MS" pitchFamily="34" charset="0"/>
                <a:cs typeface="Arial" charset="0"/>
              </a:rPr>
              <a:t>17 UBE/setmanals	</a:t>
            </a:r>
            <a:r>
              <a:rPr lang="ca-ES" sz="1600" dirty="0" smtClean="0">
                <a:latin typeface="Trebuchet MS" pitchFamily="34" charset="0"/>
                <a:cs typeface="Arial" charset="0"/>
              </a:rPr>
              <a:t>D   </a:t>
            </a:r>
            <a:r>
              <a:rPr lang="ca-ES" sz="1600" dirty="0">
                <a:latin typeface="Trebuchet MS" pitchFamily="34" charset="0"/>
                <a:cs typeface="Arial" charset="0"/>
              </a:rPr>
              <a:t>≥ 5 UBE/una ocasió de consum</a:t>
            </a:r>
          </a:p>
          <a:p>
            <a:pPr>
              <a:lnSpc>
                <a:spcPts val="1900"/>
              </a:lnSpc>
            </a:pPr>
            <a:r>
              <a:rPr lang="ca-ES" sz="1800" b="1" dirty="0">
                <a:solidFill>
                  <a:srgbClr val="8CC63E"/>
                </a:solidFill>
                <a:latin typeface="Trebuchet MS" pitchFamily="34" charset="0"/>
                <a:cs typeface="Times New Roman" pitchFamily="18" charset="0"/>
              </a:rPr>
              <a:t>Consum de baix risc</a:t>
            </a:r>
            <a:endParaRPr lang="ca-ES" sz="1600" b="1" dirty="0">
              <a:solidFill>
                <a:srgbClr val="74CA16"/>
              </a:solidFill>
              <a:latin typeface="Trebuchet MS" pitchFamily="34" charset="0"/>
              <a:cs typeface="Times New Roman" pitchFamily="18" charset="0"/>
            </a:endParaRPr>
          </a:p>
          <a:p>
            <a:pPr marL="381000" lvl="1" eaLnBrk="1" hangingPunct="1">
              <a:lnSpc>
                <a:spcPts val="1900"/>
              </a:lnSpc>
            </a:pPr>
            <a:r>
              <a:rPr lang="ca-ES" sz="1600" dirty="0">
                <a:latin typeface="Trebuchet MS" pitchFamily="34" charset="0"/>
                <a:cs typeface="Times New Roman" pitchFamily="18" charset="0"/>
              </a:rPr>
              <a:t>HOMES  	≤ </a:t>
            </a:r>
            <a:r>
              <a:rPr lang="ca-ES" sz="1600" dirty="0">
                <a:latin typeface="Trebuchet MS" pitchFamily="34" charset="0"/>
                <a:cs typeface="Arial" charset="0"/>
              </a:rPr>
              <a:t>28 UBE/setmanals (3 diàries)</a:t>
            </a:r>
          </a:p>
          <a:p>
            <a:pPr marL="381000" lvl="1" eaLnBrk="1" hangingPunct="1">
              <a:lnSpc>
                <a:spcPts val="1900"/>
              </a:lnSpc>
              <a:spcAft>
                <a:spcPts val="700"/>
              </a:spcAft>
            </a:pPr>
            <a:r>
              <a:rPr lang="ca-ES" sz="1600" dirty="0">
                <a:latin typeface="Trebuchet MS" pitchFamily="34" charset="0"/>
                <a:cs typeface="Arial" charset="0"/>
              </a:rPr>
              <a:t>DONES</a:t>
            </a:r>
            <a:r>
              <a:rPr lang="ca-ES" sz="1600" dirty="0">
                <a:latin typeface="Trebuchet MS" pitchFamily="34" charset="0"/>
                <a:cs typeface="Times New Roman" pitchFamily="18" charset="0"/>
              </a:rPr>
              <a:t>  	</a:t>
            </a:r>
            <a:r>
              <a:rPr lang="ca-ES" sz="1600" dirty="0">
                <a:latin typeface="Trebuchet MS" pitchFamily="34" charset="0"/>
                <a:cs typeface="Arial" charset="0"/>
              </a:rPr>
              <a:t>&lt; 17 UBE/setmanals (2 diàries)</a:t>
            </a:r>
          </a:p>
          <a:p>
            <a:pPr>
              <a:lnSpc>
                <a:spcPts val="1900"/>
              </a:lnSpc>
            </a:pPr>
            <a:r>
              <a:rPr lang="ca-ES" sz="1800" b="1" dirty="0">
                <a:solidFill>
                  <a:srgbClr val="8CC63E"/>
                </a:solidFill>
                <a:latin typeface="Trebuchet MS" pitchFamily="34" charset="0"/>
                <a:cs typeface="Times New Roman" pitchFamily="18" charset="0"/>
              </a:rPr>
              <a:t>Abstinència</a:t>
            </a:r>
            <a:endParaRPr lang="ca-ES" sz="1600" b="1" dirty="0">
              <a:solidFill>
                <a:srgbClr val="74CA16"/>
              </a:solidFill>
              <a:latin typeface="Trebuchet MS" pitchFamily="34" charset="0"/>
              <a:cs typeface="Times New Roman" pitchFamily="18" charset="0"/>
            </a:endParaRPr>
          </a:p>
          <a:p>
            <a:pPr marL="381000" lvl="1" eaLnBrk="1" hangingPunct="1">
              <a:lnSpc>
                <a:spcPts val="1900"/>
              </a:lnSpc>
              <a:spcAft>
                <a:spcPts val="700"/>
              </a:spcAft>
            </a:pPr>
            <a:r>
              <a:rPr lang="ca-ES" sz="1600" dirty="0">
                <a:latin typeface="Trebuchet MS" pitchFamily="34" charset="0"/>
                <a:cs typeface="Times New Roman" pitchFamily="18" charset="0"/>
              </a:rPr>
              <a:t>Persones que no consumeixen mai o de manera molt esporàdica.</a:t>
            </a:r>
          </a:p>
          <a:p>
            <a:pPr marL="381000" lvl="1" eaLnBrk="1" hangingPunct="1">
              <a:lnSpc>
                <a:spcPts val="1900"/>
              </a:lnSpc>
              <a:spcAft>
                <a:spcPts val="700"/>
              </a:spcAft>
            </a:pPr>
            <a:r>
              <a:rPr lang="ca-ES" sz="1600" dirty="0">
                <a:latin typeface="Trebuchet MS" pitchFamily="34" charset="0"/>
                <a:cs typeface="Times New Roman" pitchFamily="18" charset="0"/>
              </a:rPr>
              <a:t>S’aconsella sempre abstinència durant l’embaràs o la lactància materna; en cas de malalties mentals o físiques determinades, administració de certs medicaments, menors de 16 anys, persones que han de treballar amb maquinària perillosa.</a:t>
            </a:r>
            <a:endParaRPr lang="es-ES_tradnl" dirty="0"/>
          </a:p>
        </p:txBody>
      </p:sp>
      <p:pic>
        <p:nvPicPr>
          <p:cNvPr id="45060" name="Picture 2052"/>
          <p:cNvPicPr>
            <a:picLocks noChangeAspect="1" noChangeArrowheads="1"/>
          </p:cNvPicPr>
          <p:nvPr/>
        </p:nvPicPr>
        <p:blipFill>
          <a:blip r:embed="rId3" cstate="print"/>
          <a:srcRect/>
          <a:stretch>
            <a:fillRect/>
          </a:stretch>
        </p:blipFill>
        <p:spPr bwMode="auto">
          <a:xfrm>
            <a:off x="539750" y="1619250"/>
            <a:ext cx="609600" cy="447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539750" y="647700"/>
            <a:ext cx="8147050" cy="685800"/>
          </a:xfrm>
          <a:prstGeom prst="rect">
            <a:avLst/>
          </a:prstGeom>
          <a:noFill/>
          <a:ln w="9525">
            <a:noFill/>
            <a:miter lim="800000"/>
            <a:headEnd/>
            <a:tailEnd/>
          </a:ln>
        </p:spPr>
        <p:txBody>
          <a:bodyPr lIns="0" tIns="0" rIns="0" bIns="0"/>
          <a:lstStyle/>
          <a:p>
            <a:pPr>
              <a:lnSpc>
                <a:spcPts val="2800"/>
              </a:lnSpc>
            </a:pPr>
            <a:r>
              <a:rPr lang="es-ES" sz="2800" b="1">
                <a:latin typeface="Trebuchet MS" pitchFamily="34" charset="0"/>
                <a:cs typeface="Times New Roman" pitchFamily="18" charset="0"/>
              </a:rPr>
              <a:t/>
            </a:r>
            <a:br>
              <a:rPr lang="es-ES" sz="2800" b="1">
                <a:latin typeface="Trebuchet MS" pitchFamily="34" charset="0"/>
                <a:cs typeface="Times New Roman" pitchFamily="18" charset="0"/>
              </a:rPr>
            </a:br>
            <a:r>
              <a:rPr lang="es-ES" sz="2800" b="1">
                <a:latin typeface="Trebuchet MS" pitchFamily="34" charset="0"/>
                <a:cs typeface="Times New Roman" pitchFamily="18" charset="0"/>
              </a:rPr>
              <a:t>Components i esperit de les intervencions breus</a:t>
            </a:r>
            <a:endParaRPr lang="ca-ES" sz="2800" b="1">
              <a:latin typeface="Trebuchet MS" pitchFamily="34" charset="0"/>
              <a:cs typeface="Times New Roman" pitchFamily="18" charset="0"/>
            </a:endParaRPr>
          </a:p>
        </p:txBody>
      </p:sp>
      <p:sp>
        <p:nvSpPr>
          <p:cNvPr id="100355" name="Text Box 3"/>
          <p:cNvSpPr txBox="1">
            <a:spLocks noChangeArrowheads="1"/>
          </p:cNvSpPr>
          <p:nvPr/>
        </p:nvSpPr>
        <p:spPr bwMode="auto">
          <a:xfrm>
            <a:off x="2743200" y="1793875"/>
            <a:ext cx="3505200" cy="2994025"/>
          </a:xfrm>
          <a:prstGeom prst="rect">
            <a:avLst/>
          </a:prstGeom>
          <a:solidFill>
            <a:srgbClr val="C9E377"/>
          </a:solidFill>
          <a:ln w="9525">
            <a:noFill/>
            <a:miter lim="800000"/>
            <a:headEnd/>
            <a:tailEnd/>
          </a:ln>
        </p:spPr>
        <p:txBody>
          <a:bodyPr lIns="180000" tIns="180000" rIns="180000" bIns="180000">
            <a:spAutoFit/>
          </a:bodyPr>
          <a:lstStyle/>
          <a:p>
            <a:pPr algn="ctr">
              <a:buFont typeface="Monotype Sorts" charset="0"/>
              <a:buNone/>
            </a:pPr>
            <a:r>
              <a:rPr lang="ca-ES" sz="1800" b="1">
                <a:latin typeface="Trebuchet MS" pitchFamily="34" charset="0"/>
                <a:cs typeface="Times New Roman" pitchFamily="18" charset="0"/>
              </a:rPr>
              <a:t>Realimentar l’estat de salut i els riscos</a:t>
            </a:r>
          </a:p>
          <a:p>
            <a:pPr algn="ctr">
              <a:spcBef>
                <a:spcPct val="40000"/>
              </a:spcBef>
              <a:buFont typeface="Monotype Sorts" charset="0"/>
              <a:buNone/>
            </a:pPr>
            <a:r>
              <a:rPr lang="ca-ES" sz="1800" b="1">
                <a:latin typeface="Trebuchet MS" pitchFamily="34" charset="0"/>
                <a:cs typeface="Times New Roman" pitchFamily="18" charset="0"/>
              </a:rPr>
              <a:t>Avaluar l’estadi de canvi</a:t>
            </a:r>
          </a:p>
          <a:p>
            <a:pPr algn="ctr">
              <a:spcBef>
                <a:spcPct val="40000"/>
              </a:spcBef>
              <a:buFont typeface="Monotype Sorts" charset="0"/>
              <a:buNone/>
            </a:pPr>
            <a:r>
              <a:rPr lang="ca-ES" sz="1800" b="1">
                <a:latin typeface="Trebuchet MS" pitchFamily="34" charset="0"/>
                <a:cs typeface="Times New Roman" pitchFamily="18" charset="0"/>
              </a:rPr>
              <a:t>Donar consell </a:t>
            </a:r>
          </a:p>
          <a:p>
            <a:pPr algn="ctr">
              <a:buFont typeface="Monotype Sorts" charset="0"/>
              <a:buNone/>
            </a:pPr>
            <a:r>
              <a:rPr lang="ca-ES" sz="1800" b="1">
                <a:latin typeface="Trebuchet MS" pitchFamily="34" charset="0"/>
                <a:cs typeface="Times New Roman" pitchFamily="18" charset="0"/>
              </a:rPr>
              <a:t>demanant permís</a:t>
            </a:r>
          </a:p>
          <a:p>
            <a:pPr algn="ctr">
              <a:spcBef>
                <a:spcPct val="40000"/>
              </a:spcBef>
              <a:buFont typeface="Monotype Sorts" charset="0"/>
              <a:buNone/>
            </a:pPr>
            <a:r>
              <a:rPr lang="ca-ES" sz="1800" b="1">
                <a:latin typeface="Trebuchet MS" pitchFamily="34" charset="0"/>
                <a:cs typeface="Times New Roman" pitchFamily="18" charset="0"/>
              </a:rPr>
              <a:t>Negociar objectius </a:t>
            </a:r>
          </a:p>
          <a:p>
            <a:pPr algn="ctr">
              <a:buFont typeface="Monotype Sorts" charset="0"/>
              <a:buNone/>
            </a:pPr>
            <a:r>
              <a:rPr lang="ca-ES" sz="1800" b="1">
                <a:latin typeface="Trebuchet MS" pitchFamily="34" charset="0"/>
                <a:cs typeface="Times New Roman" pitchFamily="18" charset="0"/>
              </a:rPr>
              <a:t>i estratègies</a:t>
            </a:r>
          </a:p>
          <a:p>
            <a:pPr algn="ctr">
              <a:spcBef>
                <a:spcPct val="40000"/>
              </a:spcBef>
              <a:buFont typeface="Monotype Sorts" charset="0"/>
              <a:buNone/>
            </a:pPr>
            <a:r>
              <a:rPr lang="ca-ES" sz="1800" b="1">
                <a:latin typeface="Trebuchet MS" pitchFamily="34" charset="0"/>
                <a:cs typeface="Times New Roman" pitchFamily="18" charset="0"/>
              </a:rPr>
              <a:t>Monitorar-ne el progrés</a:t>
            </a:r>
            <a:endParaRPr lang="ca-ES" sz="2000" b="1">
              <a:latin typeface="Trebuchet MS" pitchFamily="34" charset="0"/>
              <a:cs typeface="Times New Roman" pitchFamily="18" charset="0"/>
            </a:endParaRPr>
          </a:p>
        </p:txBody>
      </p:sp>
      <p:sp>
        <p:nvSpPr>
          <p:cNvPr id="100356" name="Text Box 4"/>
          <p:cNvSpPr txBox="1">
            <a:spLocks noChangeArrowheads="1"/>
          </p:cNvSpPr>
          <p:nvPr/>
        </p:nvSpPr>
        <p:spPr bwMode="auto">
          <a:xfrm>
            <a:off x="533400" y="2000250"/>
            <a:ext cx="1828800" cy="528638"/>
          </a:xfrm>
          <a:prstGeom prst="rect">
            <a:avLst/>
          </a:prstGeom>
          <a:noFill/>
          <a:ln w="9525">
            <a:noFill/>
            <a:miter lim="800000"/>
            <a:headEnd/>
            <a:tailEnd/>
          </a:ln>
        </p:spPr>
        <p:txBody>
          <a:bodyPr lIns="86868" tIns="43434" rIns="86868" bIns="43434">
            <a:spAutoFit/>
          </a:bodyPr>
          <a:lstStyle/>
          <a:p>
            <a:pPr algn="ctr">
              <a:lnSpc>
                <a:spcPct val="50000"/>
              </a:lnSpc>
              <a:spcBef>
                <a:spcPct val="20000"/>
              </a:spcBef>
              <a:spcAft>
                <a:spcPct val="20000"/>
              </a:spcAft>
              <a:buFont typeface="Monotype Sorts" charset="0"/>
              <a:buNone/>
            </a:pPr>
            <a:r>
              <a:rPr lang="es-ES" sz="1800" b="1">
                <a:latin typeface="Trebuchet MS" pitchFamily="34" charset="0"/>
                <a:cs typeface="Times New Roman" pitchFamily="18" charset="0"/>
              </a:rPr>
              <a:t>Comunicar </a:t>
            </a:r>
          </a:p>
          <a:p>
            <a:pPr algn="ctr">
              <a:lnSpc>
                <a:spcPct val="50000"/>
              </a:lnSpc>
              <a:spcBef>
                <a:spcPct val="20000"/>
              </a:spcBef>
              <a:spcAft>
                <a:spcPct val="20000"/>
              </a:spcAft>
              <a:buFont typeface="Monotype Sorts" charset="0"/>
              <a:buNone/>
            </a:pPr>
            <a:r>
              <a:rPr lang="ca-ES" sz="1800" b="1">
                <a:latin typeface="Trebuchet MS" pitchFamily="34" charset="0"/>
                <a:cs typeface="Times New Roman" pitchFamily="18" charset="0"/>
              </a:rPr>
              <a:t>empatia</a:t>
            </a:r>
            <a:endParaRPr lang="ca-ES" sz="2000" b="1">
              <a:latin typeface="Trebuchet MS" pitchFamily="34" charset="0"/>
              <a:cs typeface="Times New Roman" pitchFamily="18" charset="0"/>
            </a:endParaRPr>
          </a:p>
        </p:txBody>
      </p:sp>
      <p:sp>
        <p:nvSpPr>
          <p:cNvPr id="100357" name="Text Box 5"/>
          <p:cNvSpPr txBox="1">
            <a:spLocks noChangeArrowheads="1"/>
          </p:cNvSpPr>
          <p:nvPr/>
        </p:nvSpPr>
        <p:spPr bwMode="auto">
          <a:xfrm>
            <a:off x="6553200" y="1962150"/>
            <a:ext cx="1981200" cy="528638"/>
          </a:xfrm>
          <a:prstGeom prst="rect">
            <a:avLst/>
          </a:prstGeom>
          <a:noFill/>
          <a:ln w="9525">
            <a:noFill/>
            <a:miter lim="800000"/>
            <a:headEnd/>
            <a:tailEnd/>
          </a:ln>
        </p:spPr>
        <p:txBody>
          <a:bodyPr lIns="86868" tIns="43434" rIns="86868" bIns="43434">
            <a:spAutoFit/>
          </a:bodyPr>
          <a:lstStyle/>
          <a:p>
            <a:pPr algn="ctr">
              <a:lnSpc>
                <a:spcPct val="50000"/>
              </a:lnSpc>
              <a:spcBef>
                <a:spcPct val="20000"/>
              </a:spcBef>
              <a:spcAft>
                <a:spcPct val="20000"/>
              </a:spcAft>
              <a:buFont typeface="Monotype Sorts" charset="0"/>
              <a:buNone/>
            </a:pPr>
            <a:r>
              <a:rPr lang="ca-ES" sz="1800" b="1">
                <a:latin typeface="Trebuchet MS" pitchFamily="34" charset="0"/>
                <a:cs typeface="Times New Roman" pitchFamily="18" charset="0"/>
              </a:rPr>
              <a:t>Promoure </a:t>
            </a:r>
          </a:p>
          <a:p>
            <a:pPr algn="ctr">
              <a:lnSpc>
                <a:spcPct val="50000"/>
              </a:lnSpc>
              <a:spcBef>
                <a:spcPct val="20000"/>
              </a:spcBef>
              <a:spcAft>
                <a:spcPct val="20000"/>
              </a:spcAft>
              <a:buFont typeface="Monotype Sorts" charset="0"/>
              <a:buNone/>
            </a:pPr>
            <a:r>
              <a:rPr lang="ca-ES" sz="1800" b="1">
                <a:latin typeface="Trebuchet MS" pitchFamily="34" charset="0"/>
                <a:cs typeface="Times New Roman" pitchFamily="18" charset="0"/>
              </a:rPr>
              <a:t>l’autoeficàcia</a:t>
            </a:r>
            <a:endParaRPr lang="ca-ES" sz="2000" b="1">
              <a:latin typeface="Trebuchet MS" pitchFamily="34" charset="0"/>
              <a:cs typeface="Times New Roman" pitchFamily="18" charset="0"/>
            </a:endParaRPr>
          </a:p>
        </p:txBody>
      </p:sp>
      <p:sp>
        <p:nvSpPr>
          <p:cNvPr id="100358" name="Text Box 6"/>
          <p:cNvSpPr txBox="1">
            <a:spLocks noChangeArrowheads="1"/>
          </p:cNvSpPr>
          <p:nvPr/>
        </p:nvSpPr>
        <p:spPr bwMode="auto">
          <a:xfrm>
            <a:off x="2819400" y="5299075"/>
            <a:ext cx="3352800" cy="415925"/>
          </a:xfrm>
          <a:prstGeom prst="rect">
            <a:avLst/>
          </a:prstGeom>
          <a:noFill/>
          <a:ln w="9525">
            <a:noFill/>
            <a:miter lim="800000"/>
            <a:headEnd/>
            <a:tailEnd/>
          </a:ln>
        </p:spPr>
        <p:txBody>
          <a:bodyPr lIns="86868" tIns="43434" rIns="86868" bIns="43434">
            <a:spAutoFit/>
          </a:bodyPr>
          <a:lstStyle/>
          <a:p>
            <a:pPr algn="ctr">
              <a:spcBef>
                <a:spcPct val="20000"/>
              </a:spcBef>
              <a:spcAft>
                <a:spcPct val="20000"/>
              </a:spcAft>
              <a:buFont typeface="Monotype Sorts" charset="0"/>
              <a:buNone/>
            </a:pPr>
            <a:r>
              <a:rPr lang="ca-ES" sz="1800" b="1">
                <a:latin typeface="Trebuchet MS" pitchFamily="34" charset="0"/>
                <a:cs typeface="Times New Roman" pitchFamily="18" charset="0"/>
              </a:rPr>
              <a:t>Emfasitzar responsabilitat</a:t>
            </a:r>
            <a:endParaRPr lang="ca-ES" sz="2000" b="1">
              <a:latin typeface="Trebuchet MS" pitchFamily="34" charset="0"/>
              <a:cs typeface="Times New Roman" pitchFamily="18" charset="0"/>
            </a:endParaRPr>
          </a:p>
        </p:txBody>
      </p:sp>
      <p:sp>
        <p:nvSpPr>
          <p:cNvPr id="100359" name="Line 8"/>
          <p:cNvSpPr>
            <a:spLocks noChangeShapeType="1"/>
          </p:cNvSpPr>
          <p:nvPr/>
        </p:nvSpPr>
        <p:spPr bwMode="auto">
          <a:xfrm>
            <a:off x="1371600" y="2571750"/>
            <a:ext cx="914400" cy="609600"/>
          </a:xfrm>
          <a:prstGeom prst="line">
            <a:avLst/>
          </a:prstGeom>
          <a:noFill/>
          <a:ln w="57150">
            <a:solidFill>
              <a:srgbClr val="94C800"/>
            </a:solidFill>
            <a:round/>
            <a:headEnd/>
            <a:tailEnd type="triangle" w="med" len="med"/>
          </a:ln>
        </p:spPr>
        <p:txBody>
          <a:bodyPr wrap="none" anchor="ctr"/>
          <a:lstStyle/>
          <a:p>
            <a:endParaRPr lang="ca-ES"/>
          </a:p>
        </p:txBody>
      </p:sp>
      <p:sp>
        <p:nvSpPr>
          <p:cNvPr id="100360" name="Line 9"/>
          <p:cNvSpPr>
            <a:spLocks noChangeShapeType="1"/>
          </p:cNvSpPr>
          <p:nvPr/>
        </p:nvSpPr>
        <p:spPr bwMode="auto">
          <a:xfrm flipH="1">
            <a:off x="6705600" y="2571750"/>
            <a:ext cx="762000" cy="609600"/>
          </a:xfrm>
          <a:prstGeom prst="line">
            <a:avLst/>
          </a:prstGeom>
          <a:noFill/>
          <a:ln w="57150">
            <a:solidFill>
              <a:srgbClr val="94C800"/>
            </a:solidFill>
            <a:round/>
            <a:headEnd/>
            <a:tailEnd type="triangle" w="med" len="med"/>
          </a:ln>
        </p:spPr>
        <p:txBody>
          <a:bodyPr wrap="none" anchor="ctr"/>
          <a:lstStyle/>
          <a:p>
            <a:endParaRPr lang="ca-ES"/>
          </a:p>
        </p:txBody>
      </p:sp>
      <p:sp>
        <p:nvSpPr>
          <p:cNvPr id="100361" name="Line 10"/>
          <p:cNvSpPr>
            <a:spLocks noChangeShapeType="1"/>
          </p:cNvSpPr>
          <p:nvPr/>
        </p:nvSpPr>
        <p:spPr bwMode="auto">
          <a:xfrm flipV="1">
            <a:off x="4495800" y="4918075"/>
            <a:ext cx="0" cy="381000"/>
          </a:xfrm>
          <a:prstGeom prst="line">
            <a:avLst/>
          </a:prstGeom>
          <a:noFill/>
          <a:ln w="57150">
            <a:solidFill>
              <a:srgbClr val="94C800"/>
            </a:solidFill>
            <a:round/>
            <a:headEnd/>
            <a:tailEnd type="triangle" w="med" len="med"/>
          </a:ln>
        </p:spPr>
        <p:txBody>
          <a:bodyPr wrap="none" anchor="ctr"/>
          <a:lstStyle/>
          <a:p>
            <a:endParaRPr lang="ca-ES"/>
          </a:p>
        </p:txBody>
      </p:sp>
      <p:sp>
        <p:nvSpPr>
          <p:cNvPr id="100362" name="Text Box 2052"/>
          <p:cNvSpPr txBox="1">
            <a:spLocks noChangeArrowheads="1"/>
          </p:cNvSpPr>
          <p:nvPr/>
        </p:nvSpPr>
        <p:spPr bwMode="auto">
          <a:xfrm>
            <a:off x="539750" y="6116638"/>
            <a:ext cx="7232650" cy="219075"/>
          </a:xfrm>
          <a:prstGeom prst="rect">
            <a:avLst/>
          </a:prstGeom>
          <a:noFill/>
          <a:ln w="9525">
            <a:noFill/>
            <a:miter lim="800000"/>
            <a:headEnd/>
            <a:tailEnd/>
          </a:ln>
        </p:spPr>
        <p:txBody>
          <a:bodyPr lIns="0" tIns="0" rIns="0" bIns="0">
            <a:spAutoFit/>
          </a:bodyPr>
          <a:lstStyle/>
          <a:p>
            <a:pPr>
              <a:spcBef>
                <a:spcPct val="20000"/>
              </a:spcBef>
              <a:spcAft>
                <a:spcPct val="20000"/>
              </a:spcAft>
              <a:buFont typeface="Monotype Sorts" charset="0"/>
              <a:buNone/>
              <a:tabLst>
                <a:tab pos="288925" algn="l"/>
              </a:tabLst>
            </a:pPr>
            <a:r>
              <a:rPr lang="ca-ES" sz="1200">
                <a:latin typeface="Trebuchet MS" pitchFamily="34" charset="0"/>
                <a:cs typeface="Times New Roman" pitchFamily="18" charset="0"/>
              </a:rPr>
              <a:t>Font: adaptat d’Etheridge RM i Sullivan E. &lt;http://www.alcoholcme.com</a:t>
            </a:r>
            <a:r>
              <a:rPr lang="es-ES" sz="1200">
                <a:latin typeface="Trebuchet MS" pitchFamily="34" charset="0"/>
                <a:cs typeface="Times New Roman" pitchFamily="18" charset="0"/>
              </a:rPr>
              <a:t>&gt;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intro">
  <a:themeElements>
    <a:clrScheme name="int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r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Arial" pitchFamily="34"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Arial" pitchFamily="34" charset="0"/>
            <a:ea typeface="ＭＳ Ｐゴシック" charset="-128"/>
          </a:defRPr>
        </a:defPPr>
      </a:lstStyle>
    </a:lnDef>
  </a:objectDefaults>
  <a:extraClrSchemeLst>
    <a:extraClrScheme>
      <a:clrScheme name="int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presentacio_departament">
  <a:themeElements>
    <a:clrScheme name="presentacio_departament 13">
      <a:dk1>
        <a:srgbClr val="000000"/>
      </a:dk1>
      <a:lt1>
        <a:srgbClr val="FFFFFF"/>
      </a:lt1>
      <a:dk2>
        <a:srgbClr val="000000"/>
      </a:dk2>
      <a:lt2>
        <a:srgbClr val="808080"/>
      </a:lt2>
      <a:accent1>
        <a:srgbClr val="800000"/>
      </a:accent1>
      <a:accent2>
        <a:srgbClr val="990033"/>
      </a:accent2>
      <a:accent3>
        <a:srgbClr val="FFFFFF"/>
      </a:accent3>
      <a:accent4>
        <a:srgbClr val="000000"/>
      </a:accent4>
      <a:accent5>
        <a:srgbClr val="C0AAAA"/>
      </a:accent5>
      <a:accent6>
        <a:srgbClr val="8A002D"/>
      </a:accent6>
      <a:hlink>
        <a:srgbClr val="FF0000"/>
      </a:hlink>
      <a:folHlink>
        <a:srgbClr val="99CC00"/>
      </a:folHlink>
    </a:clrScheme>
    <a:fontScheme name="presentacio_departa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ca-ES" sz="2200" b="1" i="0" u="none" strike="noStrike" cap="none" normalizeH="0" baseline="0">
            <a:ln>
              <a:noFill/>
            </a:ln>
            <a:solidFill>
              <a:schemeClr val="tx1"/>
            </a:solidFill>
            <a:effectLst/>
            <a:latin typeface="Arial" pitchFamily="5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ca-ES" sz="2200" b="1" i="0" u="none" strike="noStrike" cap="none" normalizeH="0" baseline="0">
            <a:ln>
              <a:noFill/>
            </a:ln>
            <a:solidFill>
              <a:schemeClr val="tx1"/>
            </a:solidFill>
            <a:effectLst/>
            <a:latin typeface="Arial" pitchFamily="54" charset="0"/>
          </a:defRPr>
        </a:defPPr>
      </a:lstStyle>
    </a:lnDef>
  </a:objectDefaults>
  <a:extraClrSchemeLst>
    <a:extraClrScheme>
      <a:clrScheme name="presentacio_departa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cio_departam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cio_departam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cio_departam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cio_departam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cio_departam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cio_departame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cio_departam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cio_departam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cio_departam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cio_departam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cio_departam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esentacio_departament 13">
        <a:dk1>
          <a:srgbClr val="000000"/>
        </a:dk1>
        <a:lt1>
          <a:srgbClr val="FFFFFF"/>
        </a:lt1>
        <a:dk2>
          <a:srgbClr val="000000"/>
        </a:dk2>
        <a:lt2>
          <a:srgbClr val="808080"/>
        </a:lt2>
        <a:accent1>
          <a:srgbClr val="800000"/>
        </a:accent1>
        <a:accent2>
          <a:srgbClr val="990033"/>
        </a:accent2>
        <a:accent3>
          <a:srgbClr val="FFFFFF"/>
        </a:accent3>
        <a:accent4>
          <a:srgbClr val="000000"/>
        </a:accent4>
        <a:accent5>
          <a:srgbClr val="C0AAAA"/>
        </a:accent5>
        <a:accent6>
          <a:srgbClr val="8A002D"/>
        </a:accent6>
        <a:hlink>
          <a:srgbClr val="FF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9825</TotalTime>
  <Words>13264</Words>
  <Application>Microsoft Office PowerPoint</Application>
  <PresentationFormat>Presentació en pantalla (4:3)</PresentationFormat>
  <Paragraphs>1677</Paragraphs>
  <Slides>92</Slides>
  <Notes>87</Notes>
  <HiddenSlides>2</HiddenSlides>
  <MMClips>0</MMClips>
  <ScaleCrop>false</ScaleCrop>
  <HeadingPairs>
    <vt:vector size="8" baseType="variant">
      <vt:variant>
        <vt:lpstr>Tipus de lletra utilitzats</vt:lpstr>
      </vt:variant>
      <vt:variant>
        <vt:i4>14</vt:i4>
      </vt:variant>
      <vt:variant>
        <vt:lpstr>Tema</vt:lpstr>
      </vt:variant>
      <vt:variant>
        <vt:i4>3</vt:i4>
      </vt:variant>
      <vt:variant>
        <vt:lpstr>Servidors OLE incrustats</vt:lpstr>
      </vt:variant>
      <vt:variant>
        <vt:i4>4</vt:i4>
      </vt:variant>
      <vt:variant>
        <vt:lpstr>Títols de les diapositives</vt:lpstr>
      </vt:variant>
      <vt:variant>
        <vt:i4>92</vt:i4>
      </vt:variant>
    </vt:vector>
  </HeadingPairs>
  <TitlesOfParts>
    <vt:vector size="113" baseType="lpstr">
      <vt:lpstr>ＭＳ Ｐゴシック</vt:lpstr>
      <vt:lpstr>ＭＳ Ｐゴシック</vt:lpstr>
      <vt:lpstr>SimSun</vt:lpstr>
      <vt:lpstr>Arial</vt:lpstr>
      <vt:lpstr>BlissLight</vt:lpstr>
      <vt:lpstr>Calibri</vt:lpstr>
      <vt:lpstr>Monotype Sorts</vt:lpstr>
      <vt:lpstr>Symbol</vt:lpstr>
      <vt:lpstr>Times New Roman</vt:lpstr>
      <vt:lpstr>Trebuchet MS</vt:lpstr>
      <vt:lpstr>Wingdings</vt:lpstr>
      <vt:lpstr>Wingdings 2</vt:lpstr>
      <vt:lpstr>ヒラギノ角ゴ Pro W3</vt:lpstr>
      <vt:lpstr>ヒラギノ角ゴ ProN W3</vt:lpstr>
      <vt:lpstr>1_intro</vt:lpstr>
      <vt:lpstr>8_presentacio_departament</vt:lpstr>
      <vt:lpstr>Tema de Office</vt:lpstr>
      <vt:lpstr>Worksheet</vt:lpstr>
      <vt:lpstr>Hoja de cálculo</vt:lpstr>
      <vt:lpstr>Gráfico</vt:lpstr>
      <vt:lpstr>Hoja de cálculo de Microsoft Excel 97-2003</vt:lpstr>
      <vt:lpstr>Presentació del PowerPoint</vt:lpstr>
      <vt:lpstr>Agenda</vt:lpstr>
      <vt:lpstr>Presentació del PowerPoint</vt:lpstr>
      <vt:lpstr>Aspectes positius</vt:lpstr>
      <vt:lpstr>Cribratge d’alcohol a Catalunya  en augment</vt:lpstr>
      <vt:lpstr>Aspectes no tan positius:      Barreres en els professionals</vt:lpstr>
      <vt:lpstr>Aspectes no tan positius:                   Barreres estructurals i dels pacients</vt:lpstr>
      <vt:lpstr>Infradetecció: el doble “Gap” (forat o bretxa)</vt:lpstr>
      <vt:lpstr>Infradetecció del TCA</vt:lpstr>
      <vt:lpstr>Arribem tard</vt:lpstr>
      <vt:lpstr>Baixa qualitat del registre a l’HC (eCAP)</vt:lpstr>
      <vt:lpstr>Presentació del PowerPoint</vt:lpstr>
      <vt:lpstr>Presentació del PowerPoint</vt:lpstr>
      <vt:lpstr>Presentació del PowerPoint</vt:lpstr>
      <vt:lpstr>Presentació del PowerPoint</vt:lpstr>
      <vt:lpstr>Trastorns crònics a la població catalana</vt:lpstr>
      <vt:lpstr>Abordatge alcohol e HTA</vt:lpstr>
      <vt:lpstr>Abordatge de la comorbiditat psiquiàtrica més freqüent</vt:lpstr>
      <vt:lpstr>Presentació del PowerPoint</vt:lpstr>
      <vt:lpstr>Dependència de l’alcohol</vt:lpstr>
      <vt:lpstr>Quins son els nous paradigmes? </vt:lpstr>
      <vt:lpstr>Trastorn per Consum d’Alcohol (TCA)</vt:lpstr>
      <vt:lpstr>Presentació del PowerPoint</vt:lpstr>
      <vt:lpstr>Criteris DSM V de TCA (Dependència a l’alcohol)</vt:lpstr>
      <vt:lpstr>Canvis en el DSM-V  pels trastorns per us d’alcohol </vt:lpstr>
      <vt:lpstr>Nombre de criteris DSM - IV per a la dependència de l'alcohol segons grams d'alcohol per dia (dades NESARC )</vt:lpstr>
      <vt:lpstr>Per qué utilitzar el Consum Excessiu Reiterat (CER)?</vt:lpstr>
      <vt:lpstr>Per què utilitzar el CER?</vt:lpstr>
      <vt:lpstr>Nivells de risc EMA - OMS</vt:lpstr>
      <vt:lpstr>Atenció Centrada en la Persona (ACP)</vt:lpstr>
      <vt:lpstr>Atenció Centrada en la Persona (ACP):  Clínics i pacients han de discutir:</vt:lpstr>
      <vt:lpstr>Atenció Centrada en la Persona (ACP):  Objectius:</vt:lpstr>
      <vt:lpstr>Presa de decisions compartida i entrevista motivacional</vt:lpstr>
      <vt:lpstr>Presentació del PowerPoint</vt:lpstr>
      <vt:lpstr>Presentació del PowerPoint</vt:lpstr>
      <vt:lpstr>Presentació del PowerPoint</vt:lpstr>
      <vt:lpstr>Presentació del PowerPoint</vt:lpstr>
      <vt:lpstr>Presentació del PowerPoint</vt:lpstr>
      <vt:lpstr>Tractaments farmacològics</vt:lpstr>
      <vt:lpstr>Desintoxicació</vt:lpstr>
      <vt:lpstr>Desintoxicació</vt:lpstr>
      <vt:lpstr>Presentació del PowerPoint</vt:lpstr>
      <vt:lpstr>Fàrmacs per a la deshabituació</vt:lpstr>
      <vt:lpstr>Deshabituació</vt:lpstr>
      <vt:lpstr>Presentació del PowerPoint</vt:lpstr>
      <vt:lpstr>Deshabituació </vt:lpstr>
      <vt:lpstr>Interdictors </vt:lpstr>
      <vt:lpstr>Cianamida càlcica (Colme ®)</vt:lpstr>
      <vt:lpstr>Disulfiram (Antabus ®)</vt:lpstr>
      <vt:lpstr>Interaccions fàrmacs - alcohol</vt:lpstr>
      <vt:lpstr>Presentació del PowerPoint</vt:lpstr>
      <vt:lpstr>Presentació del PowerPoint</vt:lpstr>
      <vt:lpstr>Presentació del PowerPoint</vt:lpstr>
      <vt:lpstr>Presentació del PowerPoint</vt:lpstr>
      <vt:lpstr>Com ho farem a la pràctica clínica</vt:lpstr>
      <vt:lpstr>Registre del consum d’alcohol a l’e-CAP. </vt:lpstr>
      <vt:lpstr>Avaluació bàsica: Mínims Registre del consum d’alcohol. AUDIT-C</vt:lpstr>
      <vt:lpstr>Avaluació bàsica: Mínims Registre del consum d’alcohol. Calculadora</vt:lpstr>
      <vt:lpstr>Avaluació bàsica: Màxims  Registre del consum d’alcohol. Audit 10</vt:lpstr>
      <vt:lpstr>Codis CIM 10 utilitzats a l’e-CAP</vt:lpstr>
      <vt:lpstr>Avaluar el grau de risc d’alcohol</vt:lpstr>
      <vt:lpstr>Avaluar la disposició del pacient</vt:lpstr>
      <vt:lpstr>Presentació del PowerPoint</vt:lpstr>
      <vt:lpstr>Presentació del PowerPoint</vt:lpstr>
      <vt:lpstr>Intervenció breu i seguiment a pacients d’alt risc</vt:lpstr>
      <vt:lpstr>Reducció consum d’alcohol: Intervenció breu+ monitorització de consums</vt:lpstr>
      <vt:lpstr>Intervenció breu:  valorar la consciència del problema</vt:lpstr>
      <vt:lpstr>Tractament orientat a la reducció</vt:lpstr>
      <vt:lpstr>Tractament orientat a l’abstinència</vt:lpstr>
      <vt:lpstr>Conclusions</vt:lpstr>
      <vt:lpstr>Presentació del PowerPoint</vt:lpstr>
      <vt:lpstr>Presentació del PowerPoint</vt:lpstr>
      <vt:lpstr>Anàlisi situació:  Com podem motivar a l’EAP</vt:lpstr>
      <vt:lpstr>Formació a l’EAP</vt:lpstr>
      <vt:lpstr>Recursos: WEB Beveu Menys    http://beveumenys.cat </vt:lpstr>
      <vt:lpstr>Recursos: WEB Canal Drogues    http://drogues.gencat.cat </vt:lpstr>
      <vt:lpstr>Coordinació AP- CAS</vt:lpstr>
      <vt:lpstr>Presentació del PowerPoint</vt:lpstr>
      <vt:lpstr>Presentació del PowerPoint</vt:lpstr>
      <vt:lpstr>Presentació del PowerPoint</vt:lpstr>
      <vt:lpstr>Presentació del PowerPoint</vt:lpstr>
      <vt:lpstr>Presentació del PowerPoint</vt:lpstr>
      <vt:lpstr>Inicis de tractament ambulatori</vt:lpstr>
      <vt:lpstr>Factors de risc – Espanya 2013</vt:lpstr>
      <vt:lpstr>Danys a tercers</vt:lpstr>
      <vt:lpstr>Presentació del PowerPoint</vt:lpstr>
      <vt:lpstr>Alcohol i mortalitat</vt:lpstr>
      <vt:lpstr>Altres problemes de salut relacionats amb el consum d’alcohol</vt:lpstr>
      <vt:lpstr>Presentació del PowerPoint</vt:lpstr>
      <vt:lpstr>Presentació del PowerPoint</vt:lpstr>
      <vt:lpstr>Presentació del PowerPoint</vt:lpstr>
      <vt:lpstr>Presentació del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tgual</dc:creator>
  <cp:lastModifiedBy>Diaz Alvarez, Estela</cp:lastModifiedBy>
  <cp:revision>599</cp:revision>
  <cp:lastPrinted>2016-11-08T11:16:40Z</cp:lastPrinted>
  <dcterms:created xsi:type="dcterms:W3CDTF">2016-06-14T09:51:43Z</dcterms:created>
  <dcterms:modified xsi:type="dcterms:W3CDTF">2017-10-20T10:50:49Z</dcterms:modified>
</cp:coreProperties>
</file>