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3" r:id="rId1"/>
    <p:sldMasterId id="2147483660" r:id="rId2"/>
    <p:sldMasterId id="2147483673" r:id="rId3"/>
  </p:sldMasterIdLst>
  <p:notesMasterIdLst>
    <p:notesMasterId r:id="rId27"/>
  </p:notesMasterIdLst>
  <p:handoutMasterIdLst>
    <p:handoutMasterId r:id="rId28"/>
  </p:handoutMasterIdLst>
  <p:sldIdLst>
    <p:sldId id="257" r:id="rId4"/>
    <p:sldId id="259" r:id="rId5"/>
    <p:sldId id="333" r:id="rId6"/>
    <p:sldId id="342" r:id="rId7"/>
    <p:sldId id="336" r:id="rId8"/>
    <p:sldId id="343" r:id="rId9"/>
    <p:sldId id="344" r:id="rId10"/>
    <p:sldId id="367" r:id="rId11"/>
    <p:sldId id="346" r:id="rId12"/>
    <p:sldId id="347" r:id="rId13"/>
    <p:sldId id="265" r:id="rId14"/>
    <p:sldId id="349" r:id="rId15"/>
    <p:sldId id="368" r:id="rId16"/>
    <p:sldId id="369" r:id="rId17"/>
    <p:sldId id="274" r:id="rId18"/>
    <p:sldId id="267" r:id="rId19"/>
    <p:sldId id="268" r:id="rId20"/>
    <p:sldId id="269" r:id="rId21"/>
    <p:sldId id="285" r:id="rId22"/>
    <p:sldId id="364" r:id="rId23"/>
    <p:sldId id="362" r:id="rId24"/>
    <p:sldId id="363" r:id="rId25"/>
    <p:sldId id="330" r:id="rId26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cs" initials="s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8F07"/>
    <a:srgbClr val="CC0099"/>
    <a:srgbClr val="00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01" autoAdjust="0"/>
    <p:restoredTop sz="90070" autoAdjust="0"/>
  </p:normalViewPr>
  <p:slideViewPr>
    <p:cSldViewPr>
      <p:cViewPr varScale="1">
        <p:scale>
          <a:sx n="67" d="100"/>
          <a:sy n="67" d="100"/>
        </p:scale>
        <p:origin x="-154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6" d="100"/>
          <a:sy n="56" d="100"/>
        </p:scale>
        <p:origin x="-708" y="-96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801AA0-ADF4-4A3C-8860-EEAA85C23B48}" type="datetimeFigureOut">
              <a:rPr lang="ca-ES" smtClean="0"/>
              <a:t>05/03/2014</a:t>
            </a:fld>
            <a:endParaRPr lang="ca-ES"/>
          </a:p>
        </p:txBody>
      </p:sp>
      <p:sp>
        <p:nvSpPr>
          <p:cNvPr id="4" name="Contenidor de peu de pà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5" name="Conteni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1990F2-C955-4B6C-A4C6-0071D373368D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541687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apçaler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3" name="Contenidor de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2C9F9E-7B70-4AB0-8423-6BF78AAC12E8}" type="datetimeFigureOut">
              <a:rPr lang="ca-ES" smtClean="0"/>
              <a:t>05/03/2014</a:t>
            </a:fld>
            <a:endParaRPr lang="ca-ES"/>
          </a:p>
        </p:txBody>
      </p:sp>
      <p:sp>
        <p:nvSpPr>
          <p:cNvPr id="4" name="Contenidor d'imatge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a-ES"/>
          </a:p>
        </p:txBody>
      </p:sp>
      <p:sp>
        <p:nvSpPr>
          <p:cNvPr id="5" name="Contenidor de not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a-ES" smtClean="0"/>
              <a:t>Feu clic aquí per editar estils</a:t>
            </a:r>
          </a:p>
          <a:p>
            <a:pPr lvl="1"/>
            <a:r>
              <a:rPr lang="ca-ES" smtClean="0"/>
              <a:t>Segon nivell</a:t>
            </a:r>
          </a:p>
          <a:p>
            <a:pPr lvl="2"/>
            <a:r>
              <a:rPr lang="ca-ES" smtClean="0"/>
              <a:t>Tercer nivell</a:t>
            </a:r>
          </a:p>
          <a:p>
            <a:pPr lvl="3"/>
            <a:r>
              <a:rPr lang="ca-ES" smtClean="0"/>
              <a:t>Quart nivell</a:t>
            </a:r>
          </a:p>
          <a:p>
            <a:pPr lvl="4"/>
            <a:r>
              <a:rPr lang="ca-ES" smtClean="0"/>
              <a:t>Cinquè nivell</a:t>
            </a:r>
            <a:endParaRPr lang="ca-ES"/>
          </a:p>
        </p:txBody>
      </p:sp>
      <p:sp>
        <p:nvSpPr>
          <p:cNvPr id="6" name="Contenidor de peu de pà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a-ES"/>
          </a:p>
        </p:txBody>
      </p:sp>
      <p:sp>
        <p:nvSpPr>
          <p:cNvPr id="7" name="Conteni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229004-DBB8-4181-93D8-BB9C70D23A92}" type="slidenum">
              <a:rPr lang="ca-ES" smtClean="0"/>
              <a:t>‹#›</a:t>
            </a:fld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1374021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D515F4B-376F-4849-8D91-4DFFA6283F48}" type="slidenum">
              <a:rPr lang="es-ES_tradnl" sz="1200" smtClean="0"/>
              <a:pPr/>
              <a:t>1</a:t>
            </a:fld>
            <a:endParaRPr lang="es-ES_tradnl" sz="1200" smtClean="0"/>
          </a:p>
        </p:txBody>
      </p:sp>
      <p:sp>
        <p:nvSpPr>
          <p:cNvPr id="122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ts val="18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ca-ES" dirty="0" smtClean="0">
                <a:latin typeface="+mn-lt"/>
                <a:ea typeface="ＭＳ Ｐゴシック" pitchFamily="-65" charset="-128"/>
              </a:rPr>
              <a:t>Programa Beveu Menys és un programa de la Subdirecció General de Drogodependències del Departament de Salut, que actualment compta amb la col·laboració de </a:t>
            </a:r>
            <a:r>
              <a:rPr lang="ca-ES" dirty="0" err="1" smtClean="0">
                <a:latin typeface="+mn-lt"/>
                <a:ea typeface="ＭＳ Ｐゴシック" pitchFamily="-65" charset="-128"/>
              </a:rPr>
              <a:t>CAMFiC</a:t>
            </a:r>
            <a:r>
              <a:rPr lang="ca-ES" dirty="0" smtClean="0">
                <a:latin typeface="+mn-lt"/>
                <a:ea typeface="ＭＳ Ｐゴシック" pitchFamily="-65" charset="-128"/>
              </a:rPr>
              <a:t> i AIFICC.</a:t>
            </a:r>
          </a:p>
          <a:p>
            <a:pPr>
              <a:lnSpc>
                <a:spcPts val="18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ca-ES" dirty="0" smtClean="0">
                <a:latin typeface="+mn-lt"/>
                <a:ea typeface="ＭＳ Ｐゴシック" pitchFamily="-65" charset="-128"/>
              </a:rPr>
              <a:t>Desenvoluparem un curs de </a:t>
            </a:r>
            <a:r>
              <a:rPr lang="es-ES" dirty="0" smtClean="0">
                <a:latin typeface="+mn-lt"/>
                <a:ea typeface="ＭＳ Ｐゴシック" pitchFamily="-65" charset="-128"/>
              </a:rPr>
              <a:t>4</a:t>
            </a:r>
            <a:r>
              <a:rPr lang="ca-ES" dirty="0" smtClean="0">
                <a:latin typeface="+mn-lt"/>
                <a:ea typeface="ＭＳ Ｐゴシック" pitchFamily="-65" charset="-128"/>
              </a:rPr>
              <a:t> o 8 hores segons el que </a:t>
            </a:r>
            <a:r>
              <a:rPr lang="ca-ES" dirty="0" err="1" smtClean="0">
                <a:latin typeface="+mn-lt"/>
                <a:ea typeface="ＭＳ Ｐゴシック" pitchFamily="-65" charset="-128"/>
              </a:rPr>
              <a:t>l’EAP</a:t>
            </a:r>
            <a:r>
              <a:rPr lang="ca-ES" dirty="0" smtClean="0">
                <a:latin typeface="+mn-lt"/>
                <a:ea typeface="ＭＳ Ｐゴシック" pitchFamily="-65" charset="-128"/>
              </a:rPr>
              <a:t> ha acordat.</a:t>
            </a:r>
          </a:p>
          <a:p>
            <a:pPr eaLnBrk="1" hangingPunct="1">
              <a:defRPr/>
            </a:pPr>
            <a:endParaRPr lang="ca-ES" dirty="0" smtClean="0">
              <a:latin typeface="Arial" charset="0"/>
              <a:ea typeface="ＭＳ Ｐゴシック" pitchFamily="-65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5988">
              <a:defRPr/>
            </a:pPr>
            <a:fld id="{7373755A-AD3A-4D14-B300-435D2CB841D1}" type="slidenum">
              <a:rPr lang="ca-ES" smtClean="0"/>
              <a:pPr defTabSz="915988">
                <a:defRPr/>
              </a:pPr>
              <a:t>20</a:t>
            </a:fld>
            <a:endParaRPr lang="ca-ES" smtClean="0"/>
          </a:p>
        </p:txBody>
      </p:sp>
      <p:sp>
        <p:nvSpPr>
          <p:cNvPr id="27651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2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199" tIns="44098" rIns="88199" bIns="4409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27653" name="Slide Number Placeholder 3"/>
          <p:cNvSpPr txBox="1">
            <a:spLocks noGrp="1"/>
          </p:cNvSpPr>
          <p:nvPr/>
        </p:nvSpPr>
        <p:spPr bwMode="auto">
          <a:xfrm>
            <a:off x="3885465" y="8684880"/>
            <a:ext cx="2971433" cy="456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99" tIns="44098" rIns="88199" bIns="44098" anchor="b"/>
          <a:lstStyle>
            <a:lvl1pPr defTabSz="88106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ea typeface="ＭＳ Ｐゴシック" charset="-128"/>
              </a:defRPr>
            </a:lvl9pPr>
          </a:lstStyle>
          <a:p>
            <a:pPr algn="r" eaLnBrk="1" hangingPunct="1"/>
            <a:fld id="{2CD21FE2-E1C5-49B4-87CA-B14F8C8CFD67}" type="slidenum">
              <a:rPr lang="en-US" sz="1200">
                <a:latin typeface="Arial" pitchFamily="34" charset="0"/>
              </a:rPr>
              <a:pPr algn="r" eaLnBrk="1" hangingPunct="1"/>
              <a:t>20</a:t>
            </a:fld>
            <a:endParaRPr lang="en-US" sz="120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3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6371BF2-7979-4B73-85FD-3F17713EBE4E}" type="slidenum">
              <a:rPr lang="es-ES_tradnl" sz="1200" smtClean="0"/>
              <a:pPr/>
              <a:t>23</a:t>
            </a:fld>
            <a:endParaRPr lang="es-ES_tradnl" sz="1200" smtClean="0"/>
          </a:p>
        </p:txBody>
      </p:sp>
      <p:sp>
        <p:nvSpPr>
          <p:cNvPr id="2273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73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a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3FB1B2EF-AA1D-46B5-8538-099154C381A3}" type="slidenum">
              <a:rPr lang="es-ES_tradnl" sz="1200" smtClean="0"/>
              <a:pPr/>
              <a:t>2</a:t>
            </a:fld>
            <a:endParaRPr lang="es-ES_tradnl" sz="1200" smtClean="0"/>
          </a:p>
        </p:txBody>
      </p:sp>
      <p:sp>
        <p:nvSpPr>
          <p:cNvPr id="124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49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a-ES" dirty="0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ECF85BAC-1A8C-49C6-AD4F-E8CEE77638EE}" type="slidenum">
              <a:rPr lang="es-ES_tradnl" sz="1200" smtClean="0"/>
              <a:pPr/>
              <a:t>3</a:t>
            </a:fld>
            <a:endParaRPr lang="es-ES_tradnl" sz="1200" smtClean="0"/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ca-ES" smtClean="0">
                <a:latin typeface="Arial" charset="0"/>
                <a:ea typeface="ＭＳ Ｐゴシック" pitchFamily="34" charset="-128"/>
              </a:rPr>
              <a:t>A partir d’aquesta diapositiva començarem a veure com s’aborden els problemes relacionat amb el consum d’alcohol</a:t>
            </a:r>
            <a:r>
              <a:rPr lang="es-ES" smtClean="0">
                <a:latin typeface="Arial" charset="0"/>
                <a:ea typeface="ＭＳ Ｐゴシック" pitchFamily="34" charset="-128"/>
              </a:rPr>
              <a:t>. El primer</a:t>
            </a:r>
            <a:r>
              <a:rPr lang="ca-ES" smtClean="0">
                <a:latin typeface="Arial" charset="0"/>
                <a:ea typeface="ＭＳ Ｐゴシック" pitchFamily="34" charset="-128"/>
              </a:rPr>
              <a:t> que hem de saber </a:t>
            </a:r>
            <a:r>
              <a:rPr lang="es-ES" smtClean="0">
                <a:latin typeface="Arial" charset="0"/>
                <a:ea typeface="ＭＳ Ｐゴシック" pitchFamily="34" charset="-128"/>
              </a:rPr>
              <a:t>é</a:t>
            </a:r>
            <a:r>
              <a:rPr lang="ca-ES" smtClean="0">
                <a:latin typeface="Arial" charset="0"/>
                <a:ea typeface="ＭＳ Ｐゴシック" pitchFamily="34" charset="-128"/>
              </a:rPr>
              <a:t>s quantificar el consum.</a:t>
            </a:r>
          </a:p>
          <a:p>
            <a:pPr eaLnBrk="1" hangingPunct="1"/>
            <a:endParaRPr lang="ca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charset="-128"/>
              </a:defRPr>
            </a:lvl9pPr>
          </a:lstStyle>
          <a:p>
            <a:fld id="{4AECE778-273E-4B89-92DD-2675B68D7909}" type="slidenum">
              <a:rPr lang="es-ES_tradnl" sz="1200" smtClean="0"/>
              <a:pPr/>
              <a:t>4</a:t>
            </a:fld>
            <a:endParaRPr lang="es-ES_tradnl" sz="1200" smtClean="0"/>
          </a:p>
        </p:txBody>
      </p:sp>
      <p:sp>
        <p:nvSpPr>
          <p:cNvPr id="1392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48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>
              <a:lnSpc>
                <a:spcPts val="1813"/>
              </a:lnSpc>
              <a:spcBef>
                <a:spcPct val="0"/>
              </a:spcBef>
              <a:spcAft>
                <a:spcPts val="188"/>
              </a:spcAft>
              <a:defRPr/>
            </a:pPr>
            <a:r>
              <a:rPr lang="ca-ES" dirty="0" smtClean="0">
                <a:latin typeface="+mn-lt"/>
                <a:ea typeface="ＭＳ Ｐゴシック" pitchFamily="-65" charset="-128"/>
                <a:cs typeface="Arial" pitchFamily="34" charset="0"/>
              </a:rPr>
              <a:t>Pretén desenvolupar i difondre a tota l’Atenció Primària de Salut un protocol d’intervenció estandarditzat</a:t>
            </a:r>
            <a:r>
              <a:rPr lang="es-ES" dirty="0" smtClean="0">
                <a:latin typeface="+mn-lt"/>
                <a:ea typeface="ＭＳ Ｐゴシック" pitchFamily="-65" charset="-128"/>
                <a:cs typeface="Arial" pitchFamily="34" charset="0"/>
              </a:rPr>
              <a:t> consisten en: </a:t>
            </a:r>
            <a:r>
              <a:rPr lang="ca-ES" dirty="0" smtClean="0">
                <a:latin typeface="+mn-lt"/>
                <a:ea typeface="ＭＳ Ｐゴシック" pitchFamily="-65" charset="-128"/>
                <a:cs typeface="Arial" pitchFamily="34" charset="0"/>
              </a:rPr>
              <a:t>identificació precoç </a:t>
            </a:r>
          </a:p>
          <a:p>
            <a:pPr>
              <a:lnSpc>
                <a:spcPts val="1813"/>
              </a:lnSpc>
              <a:spcBef>
                <a:spcPct val="0"/>
              </a:spcBef>
              <a:spcAft>
                <a:spcPts val="188"/>
              </a:spcAft>
              <a:defRPr/>
            </a:pPr>
            <a:r>
              <a:rPr lang="ca-ES" dirty="0" smtClean="0">
                <a:latin typeface="+mn-lt"/>
                <a:ea typeface="ＭＳ Ｐゴシック" pitchFamily="-65" charset="-128"/>
                <a:cs typeface="Arial" pitchFamily="34" charset="0"/>
              </a:rPr>
              <a:t>intervenció breu</a:t>
            </a:r>
          </a:p>
          <a:p>
            <a:pPr>
              <a:lnSpc>
                <a:spcPts val="1813"/>
              </a:lnSpc>
              <a:spcBef>
                <a:spcPct val="0"/>
              </a:spcBef>
              <a:spcAft>
                <a:spcPts val="675"/>
              </a:spcAft>
              <a:defRPr/>
            </a:pPr>
            <a:r>
              <a:rPr lang="es-ES" dirty="0" err="1" smtClean="0">
                <a:latin typeface="+mn-lt"/>
                <a:ea typeface="ＭＳ Ｐゴシック" pitchFamily="-65" charset="-128"/>
                <a:cs typeface="Arial" pitchFamily="34" charset="0"/>
              </a:rPr>
              <a:t>L’objectiu</a:t>
            </a:r>
            <a:r>
              <a:rPr lang="es-ES" dirty="0" smtClean="0">
                <a:latin typeface="+mn-lt"/>
                <a:ea typeface="ＭＳ Ｐゴシック" pitchFamily="-65" charset="-128"/>
                <a:cs typeface="Arial" pitchFamily="34" charset="0"/>
              </a:rPr>
              <a:t> final </a:t>
            </a:r>
            <a:r>
              <a:rPr lang="ca-ES" dirty="0" smtClean="0">
                <a:latin typeface="+mn-lt"/>
                <a:ea typeface="ＭＳ Ｐゴシック" pitchFamily="-65" charset="-128"/>
                <a:cs typeface="Arial" pitchFamily="34" charset="0"/>
              </a:rPr>
              <a:t>és disminuir la incidència i prevalença dels trastorns relacionats amb l’alcohol i la síndrome de dependència</a:t>
            </a:r>
            <a:r>
              <a:rPr lang="es-ES" dirty="0" smtClean="0">
                <a:latin typeface="+mn-lt"/>
                <a:ea typeface="ＭＳ Ｐゴシック" pitchFamily="-65" charset="-128"/>
                <a:cs typeface="Arial" pitchFamily="34" charset="0"/>
              </a:rPr>
              <a:t>.</a:t>
            </a:r>
            <a:endParaRPr lang="ca-ES" dirty="0" smtClean="0">
              <a:latin typeface="+mn-lt"/>
              <a:ea typeface="ＭＳ Ｐゴシック" pitchFamily="-65" charset="-128"/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68FCDE47-733F-4723-B8BC-3B299383FF88}" type="slidenum">
              <a:rPr lang="es-ES_tradnl" sz="1200" smtClean="0"/>
              <a:pPr/>
              <a:t>5</a:t>
            </a:fld>
            <a:endParaRPr lang="es-ES_tradnl" sz="1200" smtClean="0"/>
          </a:p>
        </p:txBody>
      </p:sp>
      <p:sp>
        <p:nvSpPr>
          <p:cNvPr id="1300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300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ca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9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DFBAC934-DAA4-41C1-B47A-76564B3CE5D4}" type="slidenum">
              <a:rPr lang="es-ES_tradnl" sz="1200">
                <a:solidFill>
                  <a:prstClr val="black"/>
                </a:solidFill>
              </a:rPr>
              <a:pPr/>
              <a:t>15</a:t>
            </a:fld>
            <a:endParaRPr lang="es-ES_tradnl" sz="1200">
              <a:solidFill>
                <a:prstClr val="black"/>
              </a:solidFill>
            </a:endParaRPr>
          </a:p>
        </p:txBody>
      </p:sp>
      <p:sp>
        <p:nvSpPr>
          <p:cNvPr id="1269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269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ca-ES" smtClean="0">
                <a:latin typeface="Arial" charset="0"/>
                <a:ea typeface="ＭＳ Ｐゴシック" pitchFamily="34" charset="-128"/>
              </a:rPr>
              <a:t>A partir d’aquesta diapositiva començarem a veure com s’aborden els problemes relacionat amb el consum d’alcohol</a:t>
            </a:r>
            <a:r>
              <a:rPr lang="es-ES" smtClean="0">
                <a:latin typeface="Arial" charset="0"/>
                <a:ea typeface="ＭＳ Ｐゴシック" pitchFamily="34" charset="-128"/>
              </a:rPr>
              <a:t>. El primer</a:t>
            </a:r>
            <a:r>
              <a:rPr lang="ca-ES" smtClean="0">
                <a:latin typeface="Arial" charset="0"/>
                <a:ea typeface="ＭＳ Ｐゴシック" pitchFamily="34" charset="-128"/>
              </a:rPr>
              <a:t> que hem de saber </a:t>
            </a:r>
            <a:r>
              <a:rPr lang="es-ES" smtClean="0">
                <a:latin typeface="Arial" charset="0"/>
                <a:ea typeface="ＭＳ Ｐゴシック" pitchFamily="34" charset="-128"/>
              </a:rPr>
              <a:t>é</a:t>
            </a:r>
            <a:r>
              <a:rPr lang="ca-ES" smtClean="0">
                <a:latin typeface="Arial" charset="0"/>
                <a:ea typeface="ＭＳ Ｐゴシック" pitchFamily="34" charset="-128"/>
              </a:rPr>
              <a:t>s quantificar el consum.</a:t>
            </a:r>
          </a:p>
          <a:p>
            <a:pPr eaLnBrk="1" hangingPunct="1"/>
            <a:endParaRPr lang="ca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5988">
              <a:defRPr/>
            </a:pPr>
            <a:fld id="{0C318C8F-440A-40B9-90E4-B27BB99D6D0B}" type="slidenum">
              <a:rPr lang="ca-ES" smtClean="0"/>
              <a:pPr defTabSz="915988">
                <a:defRPr/>
              </a:pPr>
              <a:t>17</a:t>
            </a:fld>
            <a:endParaRPr lang="ca-ES" smtClean="0"/>
          </a:p>
        </p:txBody>
      </p:sp>
      <p:sp>
        <p:nvSpPr>
          <p:cNvPr id="4608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4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199" tIns="44098" rIns="88199" bIns="4409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dirty="0" smtClean="0"/>
          </a:p>
        </p:txBody>
      </p:sp>
      <p:sp>
        <p:nvSpPr>
          <p:cNvPr id="46085" name="Slide Number Placeholder 3"/>
          <p:cNvSpPr txBox="1">
            <a:spLocks noGrp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99" tIns="44098" rIns="88199" bIns="44098" anchor="b"/>
          <a:lstStyle>
            <a:lvl1pPr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A9C7BE93-012B-45BA-A77C-687E8A392404}" type="slidenum">
              <a:rPr lang="en-US" sz="1200">
                <a:latin typeface="Arial" charset="0"/>
              </a:rPr>
              <a:pPr algn="r" eaLnBrk="1" hangingPunct="1"/>
              <a:t>17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 defTabSz="915988">
              <a:defRPr/>
            </a:pPr>
            <a:fld id="{D9430951-40D2-4F31-9D45-6890CB5AA635}" type="slidenum">
              <a:rPr lang="ca-ES" smtClean="0"/>
              <a:pPr defTabSz="915988">
                <a:defRPr/>
              </a:pPr>
              <a:t>18</a:t>
            </a:fld>
            <a:endParaRPr lang="ca-ES" smtClean="0"/>
          </a:p>
        </p:txBody>
      </p:sp>
      <p:sp>
        <p:nvSpPr>
          <p:cNvPr id="4710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8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88199" tIns="44098" rIns="88199" bIns="44098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es-ES" smtClean="0"/>
          </a:p>
        </p:txBody>
      </p:sp>
      <p:sp>
        <p:nvSpPr>
          <p:cNvPr id="47109" name="Slide Number Placeholder 3"/>
          <p:cNvSpPr txBox="1">
            <a:spLocks noGrp="1"/>
          </p:cNvSpPr>
          <p:nvPr/>
        </p:nvSpPr>
        <p:spPr bwMode="auto">
          <a:xfrm>
            <a:off x="3885177" y="8684732"/>
            <a:ext cx="2971727" cy="457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88199" tIns="44098" rIns="88199" bIns="44098" anchor="b"/>
          <a:lstStyle>
            <a:lvl1pPr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1pPr>
            <a:lvl2pPr marL="742950" indent="-28575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2pPr>
            <a:lvl3pPr marL="11430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3pPr>
            <a:lvl4pPr marL="16002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4pPr>
            <a:lvl5pPr marL="2057400" indent="-228600" defTabSz="881063" eaLnBrk="0" hangingPunct="0"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5pPr>
            <a:lvl6pPr marL="25146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6pPr>
            <a:lvl7pPr marL="29718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7pPr>
            <a:lvl8pPr marL="34290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8pPr>
            <a:lvl9pPr marL="3886200" indent="-228600" defTabSz="8810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itchFamily="34" charset="0"/>
                <a:cs typeface="Arial" charset="0"/>
              </a:defRPr>
            </a:lvl9pPr>
          </a:lstStyle>
          <a:p>
            <a:pPr algn="r" eaLnBrk="1" hangingPunct="1"/>
            <a:fld id="{B83738EA-4DCD-49C2-9352-8FE609409CC7}" type="slidenum">
              <a:rPr lang="en-US" sz="1200">
                <a:latin typeface="Arial" charset="0"/>
              </a:rPr>
              <a:pPr algn="r" eaLnBrk="1" hangingPunct="1"/>
              <a:t>18</a:t>
            </a:fld>
            <a:endParaRPr lang="en-US" sz="120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fld id="{09E5A952-D2C4-497B-967E-C7A4EDAF99C7}" type="slidenum">
              <a:rPr lang="es-ES_tradnl" sz="1200" smtClean="0"/>
              <a:pPr/>
              <a:t>19</a:t>
            </a:fld>
            <a:endParaRPr lang="es-ES_tradnl" sz="1200" smtClean="0"/>
          </a:p>
        </p:txBody>
      </p:sp>
      <p:sp>
        <p:nvSpPr>
          <p:cNvPr id="150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50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ca-ES" smtClean="0">
                <a:latin typeface="Arial" charset="0"/>
                <a:ea typeface="ＭＳ Ｐゴシック" pitchFamily="34" charset="-128"/>
              </a:rPr>
              <a:t>En aquesta part veurem com es pot identificar el consum de risc, i les conseqüències d’aquest consum</a:t>
            </a:r>
          </a:p>
          <a:p>
            <a:pPr eaLnBrk="1" hangingPunct="1"/>
            <a:endParaRPr lang="ca-ES" smtClean="0">
              <a:latin typeface="Arial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47142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585752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8260408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 smtClean="0"/>
              <a:t>Feu clic aquí per editar els estils de text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26131861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618332"/>
            <a:ext cx="8570912" cy="506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64436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BD3D80D0-F0A1-4B37-BBE7-852F0DFD4ED8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1444272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a de títol i comi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ctrTitle"/>
          </p:nvPr>
        </p:nvSpPr>
        <p:spPr>
          <a:xfrm>
            <a:off x="685800" y="3290400"/>
            <a:ext cx="7772400" cy="1252800"/>
          </a:xfrm>
          <a:prstGeom prst="rect">
            <a:avLst/>
          </a:prstGeom>
        </p:spPr>
        <p:txBody>
          <a:bodyPr>
            <a:normAutofit/>
          </a:bodyPr>
          <a:lstStyle>
            <a:lvl1pPr algn="ctr">
              <a:defRPr sz="3600"/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Subtítol 2"/>
          <p:cNvSpPr>
            <a:spLocks noGrp="1"/>
          </p:cNvSpPr>
          <p:nvPr>
            <p:ph type="subTitle" idx="1"/>
          </p:nvPr>
        </p:nvSpPr>
        <p:spPr>
          <a:xfrm>
            <a:off x="687600" y="4827600"/>
            <a:ext cx="7772400" cy="7632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200" b="1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a-ES" dirty="0" smtClean="0"/>
              <a:t>Feu clic aquí per editar l'estil de subtítols del patró</a:t>
            </a:r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169939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50164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>
            <a:lvl1pPr>
              <a:defRPr sz="36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800"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438374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85800"/>
            <a:ext cx="8229600" cy="1143000"/>
          </a:xfrm>
          <a:prstGeom prst="rect">
            <a:avLst/>
          </a:prstGeom>
        </p:spPr>
        <p:txBody>
          <a:bodyPr anchor="ctr"/>
          <a:lstStyle>
            <a:lvl1pPr algn="just">
              <a:defRPr sz="2400" b="1">
                <a:latin typeface="+mj-lt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 hasCustomPrompt="1"/>
          </p:nvPr>
        </p:nvSpPr>
        <p:spPr>
          <a:xfrm>
            <a:off x="457200" y="1711349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38450235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533907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7985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l">
              <a:defRPr sz="2400" b="1">
                <a:latin typeface="Trebuchet MS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</a:lstStyle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7814670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54978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00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7941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258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17676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93000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3853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 smtClean="0"/>
              <a:t>Feu clic aquí per editar els estils de text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3" name="Contenidor de data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4463"/>
            <a:ext cx="9144000" cy="3635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ontenidor de peu de pàgina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04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ol i 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357188" y="618332"/>
            <a:ext cx="8570912" cy="506412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ca-ES" dirty="0" smtClean="0"/>
              <a:t>Feu clic aquí per editar l'estil</a:t>
            </a:r>
            <a:endParaRPr lang="ca-ES" dirty="0"/>
          </a:p>
        </p:txBody>
      </p:sp>
      <p:sp>
        <p:nvSpPr>
          <p:cNvPr id="3" name="Contenidor de contingut 2"/>
          <p:cNvSpPr>
            <a:spLocks noGrp="1"/>
          </p:cNvSpPr>
          <p:nvPr>
            <p:ph idx="1"/>
          </p:nvPr>
        </p:nvSpPr>
        <p:spPr>
          <a:xfrm>
            <a:off x="356400" y="2059201"/>
            <a:ext cx="8464072" cy="367405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 smtClean="0"/>
              <a:t>Feu clic aquí per editar estils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5" name="Contenidor de text 4"/>
          <p:cNvSpPr>
            <a:spLocks noGrp="1"/>
          </p:cNvSpPr>
          <p:nvPr>
            <p:ph type="body" sz="quarter" idx="13"/>
          </p:nvPr>
        </p:nvSpPr>
        <p:spPr>
          <a:xfrm>
            <a:off x="356399" y="1268413"/>
            <a:ext cx="8571600" cy="42840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FontTx/>
              <a:buNone/>
              <a:defRPr sz="2200" b="1"/>
            </a:lvl1pPr>
          </a:lstStyle>
          <a:p>
            <a:pPr lvl="0"/>
            <a:r>
              <a:rPr lang="ca-ES" smtClean="0"/>
              <a:t>Feu clic aquí per editar estils</a:t>
            </a:r>
          </a:p>
        </p:txBody>
      </p:sp>
      <p:sp>
        <p:nvSpPr>
          <p:cNvPr id="6" name="Contenidor de número de diapositiva 5"/>
          <p:cNvSpPr>
            <a:spLocks noGrp="1"/>
          </p:cNvSpPr>
          <p:nvPr>
            <p:ph type="sldNum" sz="quarter" idx="14"/>
          </p:nvPr>
        </p:nvSpPr>
        <p:spPr>
          <a:xfrm>
            <a:off x="6443663" y="6492875"/>
            <a:ext cx="2133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BFCC9-B3B0-4452-83A4-55FA0D382E1B}" type="slidenum">
              <a:rPr lang="ca-ES"/>
              <a:pPr>
                <a:defRPr/>
              </a:pPr>
              <a:t>‹#›</a:t>
            </a:fld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3444382658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1438374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8646377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anchor="ctr"/>
          <a:lstStyle>
            <a:lvl1pPr algn="just">
              <a:defRPr sz="2400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84502359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215339079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9979851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815497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71005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953794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59258371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88176766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059300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003853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9028141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Objec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idor de contingut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5152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ca-ES" dirty="0" smtClean="0"/>
              <a:t>Feu clic aquí per editar els estils de text</a:t>
            </a:r>
          </a:p>
          <a:p>
            <a:pPr lvl="1"/>
            <a:r>
              <a:rPr lang="ca-ES" dirty="0" smtClean="0"/>
              <a:t>Segon nivell</a:t>
            </a:r>
          </a:p>
          <a:p>
            <a:pPr lvl="2"/>
            <a:r>
              <a:rPr lang="ca-ES" dirty="0" smtClean="0"/>
              <a:t>Tercer nivell</a:t>
            </a:r>
          </a:p>
          <a:p>
            <a:pPr lvl="3"/>
            <a:r>
              <a:rPr lang="ca-ES" dirty="0" smtClean="0"/>
              <a:t>Quart nivell</a:t>
            </a:r>
          </a:p>
          <a:p>
            <a:pPr lvl="4"/>
            <a:r>
              <a:rPr lang="ca-ES" dirty="0" smtClean="0"/>
              <a:t>Cinquè nivell</a:t>
            </a:r>
            <a:endParaRPr lang="ca-ES" dirty="0"/>
          </a:p>
        </p:txBody>
      </p:sp>
      <p:sp>
        <p:nvSpPr>
          <p:cNvPr id="3" name="Contenidor de data 2"/>
          <p:cNvSpPr>
            <a:spLocks noGrp="1" noChangeArrowheads="1"/>
          </p:cNvSpPr>
          <p:nvPr>
            <p:ph type="dt" sz="half" idx="10"/>
          </p:nvPr>
        </p:nvSpPr>
        <p:spPr>
          <a:xfrm>
            <a:off x="0" y="6494463"/>
            <a:ext cx="9144000" cy="363537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Contenidor de peu de pàgina 3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Arial" charset="0"/>
                <a:ea typeface="ＭＳ Ｐゴシック" pitchFamily="-65" charset="-128"/>
              </a:defRPr>
            </a:lvl1pPr>
          </a:lstStyle>
          <a:p>
            <a:pPr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4250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201516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662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57418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9399790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548173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slideLayout" Target="../slideLayouts/slideLayout28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12" Type="http://schemas.openxmlformats.org/officeDocument/2006/relationships/slideLayout" Target="../slideLayouts/slideLayout40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slideLayout" Target="../slideLayouts/slideLayout39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6597650"/>
            <a:ext cx="9144000" cy="287338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bIns="72000" anchor="ctr"/>
          <a:lstStyle/>
          <a:p>
            <a:pPr algn="r" eaLnBrk="1" hangingPunct="1"/>
            <a:r>
              <a:rPr lang="es-ES" sz="14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		 </a:t>
            </a:r>
            <a:endParaRPr lang="en-GB" sz="12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27" name="Rectangle 6"/>
          <p:cNvSpPr>
            <a:spLocks noChangeArrowheads="1"/>
          </p:cNvSpPr>
          <p:nvPr userDrawn="1"/>
        </p:nvSpPr>
        <p:spPr bwMode="auto">
          <a:xfrm>
            <a:off x="0" y="-26988"/>
            <a:ext cx="9144000" cy="381001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bIns="72000" anchor="ctr"/>
          <a:lstStyle/>
          <a:p>
            <a:pPr eaLnBrk="1" hangingPunct="1"/>
            <a:endParaRPr lang="es-ES" sz="1000">
              <a:solidFill>
                <a:schemeClr val="bg2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/>
            <a:endParaRPr lang="es-ES" sz="1000">
              <a:solidFill>
                <a:schemeClr val="bg2"/>
              </a:solidFill>
              <a:latin typeface="Trebuchet MS" pitchFamily="34" charset="0"/>
              <a:cs typeface="Times New Roman" pitchFamily="18" charset="0"/>
            </a:endParaRPr>
          </a:p>
          <a:p>
            <a:pPr algn="r" eaLnBrk="1" hangingPunct="1"/>
            <a:endParaRPr lang="en-GB" sz="1200">
              <a:latin typeface="Trebuchet MS" pitchFamily="34" charset="0"/>
              <a:cs typeface="Times New Roman" pitchFamily="18" charset="0"/>
            </a:endParaRPr>
          </a:p>
        </p:txBody>
      </p:sp>
      <p:pic>
        <p:nvPicPr>
          <p:cNvPr id="1028" name="Picture 52" descr="image002"/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6543675"/>
            <a:ext cx="2725737" cy="341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5001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24" r:id="rId11"/>
    <p:sldLayoutId id="2147483725" r:id="rId12"/>
    <p:sldLayoutId id="2147483726" r:id="rId13"/>
    <p:sldLayoutId id="2147483727" r:id="rId14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bIns="72000" anchor="ctr"/>
          <a:lstStyle/>
          <a:p>
            <a:pPr algn="r" eaLnBrk="1" hangingPunct="1"/>
            <a:r>
              <a:rPr lang="es-ES" sz="14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		                     </a:t>
            </a:r>
            <a:r>
              <a:rPr lang="es-ES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Formaci</a:t>
            </a:r>
            <a:r>
              <a:rPr lang="es-ES" altLang="ja-JP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ó de Formadors </a:t>
            </a:r>
            <a:r>
              <a:rPr lang="es-ES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Programa Beveu Menys</a:t>
            </a:r>
            <a:endParaRPr lang="en-GB" sz="12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27" name="Rectangle 6"/>
          <p:cNvSpPr>
            <a:spLocks noChangeArrowheads="1"/>
          </p:cNvSpPr>
          <p:nvPr userDrawn="1"/>
        </p:nvSpPr>
        <p:spPr bwMode="auto">
          <a:xfrm>
            <a:off x="0" y="-34925"/>
            <a:ext cx="9144000" cy="3810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bIns="72000" anchor="ctr"/>
          <a:lstStyle/>
          <a:p>
            <a:pPr eaLnBrk="1" hangingPunct="1"/>
            <a:endParaRPr lang="es-ES" sz="1000" dirty="0">
              <a:solidFill>
                <a:schemeClr val="bg2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/>
            <a:endParaRPr lang="es-ES" sz="1000" dirty="0">
              <a:solidFill>
                <a:schemeClr val="bg2"/>
              </a:solidFill>
              <a:latin typeface="Trebuchet MS" pitchFamily="34" charset="0"/>
              <a:cs typeface="Times New Roman" pitchFamily="18" charset="0"/>
            </a:endParaRPr>
          </a:p>
          <a:p>
            <a:pPr algn="r" eaLnBrk="1" hangingPunct="1"/>
            <a:endParaRPr lang="en-GB" sz="12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369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  <p:sldLayoutId id="2147483672" r:id="rId13"/>
    <p:sldLayoutId id="2147483686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6"/>
          <p:cNvSpPr>
            <a:spLocks noChangeArrowheads="1"/>
          </p:cNvSpPr>
          <p:nvPr userDrawn="1"/>
        </p:nvSpPr>
        <p:spPr bwMode="auto">
          <a:xfrm>
            <a:off x="0" y="6570663"/>
            <a:ext cx="9144000" cy="287337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bIns="72000" anchor="ctr"/>
          <a:lstStyle/>
          <a:p>
            <a:pPr algn="r" eaLnBrk="1" hangingPunct="1"/>
            <a:r>
              <a:rPr lang="es-ES" sz="140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		                     </a:t>
            </a:r>
            <a:r>
              <a:rPr lang="es-ES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Formaci</a:t>
            </a:r>
            <a:r>
              <a:rPr lang="es-ES" altLang="ja-JP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ó de Formadors </a:t>
            </a:r>
            <a:r>
              <a:rPr lang="es-ES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Programa Beveu Menys</a:t>
            </a:r>
            <a:endParaRPr lang="en-GB" sz="12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27" name="Rectangle 6"/>
          <p:cNvSpPr>
            <a:spLocks noChangeArrowheads="1"/>
          </p:cNvSpPr>
          <p:nvPr userDrawn="1"/>
        </p:nvSpPr>
        <p:spPr bwMode="auto">
          <a:xfrm>
            <a:off x="0" y="-34925"/>
            <a:ext cx="9144000" cy="381000"/>
          </a:xfrm>
          <a:prstGeom prst="rect">
            <a:avLst/>
          </a:prstGeom>
          <a:solidFill>
            <a:srgbClr val="E6E6E6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720000" rIns="720000" bIns="72000" anchor="ctr"/>
          <a:lstStyle/>
          <a:p>
            <a:pPr eaLnBrk="1" hangingPunct="1"/>
            <a:endParaRPr lang="es-ES" sz="1000">
              <a:solidFill>
                <a:schemeClr val="bg2"/>
              </a:solidFill>
              <a:latin typeface="Trebuchet MS" pitchFamily="34" charset="0"/>
              <a:cs typeface="Times New Roman" pitchFamily="18" charset="0"/>
            </a:endParaRPr>
          </a:p>
          <a:p>
            <a:pPr eaLnBrk="1" hangingPunct="1"/>
            <a:endParaRPr lang="es-ES" sz="1000">
              <a:solidFill>
                <a:schemeClr val="bg2"/>
              </a:solidFill>
              <a:latin typeface="Trebuchet MS" pitchFamily="34" charset="0"/>
              <a:cs typeface="Times New Roman" pitchFamily="18" charset="0"/>
            </a:endParaRPr>
          </a:p>
          <a:p>
            <a:pPr algn="r" eaLnBrk="1" hangingPunct="1"/>
            <a:endParaRPr lang="en-GB" sz="120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028" name="Text Box 10"/>
          <p:cNvSpPr txBox="1">
            <a:spLocks noChangeArrowheads="1"/>
          </p:cNvSpPr>
          <p:nvPr userDrawn="1"/>
        </p:nvSpPr>
        <p:spPr bwMode="auto">
          <a:xfrm>
            <a:off x="457200" y="60325"/>
            <a:ext cx="2057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s-ES" sz="1000">
                <a:solidFill>
                  <a:schemeClr val="bg2"/>
                </a:solidFill>
                <a:latin typeface="Trebuchet MS" pitchFamily="34" charset="0"/>
                <a:cs typeface="Times New Roman" pitchFamily="18" charset="0"/>
              </a:rPr>
              <a:t>PRESENTACIÓ DEL PROGRAMA</a:t>
            </a:r>
            <a:r>
              <a:rPr lang="es-ES" sz="1000">
                <a:solidFill>
                  <a:srgbClr val="3C561C"/>
                </a:solidFill>
                <a:latin typeface="Trebuchet MS" pitchFamily="34" charset="0"/>
                <a:cs typeface="Times New Roman" pitchFamily="18" charset="0"/>
              </a:rPr>
              <a:t> </a:t>
            </a:r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36836968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pitchFamily="-65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  <a:cs typeface="ＭＳ Ｐゴシック" pitchFamily="-65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pitchFamily="-65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5.jpeg"/><Relationship Id="rId5" Type="http://schemas.openxmlformats.org/officeDocument/2006/relationships/image" Target="../media/image4.wmf"/><Relationship Id="rId4" Type="http://schemas.openxmlformats.org/officeDocument/2006/relationships/image" Target="../media/image3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cbi.nlm.nih.gov/pubmed/10334615" TargetMode="Externa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hyperlink" Target="http://amphora.caint.com/block3/content/51/Cardiovascular-diseases" TargetMode="Externa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1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7.emf"/><Relationship Id="rId4" Type="http://schemas.openxmlformats.org/officeDocument/2006/relationships/oleObject" Target="../embeddings/oleObject2.bin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hyperlink" Target="http://amphora.caint.com/block3/content/36/Neuropsychiatric-conditions" TargetMode="Externa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hyperlink" Target="http://amphora.caint.com/block3/content/37/Neuropsychiatric-conditions" TargetMode="Externa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mailto:beveumenys.salut@gencat.cat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eveumenys.camfic.cat/_Adm/Profesionales.aspx" TargetMode="External"/><Relationship Id="rId2" Type="http://schemas.openxmlformats.org/officeDocument/2006/relationships/hyperlink" Target="http://hemerotecadrogues.cat/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5.png"/><Relationship Id="rId5" Type="http://schemas.openxmlformats.org/officeDocument/2006/relationships/hyperlink" Target="http://www20.gencat.cat/portal/site/canalsalut/menuitem.41e04b39494f1be3ba963bb4b0c0e1a0/?vgnextoid=e93294529a554310VgnVCM2000009b0c1e0aRCRD&amp;vgnextchannel=e93294529a554310VgnVCM2000009b0c1e0aRCRD&amp;vgnextfmt=default" TargetMode="Externa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163"/>
          <p:cNvSpPr txBox="1">
            <a:spLocks noChangeArrowheads="1"/>
          </p:cNvSpPr>
          <p:nvPr/>
        </p:nvSpPr>
        <p:spPr bwMode="auto">
          <a:xfrm>
            <a:off x="1736725" y="1114425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endParaRPr lang="ca-ES"/>
          </a:p>
        </p:txBody>
      </p:sp>
      <p:pic>
        <p:nvPicPr>
          <p:cNvPr id="9219" name="Picture 16" descr="coberta_power_poin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6" name="Text Box 232"/>
          <p:cNvSpPr txBox="1">
            <a:spLocks noChangeArrowheads="1"/>
          </p:cNvSpPr>
          <p:nvPr/>
        </p:nvSpPr>
        <p:spPr bwMode="auto">
          <a:xfrm>
            <a:off x="3938736" y="1122065"/>
            <a:ext cx="3657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1" hangingPunct="1">
              <a:lnSpc>
                <a:spcPts val="3600"/>
              </a:lnSpc>
              <a:defRPr/>
            </a:pPr>
            <a:r>
              <a:rPr lang="ca-ES" sz="2800" b="1" i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Detecció precoç e IB  del consum de risc d’alcohol en patologia crònica</a:t>
            </a:r>
            <a:endParaRPr lang="ca-ES" sz="2800" b="1" i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9222" name="Text Box 19"/>
          <p:cNvSpPr txBox="1">
            <a:spLocks noChangeArrowheads="1"/>
          </p:cNvSpPr>
          <p:nvPr/>
        </p:nvSpPr>
        <p:spPr bwMode="auto">
          <a:xfrm>
            <a:off x="3810000" y="4495800"/>
            <a:ext cx="47244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ca-ES" sz="1600" b="1" i="1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Subdirecció General de Drogodependències</a:t>
            </a:r>
          </a:p>
        </p:txBody>
      </p:sp>
      <p:pic>
        <p:nvPicPr>
          <p:cNvPr id="9223" name="Picture 24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87825" y="5486400"/>
            <a:ext cx="765175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4" name="Picture 24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5867400"/>
            <a:ext cx="2286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9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8" y="5905525"/>
            <a:ext cx="3143250" cy="331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28122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ítol 1"/>
          <p:cNvSpPr>
            <a:spLocks noGrp="1"/>
          </p:cNvSpPr>
          <p:nvPr>
            <p:ph type="title" idx="4294967295"/>
          </p:nvPr>
        </p:nvSpPr>
        <p:spPr>
          <a:xfrm>
            <a:off x="573088" y="573088"/>
            <a:ext cx="8570912" cy="50641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ca-ES" sz="2800" b="1" kern="1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Pla de salut 2011-2015. Objectius II</a:t>
            </a:r>
          </a:p>
        </p:txBody>
      </p:sp>
      <p:sp>
        <p:nvSpPr>
          <p:cNvPr id="30723" name="Contenidor de contingut 2"/>
          <p:cNvSpPr>
            <a:spLocks noGrp="1"/>
          </p:cNvSpPr>
          <p:nvPr>
            <p:ph idx="4294967295"/>
          </p:nvPr>
        </p:nvSpPr>
        <p:spPr>
          <a:xfrm>
            <a:off x="398463" y="1681832"/>
            <a:ext cx="8205787" cy="38354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r>
              <a:rPr lang="ca-ES" sz="1800" dirty="0"/>
              <a:t>Definir el </a:t>
            </a:r>
            <a:r>
              <a:rPr lang="ca-ES" sz="1800" b="1" dirty="0"/>
              <a:t>model de programa territorial</a:t>
            </a:r>
            <a:r>
              <a:rPr lang="ca-ES" sz="1800" dirty="0"/>
              <a:t> que integri les activitats de salut pública en l’àmbit de la </a:t>
            </a:r>
            <a:r>
              <a:rPr lang="ca-ES" sz="1800" b="1" dirty="0"/>
              <a:t>disminució del consum de risc d’alcohol </a:t>
            </a:r>
            <a:r>
              <a:rPr lang="ca-ES" sz="1800" dirty="0"/>
              <a:t>(normativa,  prevenció inici en escoles, activitats comunitàries, promoure l’equitat en l’atenció, activitats de sensibilització i màrqueting social) i </a:t>
            </a:r>
            <a:r>
              <a:rPr lang="ca-ES" sz="1800" b="1" dirty="0"/>
              <a:t>assistencials</a:t>
            </a:r>
            <a:r>
              <a:rPr lang="ca-ES" sz="1800" dirty="0"/>
              <a:t> (detecció del consum i consell per a reducció del consum, coordinació i derivació entre nivells assistencials) </a:t>
            </a:r>
            <a:r>
              <a:rPr lang="ca-ES" sz="1800" dirty="0">
                <a:sym typeface="Wingdings" pitchFamily="2" charset="2"/>
              </a:rPr>
              <a:t></a:t>
            </a:r>
            <a:r>
              <a:rPr lang="ca-ES" sz="1800" dirty="0"/>
              <a:t> Èmfasi en </a:t>
            </a:r>
            <a:r>
              <a:rPr lang="ca-ES" sz="1800" b="1" dirty="0"/>
              <a:t>Beveu</a:t>
            </a:r>
            <a:r>
              <a:rPr lang="ca-ES" sz="1800" dirty="0"/>
              <a:t> </a:t>
            </a:r>
            <a:r>
              <a:rPr lang="ca-ES" sz="1800" b="1" dirty="0"/>
              <a:t>menys</a:t>
            </a:r>
            <a:r>
              <a:rPr lang="ca-ES" sz="1800" b="1" dirty="0" smtClean="0"/>
              <a:t> </a:t>
            </a:r>
          </a:p>
          <a:p>
            <a:pPr marL="0" indent="0">
              <a:buFontTx/>
              <a:buNone/>
              <a:defRPr/>
            </a:pPr>
            <a:endParaRPr lang="ca-ES" sz="1800" b="1" dirty="0" smtClean="0"/>
          </a:p>
          <a:p>
            <a:pPr>
              <a:defRPr/>
            </a:pPr>
            <a:r>
              <a:rPr lang="ca-ES" sz="1800" dirty="0" smtClean="0"/>
              <a:t>Objectius secundaris: </a:t>
            </a:r>
          </a:p>
          <a:p>
            <a:pPr lvl="1">
              <a:defRPr/>
            </a:pPr>
            <a:r>
              <a:rPr lang="ca-ES" sz="1800" dirty="0" smtClean="0"/>
              <a:t>Definir  els </a:t>
            </a:r>
            <a:r>
              <a:rPr lang="ca-ES" sz="1800" b="1" dirty="0" smtClean="0"/>
              <a:t>requeriments mínims d’informació </a:t>
            </a:r>
            <a:r>
              <a:rPr lang="ca-ES" sz="1800" dirty="0" smtClean="0"/>
              <a:t>a recollir a l’HC i Sistema d’Informació de Salut Pública i els indicadors pel registre i recordatori de les activitats i pel seguiment del procés </a:t>
            </a:r>
          </a:p>
          <a:p>
            <a:pPr lvl="1">
              <a:defRPr/>
            </a:pPr>
            <a:r>
              <a:rPr lang="ca-ES" sz="1800" dirty="0" smtClean="0"/>
              <a:t>Millorar els continguts definits a Canal Salut</a:t>
            </a:r>
          </a:p>
          <a:p>
            <a:pPr>
              <a:defRPr/>
            </a:pPr>
            <a:endParaRPr lang="ca-ES" sz="1800" dirty="0" smtClean="0"/>
          </a:p>
        </p:txBody>
      </p:sp>
    </p:spTree>
    <p:extLst>
      <p:ext uri="{BB962C8B-B14F-4D97-AF65-F5344CB8AC3E}">
        <p14:creationId xmlns:p14="http://schemas.microsoft.com/office/powerpoint/2010/main" val="3952088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ítol 1"/>
          <p:cNvSpPr>
            <a:spLocks noGrp="1"/>
          </p:cNvSpPr>
          <p:nvPr>
            <p:ph type="title" idx="4294967295"/>
          </p:nvPr>
        </p:nvSpPr>
        <p:spPr>
          <a:xfrm>
            <a:off x="302840" y="40466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ca-ES" sz="2800" b="1" dirty="0" smtClean="0">
                <a:solidFill>
                  <a:schemeClr val="tx1"/>
                </a:solidFill>
                <a:latin typeface="Trebuchet MS" pitchFamily="34" charset="0"/>
                <a:cs typeface="Arial" charset="0"/>
              </a:rPr>
              <a:t>Pla de salut 2011-2015. Resultats esperats</a:t>
            </a:r>
          </a:p>
        </p:txBody>
      </p:sp>
      <p:sp>
        <p:nvSpPr>
          <p:cNvPr id="33795" name="Contenidor de contingut 2"/>
          <p:cNvSpPr>
            <a:spLocks noGrp="1"/>
          </p:cNvSpPr>
          <p:nvPr>
            <p:ph idx="4294967295"/>
          </p:nvPr>
        </p:nvSpPr>
        <p:spPr>
          <a:xfrm>
            <a:off x="374848" y="1412776"/>
            <a:ext cx="8229600" cy="4092575"/>
          </a:xfrm>
          <a:prstGeom prst="rect">
            <a:avLst/>
          </a:prstGeom>
        </p:spPr>
        <p:txBody>
          <a:bodyPr anchor="ctr"/>
          <a:lstStyle/>
          <a:p>
            <a:pPr algn="just"/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Augment del cribratge</a:t>
            </a:r>
            <a:r>
              <a:rPr lang="ca-ES" sz="1800" b="1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a-ES" sz="1800" dirty="0" smtClean="0">
                <a:latin typeface="Arial" charset="0"/>
                <a:cs typeface="Arial" charset="0"/>
              </a:rPr>
              <a:t>del consum de risc d’alcohol en la RS de Tarragona</a:t>
            </a:r>
          </a:p>
          <a:p>
            <a:pPr algn="just"/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Millor identificació</a:t>
            </a:r>
            <a:r>
              <a:rPr lang="ca-E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a-ES" sz="1800" dirty="0" smtClean="0">
                <a:latin typeface="Arial" charset="0"/>
                <a:cs typeface="Arial" charset="0"/>
              </a:rPr>
              <a:t>dels bevedors de risc en la RS de Tarragona</a:t>
            </a:r>
          </a:p>
          <a:p>
            <a:pPr algn="just"/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Augment del consell </a:t>
            </a:r>
            <a:r>
              <a:rPr lang="ca-ES" sz="1800" dirty="0" smtClean="0">
                <a:latin typeface="Arial" charset="0"/>
                <a:cs typeface="Arial" charset="0"/>
              </a:rPr>
              <a:t>a bevedors de risc en la RS de Tarragona</a:t>
            </a:r>
          </a:p>
          <a:p>
            <a:pPr algn="just"/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Augment del percentatge de pacients crònics </a:t>
            </a:r>
            <a:r>
              <a:rPr lang="ca-ES" sz="1800" dirty="0" smtClean="0">
                <a:latin typeface="Arial" charset="0"/>
                <a:cs typeface="Arial" charset="0"/>
              </a:rPr>
              <a:t>(hipertensió, depressió...) atesos a l’atenció primària de la RS de Tarragona que han estat degudament </a:t>
            </a:r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explorats i seguits </a:t>
            </a:r>
            <a:r>
              <a:rPr lang="ca-ES" sz="1800" dirty="0" smtClean="0">
                <a:latin typeface="Arial" charset="0"/>
                <a:cs typeface="Arial" charset="0"/>
              </a:rPr>
              <a:t>pel seu consum d’alcohol</a:t>
            </a:r>
          </a:p>
          <a:p>
            <a:pPr algn="just"/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Satisfacció</a:t>
            </a:r>
            <a:r>
              <a:rPr lang="ca-ES" sz="1800" dirty="0" smtClean="0">
                <a:solidFill>
                  <a:srgbClr val="FF0000"/>
                </a:solidFill>
                <a:latin typeface="Arial" charset="0"/>
                <a:cs typeface="Arial" charset="0"/>
              </a:rPr>
              <a:t> </a:t>
            </a:r>
            <a:r>
              <a:rPr lang="ca-ES" sz="1800" dirty="0" smtClean="0">
                <a:latin typeface="Arial" charset="0"/>
                <a:cs typeface="Arial" charset="0"/>
              </a:rPr>
              <a:t>dels participants i de la població amb el projecte.</a:t>
            </a:r>
          </a:p>
          <a:p>
            <a:pPr algn="just"/>
            <a:r>
              <a:rPr lang="ca-ES" sz="1800" dirty="0" smtClean="0">
                <a:latin typeface="Arial" charset="0"/>
                <a:cs typeface="Arial" charset="0"/>
              </a:rPr>
              <a:t>Proposta de millora per la </a:t>
            </a:r>
            <a:r>
              <a:rPr lang="ca-ES" sz="1800" b="1" dirty="0">
                <a:solidFill>
                  <a:srgbClr val="C00000"/>
                </a:solidFill>
                <a:latin typeface="Arial" charset="0"/>
                <a:cs typeface="Arial" charset="0"/>
              </a:rPr>
              <a:t>coordinació primària i hospitalària</a:t>
            </a:r>
          </a:p>
          <a:p>
            <a:pPr algn="just"/>
            <a:endParaRPr lang="ca-ES" sz="1800" dirty="0" smtClean="0"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77181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ChangeArrowheads="1"/>
          </p:cNvSpPr>
          <p:nvPr/>
        </p:nvSpPr>
        <p:spPr bwMode="auto">
          <a:xfrm>
            <a:off x="-36513" y="4776788"/>
            <a:ext cx="8569326" cy="280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anchor="ctr">
            <a:spAutoFit/>
          </a:bodyPr>
          <a:lstStyle/>
          <a:p>
            <a:pPr marL="342900" indent="-342900">
              <a:defRPr/>
            </a:pPr>
            <a:endParaRPr lang="ca-ES" sz="1600" dirty="0">
              <a:latin typeface="Arial" charset="0"/>
              <a:ea typeface="Times New Roman" pitchFamily="18" charset="0"/>
              <a:hlinkClick r:id="rId2"/>
            </a:endParaRPr>
          </a:p>
          <a:p>
            <a:pPr>
              <a:defRPr/>
            </a:pPr>
            <a:endParaRPr lang="ca-ES" sz="1600" b="1" dirty="0">
              <a:latin typeface="Arial" charset="0"/>
            </a:endParaRPr>
          </a:p>
          <a:p>
            <a:pPr>
              <a:defRPr/>
            </a:pPr>
            <a:endParaRPr lang="ca-E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b="1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es-ES" sz="1600" dirty="0">
              <a:latin typeface="Arial" charset="0"/>
              <a:cs typeface="Arial" charset="0"/>
            </a:endParaRPr>
          </a:p>
          <a:p>
            <a:pPr>
              <a:defRPr/>
            </a:pPr>
            <a:endParaRPr lang="ca-ES" sz="1600" dirty="0">
              <a:latin typeface="Arial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444426" y="601524"/>
            <a:ext cx="6143798" cy="52322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s-E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Per </a:t>
            </a:r>
            <a:r>
              <a:rPr lang="es-ES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què</a:t>
            </a:r>
            <a:r>
              <a:rPr lang="es-E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 alcohol </a:t>
            </a:r>
            <a:r>
              <a:rPr lang="es-ES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i </a:t>
            </a:r>
            <a:r>
              <a:rPr lang="es-ES" sz="2800" b="1" dirty="0" err="1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patologia</a:t>
            </a:r>
            <a:r>
              <a:rPr lang="es-ES" sz="2800" b="1" dirty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 </a:t>
            </a:r>
            <a:r>
              <a:rPr lang="es-ES" sz="2800" b="1" dirty="0" err="1" smtClean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crònica</a:t>
            </a:r>
            <a:r>
              <a:rPr lang="es-ES" sz="2800" b="1" dirty="0" smtClean="0">
                <a:solidFill>
                  <a:schemeClr val="tx2"/>
                </a:solidFill>
                <a:latin typeface="Trebuchet MS" pitchFamily="34" charset="0"/>
                <a:ea typeface="+mj-ea"/>
                <a:cs typeface="Arial" charset="0"/>
              </a:rPr>
              <a:t>?</a:t>
            </a:r>
            <a:endParaRPr lang="es-ES" sz="2800" b="1" dirty="0">
              <a:solidFill>
                <a:schemeClr val="tx2"/>
              </a:solidFill>
              <a:latin typeface="Trebuchet MS" pitchFamily="34" charset="0"/>
              <a:ea typeface="+mj-ea"/>
              <a:cs typeface="Arial" charset="0"/>
            </a:endParaRPr>
          </a:p>
        </p:txBody>
      </p:sp>
      <p:sp>
        <p:nvSpPr>
          <p:cNvPr id="43012" name="Contenidor de contingut 8"/>
          <p:cNvSpPr>
            <a:spLocks noGrp="1"/>
          </p:cNvSpPr>
          <p:nvPr>
            <p:ph idx="1"/>
          </p:nvPr>
        </p:nvSpPr>
        <p:spPr bwMode="auto">
          <a:xfrm>
            <a:off x="250825" y="1700213"/>
            <a:ext cx="8713788" cy="4537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ca-ES" sz="1800" dirty="0" smtClean="0"/>
              <a:t>Fer </a:t>
            </a:r>
            <a:r>
              <a:rPr lang="ca-ES" sz="1800" b="1" dirty="0" smtClean="0"/>
              <a:t>intervenció breu sobre alcohol en adults grans </a:t>
            </a:r>
            <a:r>
              <a:rPr lang="ca-ES" sz="1800" dirty="0" smtClean="0"/>
              <a:t>a l’AP fa disminuir el seu consum d’alcohol (</a:t>
            </a:r>
            <a:r>
              <a:rPr lang="ca-ES" sz="1800" dirty="0" err="1" smtClean="0"/>
              <a:t>Coulton</a:t>
            </a:r>
            <a:r>
              <a:rPr lang="ca-ES" sz="1800" dirty="0" smtClean="0"/>
              <a:t> S, </a:t>
            </a:r>
            <a:r>
              <a:rPr lang="ca-ES" sz="1800" dirty="0" err="1" smtClean="0"/>
              <a:t>Kaner</a:t>
            </a:r>
            <a:r>
              <a:rPr lang="ca-ES" sz="1800" dirty="0" smtClean="0"/>
              <a:t> E, et al. 2008)</a:t>
            </a:r>
          </a:p>
          <a:p>
            <a:pPr lvl="1">
              <a:spcBef>
                <a:spcPct val="0"/>
              </a:spcBef>
              <a:buFont typeface="Wingdings" pitchFamily="2" charset="2"/>
              <a:buNone/>
            </a:pPr>
            <a:endParaRPr lang="ca-ES" sz="1800" dirty="0" smtClean="0">
              <a:cs typeface="Times New Roman" pitchFamily="18" charset="0"/>
            </a:endParaRPr>
          </a:p>
          <a:p>
            <a:r>
              <a:rPr lang="ca-ES" sz="1800" dirty="0" smtClean="0"/>
              <a:t>La intervenció breu en alcohol més un control analític, pot  reduir el consum d'alcohol i el % dels valors en sang en pacients d’AP amb tractament per a la </a:t>
            </a:r>
            <a:r>
              <a:rPr lang="ca-ES" sz="1800" b="1" dirty="0" smtClean="0"/>
              <a:t>diabetis tipus 2 i la hipertensió </a:t>
            </a:r>
            <a:r>
              <a:rPr lang="ca-ES" sz="1800" dirty="0" smtClean="0"/>
              <a:t>(Fleming M, et al. 2004) </a:t>
            </a:r>
          </a:p>
          <a:p>
            <a:pPr>
              <a:buFont typeface="Wingdings" pitchFamily="2" charset="2"/>
              <a:buNone/>
            </a:pPr>
            <a:endParaRPr lang="ca-ES" sz="1800" dirty="0" smtClean="0"/>
          </a:p>
          <a:p>
            <a:r>
              <a:rPr lang="ca-ES" sz="1800" dirty="0" smtClean="0"/>
              <a:t>El consum de risc d’alcohol i drogues augmenta la prevalença de vuit problemes mèdics, incloent malalties com lesions i la hipertensió. El cribratge i la intervenció breu aquest grup de població pot </a:t>
            </a:r>
            <a:r>
              <a:rPr lang="ca-ES" sz="1800" b="1" dirty="0" smtClean="0"/>
              <a:t>detectar precoçment els riscos </a:t>
            </a:r>
            <a:r>
              <a:rPr lang="ca-ES" sz="1800" dirty="0" smtClean="0"/>
              <a:t>per a la salut  (</a:t>
            </a:r>
            <a:r>
              <a:rPr lang="ca-ES" sz="1800" dirty="0" err="1" smtClean="0"/>
              <a:t>Mertens</a:t>
            </a:r>
            <a:r>
              <a:rPr lang="ca-ES" sz="1800" dirty="0" smtClean="0"/>
              <a:t> JR, et al. 2005)</a:t>
            </a:r>
          </a:p>
          <a:p>
            <a:pPr>
              <a:buFont typeface="Wingdings" pitchFamily="2" charset="2"/>
              <a:buNone/>
            </a:pPr>
            <a:endParaRPr lang="ca-ES" sz="900" b="1" dirty="0" smtClean="0"/>
          </a:p>
          <a:p>
            <a:endParaRPr lang="ca-ES" sz="900" dirty="0" smtClean="0"/>
          </a:p>
          <a:p>
            <a:endParaRPr lang="ca-ES" sz="900" dirty="0" smtClean="0"/>
          </a:p>
        </p:txBody>
      </p:sp>
    </p:spTree>
    <p:extLst>
      <p:ext uri="{BB962C8B-B14F-4D97-AF65-F5344CB8AC3E}">
        <p14:creationId xmlns:p14="http://schemas.microsoft.com/office/powerpoint/2010/main" val="189281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230832" y="485775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ca-ES" sz="2400" b="1" dirty="0" smtClean="0">
                <a:latin typeface="Trebuchet MS" pitchFamily="34" charset="0"/>
              </a:rPr>
              <a:t/>
            </a:r>
            <a:br>
              <a:rPr lang="ca-ES" sz="2400" b="1" dirty="0" smtClean="0">
                <a:latin typeface="Trebuchet MS" pitchFamily="34" charset="0"/>
              </a:rPr>
            </a:br>
            <a:r>
              <a:rPr lang="ca-ES" sz="2800" b="1" kern="1200" dirty="0">
                <a:latin typeface="Trebuchet MS" pitchFamily="34" charset="0"/>
                <a:cs typeface="Arial" charset="0"/>
              </a:rPr>
              <a:t>Potenciar el cribratge d’alcohol</a:t>
            </a:r>
            <a:br>
              <a:rPr lang="ca-ES" sz="2800" b="1" kern="1200" dirty="0">
                <a:latin typeface="Trebuchet MS" pitchFamily="34" charset="0"/>
                <a:cs typeface="Arial" charset="0"/>
              </a:rPr>
            </a:br>
            <a:endParaRPr lang="ca-ES" sz="2800" b="1" kern="1200" dirty="0">
              <a:latin typeface="Trebuchet MS" pitchFamily="34" charset="0"/>
              <a:cs typeface="Arial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302840" y="1711325"/>
            <a:ext cx="8229600" cy="4525963"/>
          </a:xfrm>
          <a:prstGeom prst="rect">
            <a:avLst/>
          </a:prstGeom>
        </p:spPr>
        <p:txBody>
          <a:bodyPr/>
          <a:lstStyle/>
          <a:p>
            <a:pPr marL="285750" lvl="0" indent="-285750">
              <a:buClr>
                <a:srgbClr val="0D506B"/>
              </a:buClr>
              <a:buNone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Preferiblement: </a:t>
            </a:r>
          </a:p>
          <a:p>
            <a:pPr marL="285750" lvl="0" indent="-285750">
              <a:buClr>
                <a:srgbClr val="0D506B"/>
              </a:buClr>
              <a:buFont typeface="Wingdings" pitchFamily="2" charset="2"/>
              <a:buChar char="q"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Cribratge sistemàtic: </a:t>
            </a:r>
          </a:p>
          <a:p>
            <a:pPr lvl="1">
              <a:buFont typeface="Wingdings" pitchFamily="2" charset="2"/>
              <a:buChar char="§"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Cribrar el consum d’alcohol a tota la població atesa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a l’atenció primària com a mínim una vegada cada dos anys</a:t>
            </a:r>
          </a:p>
          <a:p>
            <a:pPr lvl="2">
              <a:buFont typeface="Arial" charset="0"/>
              <a:buChar char="–"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l’actualitat 45%.-50%</a:t>
            </a:r>
          </a:p>
          <a:p>
            <a:pPr marL="285750" lvl="0" indent="-285750">
              <a:buClr>
                <a:srgbClr val="0D506B"/>
              </a:buClr>
              <a:buNone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En tot cas: </a:t>
            </a:r>
          </a:p>
          <a:p>
            <a:pPr marL="285750" lvl="0" indent="-285750">
              <a:buClr>
                <a:srgbClr val="0D506B"/>
              </a:buClr>
              <a:buFont typeface="Wingdings" pitchFamily="2" charset="2"/>
              <a:buChar char="q"/>
            </a:pPr>
            <a:r>
              <a:rPr kumimoji="0" lang="it-IT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Cribratge oportunista: </a:t>
            </a:r>
          </a:p>
          <a:p>
            <a:pPr lvl="1">
              <a:buFont typeface="Wingdings" pitchFamily="2" charset="2"/>
              <a:buChar char="§"/>
            </a:pP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Cribrar a tota la població amb patologia crònica </a:t>
            </a: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(relacionada amb l’alcohol) en especial Hipertensió i Ansietat/Depressió.</a:t>
            </a:r>
          </a:p>
          <a:p>
            <a:pPr lvl="1">
              <a:buFont typeface="Wingdings" pitchFamily="2" charset="2"/>
              <a:buChar char="§"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Cribrar a tota la població en què el </a:t>
            </a:r>
            <a:r>
              <a:rPr kumimoji="0" lang="it-IT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consum d’alcohol estigui desaconsellat</a:t>
            </a:r>
          </a:p>
          <a:p>
            <a:pPr lvl="2">
              <a:buFont typeface="Arial" charset="0"/>
              <a:buChar char="–"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Persones que facin ús de medicaments incompatibles amb l’alcohol (tolerància creuada, etc)</a:t>
            </a:r>
          </a:p>
          <a:p>
            <a:pPr lvl="2">
              <a:buFont typeface="Arial" charset="0"/>
              <a:buChar char="–"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Dones embarassades</a:t>
            </a:r>
          </a:p>
          <a:p>
            <a:pPr lvl="2">
              <a:buFont typeface="Arial" charset="0"/>
              <a:buChar char="–"/>
            </a:pPr>
            <a:r>
              <a:rPr kumimoji="0" lang="it-IT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Persones amb malalties causades per l’alcohol</a:t>
            </a:r>
          </a:p>
          <a:p>
            <a:pPr lvl="2">
              <a:buFont typeface="Arial" charset="0"/>
              <a:buChar char="–"/>
            </a:pPr>
            <a:endParaRPr kumimoji="0" lang="it-IT" sz="16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charset="0"/>
              <a:ea typeface="+mn-ea"/>
              <a:cs typeface="Arial" charset="0"/>
            </a:endParaRPr>
          </a:p>
          <a:p>
            <a:pPr marL="285750" lvl="0" indent="-285750">
              <a:buClr>
                <a:srgbClr val="0D506B"/>
              </a:buClr>
              <a:buFont typeface="Wingdings" pitchFamily="2" charset="2"/>
              <a:buChar char="q"/>
            </a:pPr>
            <a:r>
              <a:rPr kumimoji="0" lang="it-IT" sz="18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charset="0"/>
                <a:ea typeface="+mn-ea"/>
                <a:cs typeface="Arial" charset="0"/>
              </a:rPr>
              <a:t>Intervenció breu a tots els consumidors de risc d’alcohol</a:t>
            </a:r>
          </a:p>
          <a:p>
            <a:endParaRPr lang="ca-ES" dirty="0"/>
          </a:p>
        </p:txBody>
      </p:sp>
    </p:spTree>
    <p:extLst>
      <p:ext uri="{BB962C8B-B14F-4D97-AF65-F5344CB8AC3E}">
        <p14:creationId xmlns:p14="http://schemas.microsoft.com/office/powerpoint/2010/main" val="469730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ol 5"/>
          <p:cNvSpPr>
            <a:spLocks noGrp="1"/>
          </p:cNvSpPr>
          <p:nvPr>
            <p:ph type="title" idx="4294967295"/>
          </p:nvPr>
        </p:nvSpPr>
        <p:spPr>
          <a:xfrm>
            <a:off x="323528" y="332656"/>
            <a:ext cx="8661648" cy="1143000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ca-ES" sz="2800" b="1" dirty="0" smtClean="0">
                <a:latin typeface="Trebuchet MS" pitchFamily="34" charset="0"/>
              </a:rPr>
              <a:t>Es fa cribratge a les consultes d’atenció primària?</a:t>
            </a:r>
            <a:endParaRPr lang="ca-ES" sz="2800" b="1" dirty="0">
              <a:latin typeface="Trebuchet MS" pitchFamily="34" charset="0"/>
            </a:endParaRPr>
          </a:p>
        </p:txBody>
      </p:sp>
      <p:sp>
        <p:nvSpPr>
          <p:cNvPr id="7" name="Contenidor de contingut 6"/>
          <p:cNvSpPr>
            <a:spLocks noGrp="1"/>
          </p:cNvSpPr>
          <p:nvPr>
            <p:ph idx="4294967295"/>
          </p:nvPr>
        </p:nvSpPr>
        <p:spPr>
          <a:xfrm>
            <a:off x="374848" y="1844824"/>
            <a:ext cx="8373616" cy="3661867"/>
          </a:xfrm>
          <a:prstGeom prst="rect">
            <a:avLst/>
          </a:prstGeom>
        </p:spPr>
        <p:txBody>
          <a:bodyPr/>
          <a:lstStyle/>
          <a:p>
            <a:pPr>
              <a:buFont typeface="Courier New" pitchFamily="49" charset="0"/>
              <a:buChar char="o"/>
            </a:pPr>
            <a:r>
              <a:rPr lang="ca-ES" sz="2400" dirty="0" smtClean="0"/>
              <a:t>Creieu que s’està fent cribratge d’alcohol en pacients crònics?</a:t>
            </a:r>
          </a:p>
          <a:p>
            <a:pPr marL="0" indent="0">
              <a:buNone/>
            </a:pPr>
            <a:endParaRPr lang="ca-ES" sz="2400" dirty="0" smtClean="0"/>
          </a:p>
          <a:p>
            <a:pPr>
              <a:buFont typeface="Courier New" pitchFamily="49" charset="0"/>
              <a:buChar char="o"/>
            </a:pPr>
            <a:r>
              <a:rPr lang="ca-ES" sz="2400" dirty="0" smtClean="0"/>
              <a:t>Posada en comú de les dificultats o facilitadors (història clínica, indicadors, derivacions...)</a:t>
            </a:r>
            <a:endParaRPr lang="ca-ES" sz="2400" dirty="0"/>
          </a:p>
        </p:txBody>
      </p:sp>
    </p:spTree>
    <p:extLst>
      <p:ext uri="{BB962C8B-B14F-4D97-AF65-F5344CB8AC3E}">
        <p14:creationId xmlns:p14="http://schemas.microsoft.com/office/powerpoint/2010/main" val="178186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553200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44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44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44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44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44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32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32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32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_tradnl" sz="32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3200" smtClean="0">
              <a:solidFill>
                <a:srgbClr val="FFFFFF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  <a:latin typeface="Trebuchet MS" pitchFamily="34" charset="0"/>
            </a:endParaRPr>
          </a:p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endParaRPr lang="en-GB" sz="2400" smtClean="0">
              <a:solidFill>
                <a:srgbClr val="000000"/>
              </a:solidFill>
              <a:latin typeface="Trebuchet MS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33800" y="1846312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r>
              <a:rPr lang="ca-ES" sz="3200" b="1" dirty="0" smtClean="0">
                <a:solidFill>
                  <a:schemeClr val="bg1"/>
                </a:solidFill>
                <a:latin typeface="Trebuchet MS" pitchFamily="34" charset="0"/>
              </a:rPr>
              <a:t>Abordatge del </a:t>
            </a:r>
            <a:r>
              <a:rPr lang="ca-ES" sz="3200" b="1" dirty="0">
                <a:solidFill>
                  <a:schemeClr val="bg1"/>
                </a:solidFill>
                <a:latin typeface="Trebuchet MS" pitchFamily="34" charset="0"/>
              </a:rPr>
              <a:t>consum de risc d’alcohol en el pacient amb HTA</a:t>
            </a: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1628775"/>
            <a:ext cx="2286000" cy="2265363"/>
          </a:xfrm>
          <a:prstGeom prst="rect">
            <a:avLst/>
          </a:prstGeom>
          <a:solidFill>
            <a:srgbClr val="8CC63E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s-ES_tradnl" sz="9600" dirty="0" smtClean="0">
                <a:solidFill>
                  <a:srgbClr val="FFFFFF"/>
                </a:solidFill>
                <a:latin typeface="Trebuchet MS" pitchFamily="34" charset="0"/>
              </a:rPr>
              <a:t>2</a:t>
            </a:r>
            <a:endParaRPr lang="es-ES_tradnl" dirty="0" smtClean="0">
              <a:solidFill>
                <a:srgbClr val="FFFFFF"/>
              </a:solidFill>
              <a:latin typeface="Trebuchet MS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0"/>
            <a:ext cx="6324600" cy="304800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s-ES" sz="2400" smtClean="0">
              <a:solidFill>
                <a:srgbClr val="000000"/>
              </a:solidFill>
            </a:endParaRPr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143000" y="2209800"/>
            <a:ext cx="6462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fontAlgn="base">
              <a:spcBef>
                <a:spcPct val="20000"/>
              </a:spcBef>
              <a:spcAft>
                <a:spcPct val="0"/>
              </a:spcAft>
            </a:pPr>
            <a:endParaRPr lang="ca-ES" sz="4400" b="1" smtClean="0">
              <a:solidFill>
                <a:srgbClr val="FFFFFF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669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 idx="4294967295"/>
          </p:nvPr>
        </p:nvSpPr>
        <p:spPr>
          <a:xfrm>
            <a:off x="374848" y="404664"/>
            <a:ext cx="8229600" cy="1143000"/>
          </a:xfrm>
          <a:prstGeom prst="rect">
            <a:avLst/>
          </a:prstGeom>
        </p:spPr>
        <p:txBody>
          <a:bodyPr anchor="ctr"/>
          <a:lstStyle/>
          <a:p>
            <a:pPr algn="l"/>
            <a:r>
              <a:rPr lang="ca-ES" sz="2800" b="1" dirty="0" smtClean="0">
                <a:latin typeface="Trebuchet MS" pitchFamily="34" charset="0"/>
              </a:rPr>
              <a:t>Alcohol i Hipertensió</a:t>
            </a:r>
            <a:endParaRPr lang="ca-ES" sz="2800" b="1" dirty="0">
              <a:latin typeface="Trebuchet MS" pitchFamily="34" charset="0"/>
            </a:endParaRPr>
          </a:p>
        </p:txBody>
      </p:sp>
      <p:sp>
        <p:nvSpPr>
          <p:cNvPr id="3" name="Contenidor de contingut 2"/>
          <p:cNvSpPr>
            <a:spLocks noGrp="1"/>
          </p:cNvSpPr>
          <p:nvPr>
            <p:ph idx="4294967295"/>
          </p:nvPr>
        </p:nvSpPr>
        <p:spPr>
          <a:xfrm>
            <a:off x="323528" y="1628800"/>
            <a:ext cx="8229600" cy="4525963"/>
          </a:xfrm>
          <a:prstGeom prst="rect">
            <a:avLst/>
          </a:prstGeom>
        </p:spPr>
        <p:txBody>
          <a:bodyPr/>
          <a:lstStyle/>
          <a:p>
            <a:r>
              <a:rPr lang="en-US" sz="2000" dirty="0" err="1" smtClean="0">
                <a:latin typeface="Arial" charset="0"/>
                <a:cs typeface="Arial" charset="0"/>
              </a:rPr>
              <a:t>L'alcohol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augmenta</a:t>
            </a:r>
            <a:r>
              <a:rPr lang="en-US" sz="2000" dirty="0" smtClean="0">
                <a:latin typeface="Arial" charset="0"/>
                <a:cs typeface="Arial" charset="0"/>
              </a:rPr>
              <a:t> la </a:t>
            </a:r>
            <a:r>
              <a:rPr lang="en-US" sz="2000" dirty="0" err="1" smtClean="0">
                <a:latin typeface="Arial" charset="0"/>
                <a:cs typeface="Arial" charset="0"/>
              </a:rPr>
              <a:t>pressió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sanguínia</a:t>
            </a:r>
            <a:r>
              <a:rPr lang="en-US" sz="2000" dirty="0" smtClean="0">
                <a:latin typeface="Arial" charset="0"/>
                <a:cs typeface="Arial" charset="0"/>
              </a:rPr>
              <a:t> i </a:t>
            </a:r>
            <a:r>
              <a:rPr lang="en-US" sz="2000" dirty="0" err="1" smtClean="0">
                <a:latin typeface="Arial" charset="0"/>
                <a:cs typeface="Arial" charset="0"/>
              </a:rPr>
              <a:t>augmenta</a:t>
            </a:r>
            <a:r>
              <a:rPr lang="en-US" sz="2000" dirty="0" smtClean="0">
                <a:latin typeface="Arial" charset="0"/>
                <a:cs typeface="Arial" charset="0"/>
              </a:rPr>
              <a:t> el </a:t>
            </a:r>
            <a:r>
              <a:rPr lang="en-US" sz="2000" dirty="0" err="1" smtClean="0">
                <a:latin typeface="Arial" charset="0"/>
                <a:cs typeface="Arial" charset="0"/>
              </a:rPr>
              <a:t>risc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d'hipertensió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d'una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manera</a:t>
            </a:r>
            <a:r>
              <a:rPr lang="en-US" sz="2000" dirty="0" smtClean="0">
                <a:latin typeface="Arial" charset="0"/>
                <a:cs typeface="Arial" charset="0"/>
              </a:rPr>
              <a:t> dependent de la </a:t>
            </a:r>
            <a:r>
              <a:rPr lang="en-US" sz="2000" dirty="0" err="1" smtClean="0">
                <a:latin typeface="Arial" charset="0"/>
                <a:cs typeface="Arial" charset="0"/>
              </a:rPr>
              <a:t>dosi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amb</a:t>
            </a:r>
            <a:r>
              <a:rPr lang="en-US" sz="2000" dirty="0" smtClean="0">
                <a:latin typeface="Arial" charset="0"/>
                <a:cs typeface="Arial" charset="0"/>
              </a:rPr>
              <a:t> tot </a:t>
            </a:r>
            <a:r>
              <a:rPr lang="en-US" sz="2000" dirty="0" err="1" smtClean="0">
                <a:latin typeface="Arial" charset="0"/>
                <a:cs typeface="Arial" charset="0"/>
              </a:rPr>
              <a:t>tipus</a:t>
            </a:r>
            <a:r>
              <a:rPr lang="en-US" sz="2000" dirty="0" smtClean="0"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latin typeface="Arial" charset="0"/>
                <a:cs typeface="Arial" charset="0"/>
              </a:rPr>
              <a:t>begudes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alcohòliques</a:t>
            </a:r>
            <a:r>
              <a:rPr lang="en-US" sz="2000" dirty="0" smtClean="0">
                <a:latin typeface="Arial" charset="0"/>
                <a:cs typeface="Arial" charset="0"/>
              </a:rPr>
              <a:t>, i en homes i </a:t>
            </a:r>
            <a:r>
              <a:rPr lang="en-US" sz="2000" dirty="0" err="1" smtClean="0">
                <a:latin typeface="Arial" charset="0"/>
                <a:cs typeface="Arial" charset="0"/>
              </a:rPr>
              <a:t>dones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</a:p>
          <a:p>
            <a:pPr>
              <a:buFont typeface="Wingdings" pitchFamily="2" charset="2"/>
              <a:buNone/>
            </a:pPr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smtClean="0">
                <a:latin typeface="Arial" charset="0"/>
                <a:cs typeface="Arial" charset="0"/>
              </a:rPr>
              <a:t>El </a:t>
            </a:r>
            <a:r>
              <a:rPr lang="en-US" sz="2000" dirty="0" err="1" smtClean="0">
                <a:latin typeface="Arial" charset="0"/>
                <a:cs typeface="Arial" charset="0"/>
              </a:rPr>
              <a:t>consum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d'alcohol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fora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dels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àpats</a:t>
            </a:r>
            <a:r>
              <a:rPr lang="en-US" sz="2000" dirty="0" smtClean="0">
                <a:latin typeface="Arial" charset="0"/>
                <a:cs typeface="Arial" charset="0"/>
              </a:rPr>
              <a:t>, </a:t>
            </a:r>
            <a:r>
              <a:rPr lang="en-US" sz="2000" dirty="0" err="1" smtClean="0">
                <a:latin typeface="Arial" charset="0"/>
                <a:cs typeface="Arial" charset="0"/>
              </a:rPr>
              <a:t>s'ha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associat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amb</a:t>
            </a:r>
            <a:r>
              <a:rPr lang="en-US" sz="2000" dirty="0" smtClean="0">
                <a:latin typeface="Arial" charset="0"/>
                <a:cs typeface="Arial" charset="0"/>
              </a:rPr>
              <a:t> un major </a:t>
            </a:r>
            <a:r>
              <a:rPr lang="en-US" sz="2000" dirty="0" err="1" smtClean="0">
                <a:latin typeface="Arial" charset="0"/>
                <a:cs typeface="Arial" charset="0"/>
              </a:rPr>
              <a:t>risc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d'hipertensió</a:t>
            </a:r>
            <a:r>
              <a:rPr lang="en-US" sz="2000" dirty="0" smtClean="0">
                <a:latin typeface="Arial" charset="0"/>
                <a:cs typeface="Arial" charset="0"/>
              </a:rPr>
              <a:t>. </a:t>
            </a:r>
          </a:p>
          <a:p>
            <a:endParaRPr lang="en-US" sz="2000" dirty="0" smtClean="0">
              <a:latin typeface="Arial" charset="0"/>
              <a:cs typeface="Arial" charset="0"/>
            </a:endParaRPr>
          </a:p>
          <a:p>
            <a:r>
              <a:rPr lang="en-US" sz="2000" dirty="0" err="1" smtClean="0">
                <a:latin typeface="Arial" charset="0"/>
                <a:cs typeface="Arial" charset="0"/>
              </a:rPr>
              <a:t>Amb</a:t>
            </a:r>
            <a:r>
              <a:rPr lang="en-US" sz="2000" dirty="0" smtClean="0">
                <a:latin typeface="Arial" charset="0"/>
                <a:cs typeface="Arial" charset="0"/>
              </a:rPr>
              <a:t> un </a:t>
            </a:r>
            <a:r>
              <a:rPr lang="en-US" sz="2000" dirty="0" err="1" smtClean="0">
                <a:latin typeface="Arial" charset="0"/>
                <a:cs typeface="Arial" charset="0"/>
              </a:rPr>
              <a:t>consum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d'alcohol</a:t>
            </a:r>
            <a:r>
              <a:rPr lang="en-US" sz="2000" dirty="0" smtClean="0">
                <a:latin typeface="Arial" charset="0"/>
                <a:cs typeface="Arial" charset="0"/>
              </a:rPr>
              <a:t> de </a:t>
            </a:r>
            <a:r>
              <a:rPr lang="en-US" sz="2000" u="sng" dirty="0" smtClean="0">
                <a:latin typeface="Arial" charset="0"/>
                <a:cs typeface="Arial" charset="0"/>
              </a:rPr>
              <a:t>10,50 grams al </a:t>
            </a:r>
            <a:r>
              <a:rPr lang="en-US" sz="2000" u="sng" dirty="0" err="1" smtClean="0">
                <a:latin typeface="Arial" charset="0"/>
                <a:cs typeface="Arial" charset="0"/>
              </a:rPr>
              <a:t>dia</a:t>
            </a:r>
            <a:r>
              <a:rPr lang="en-US" sz="2000" dirty="0" smtClean="0">
                <a:latin typeface="Arial" charset="0"/>
                <a:cs typeface="Arial" charset="0"/>
              </a:rPr>
              <a:t>, les </a:t>
            </a:r>
            <a:r>
              <a:rPr lang="en-US" sz="2000" dirty="0" err="1" smtClean="0">
                <a:latin typeface="Arial" charset="0"/>
                <a:cs typeface="Arial" charset="0"/>
              </a:rPr>
              <a:t>possibilitats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que</a:t>
            </a:r>
            <a:r>
              <a:rPr lang="en-US" sz="2000" dirty="0" smtClean="0">
                <a:latin typeface="Arial" charset="0"/>
                <a:cs typeface="Arial" charset="0"/>
              </a:rPr>
              <a:t> la </a:t>
            </a:r>
            <a:r>
              <a:rPr lang="en-US" sz="2000" dirty="0" err="1" smtClean="0">
                <a:latin typeface="Arial" charset="0"/>
                <a:cs typeface="Arial" charset="0"/>
              </a:rPr>
              <a:t>hipertensió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és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causada</a:t>
            </a:r>
            <a:r>
              <a:rPr lang="en-US" sz="2000" dirty="0" smtClean="0">
                <a:latin typeface="Arial" charset="0"/>
                <a:cs typeface="Arial" charset="0"/>
              </a:rPr>
              <a:t> per </a:t>
            </a:r>
            <a:r>
              <a:rPr lang="en-US" sz="2000" dirty="0" err="1" smtClean="0">
                <a:latin typeface="Arial" charset="0"/>
                <a:cs typeface="Arial" charset="0"/>
              </a:rPr>
              <a:t>l'alcohol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és</a:t>
            </a:r>
            <a:r>
              <a:rPr lang="en-US" sz="2000" dirty="0" smtClean="0">
                <a:latin typeface="Arial" charset="0"/>
                <a:cs typeface="Arial" charset="0"/>
              </a:rPr>
              <a:t> de </a:t>
            </a:r>
            <a:r>
              <a:rPr lang="en-US" sz="2000" dirty="0" err="1" smtClean="0">
                <a:latin typeface="Arial" charset="0"/>
                <a:cs typeface="Arial" charset="0"/>
              </a:rPr>
              <a:t>voltant</a:t>
            </a:r>
            <a:r>
              <a:rPr lang="en-US" sz="2000" dirty="0" smtClean="0">
                <a:latin typeface="Arial" charset="0"/>
                <a:cs typeface="Arial" charset="0"/>
              </a:rPr>
              <a:t> de </a:t>
            </a:r>
            <a:r>
              <a:rPr lang="en-US" sz="2000" u="sng" dirty="0" smtClean="0">
                <a:latin typeface="Arial" charset="0"/>
                <a:cs typeface="Arial" charset="0"/>
              </a:rPr>
              <a:t>13,50%</a:t>
            </a:r>
          </a:p>
          <a:p>
            <a:pPr>
              <a:buFont typeface="Wingdings" pitchFamily="2" charset="2"/>
              <a:buNone/>
            </a:pPr>
            <a:r>
              <a:rPr lang="en-US" sz="2000" dirty="0" smtClean="0">
                <a:latin typeface="Arial" charset="0"/>
                <a:cs typeface="Arial" charset="0"/>
              </a:rPr>
              <a:t>	</a:t>
            </a:r>
            <a:r>
              <a:rPr lang="en-US" sz="2000" dirty="0" err="1" smtClean="0">
                <a:latin typeface="Arial" charset="0"/>
                <a:cs typeface="Arial" charset="0"/>
              </a:rPr>
              <a:t>Amb</a:t>
            </a:r>
            <a:r>
              <a:rPr lang="en-US" sz="2000" dirty="0" smtClean="0">
                <a:latin typeface="Arial" charset="0"/>
                <a:cs typeface="Arial" charset="0"/>
              </a:rPr>
              <a:t> un </a:t>
            </a:r>
            <a:r>
              <a:rPr lang="en-US" sz="2000" dirty="0" err="1" smtClean="0">
                <a:latin typeface="Arial" charset="0"/>
                <a:cs typeface="Arial" charset="0"/>
              </a:rPr>
              <a:t>consum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d'alcohol</a:t>
            </a:r>
            <a:r>
              <a:rPr lang="en-US" sz="2000" dirty="0" smtClean="0">
                <a:latin typeface="Arial" charset="0"/>
                <a:cs typeface="Arial" charset="0"/>
              </a:rPr>
              <a:t> de </a:t>
            </a:r>
            <a:r>
              <a:rPr lang="en-US" sz="2000" u="sng" dirty="0" smtClean="0">
                <a:latin typeface="Arial" charset="0"/>
                <a:cs typeface="Arial" charset="0"/>
              </a:rPr>
              <a:t>50 grams al </a:t>
            </a:r>
            <a:r>
              <a:rPr lang="en-US" sz="2000" u="sng" dirty="0" err="1" smtClean="0">
                <a:latin typeface="Arial" charset="0"/>
                <a:cs typeface="Arial" charset="0"/>
              </a:rPr>
              <a:t>dia</a:t>
            </a:r>
            <a:r>
              <a:rPr lang="en-US" sz="2000" dirty="0" smtClean="0">
                <a:latin typeface="Arial" charset="0"/>
                <a:cs typeface="Arial" charset="0"/>
              </a:rPr>
              <a:t>, les </a:t>
            </a:r>
            <a:r>
              <a:rPr lang="en-US" sz="2000" dirty="0" err="1" smtClean="0">
                <a:latin typeface="Arial" charset="0"/>
                <a:cs typeface="Arial" charset="0"/>
              </a:rPr>
              <a:t>possibilitats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que</a:t>
            </a:r>
            <a:r>
              <a:rPr lang="en-US" sz="2000" dirty="0" smtClean="0">
                <a:latin typeface="Arial" charset="0"/>
                <a:cs typeface="Arial" charset="0"/>
              </a:rPr>
              <a:t> la </a:t>
            </a:r>
            <a:r>
              <a:rPr lang="en-US" sz="2000" dirty="0" err="1" smtClean="0">
                <a:latin typeface="Arial" charset="0"/>
                <a:cs typeface="Arial" charset="0"/>
              </a:rPr>
              <a:t>hipertensió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sigui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causada</a:t>
            </a:r>
            <a:r>
              <a:rPr lang="en-US" sz="2000" dirty="0" smtClean="0">
                <a:latin typeface="Arial" charset="0"/>
                <a:cs typeface="Arial" charset="0"/>
              </a:rPr>
              <a:t> per </a:t>
            </a:r>
            <a:r>
              <a:rPr lang="en-US" sz="2000" dirty="0" err="1" smtClean="0">
                <a:latin typeface="Arial" charset="0"/>
                <a:cs typeface="Arial" charset="0"/>
              </a:rPr>
              <a:t>l'alcohol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és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dirty="0" err="1" smtClean="0">
                <a:latin typeface="Arial" charset="0"/>
                <a:cs typeface="Arial" charset="0"/>
              </a:rPr>
              <a:t>d'aproximadament</a:t>
            </a:r>
            <a:r>
              <a:rPr lang="en-US" sz="2000" dirty="0" smtClean="0">
                <a:latin typeface="Arial" charset="0"/>
                <a:cs typeface="Arial" charset="0"/>
              </a:rPr>
              <a:t> </a:t>
            </a:r>
            <a:r>
              <a:rPr lang="en-US" sz="2000" u="sng" dirty="0" smtClean="0">
                <a:latin typeface="Arial" charset="0"/>
                <a:cs typeface="Arial" charset="0"/>
              </a:rPr>
              <a:t>50%.</a:t>
            </a:r>
          </a:p>
          <a:p>
            <a:endParaRPr lang="ca-ES" sz="2000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179388" y="5949950"/>
            <a:ext cx="882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>
                <a:latin typeface="Arial" charset="0"/>
                <a:hlinkClick r:id="rId2"/>
              </a:rPr>
              <a:t>Font: http://amphora.caint.com/block3/content/51/Cardiovascular-diseases</a:t>
            </a:r>
            <a:r>
              <a:rPr lang="en-US" sz="120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33496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07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153809"/>
              </p:ext>
            </p:extLst>
          </p:nvPr>
        </p:nvGraphicFramePr>
        <p:xfrm>
          <a:off x="876127" y="1772816"/>
          <a:ext cx="7464425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8" name="Gráfico" r:id="rId4" imgW="7724906" imgH="5629275" progId="MSGraph.Chart.8">
                  <p:embed followColorScheme="full"/>
                </p:oleObj>
              </mc:Choice>
              <mc:Fallback>
                <p:oleObj name="Gráfico" r:id="rId4" imgW="7724906" imgH="562927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 t="13332"/>
                      <a:stretch>
                        <a:fillRect/>
                      </a:stretch>
                    </p:blipFill>
                    <p:spPr bwMode="auto">
                      <a:xfrm>
                        <a:off x="876127" y="1772816"/>
                        <a:ext cx="7464425" cy="4787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5" name="Rectangle 5"/>
          <p:cNvSpPr>
            <a:spLocks noChangeArrowheads="1"/>
          </p:cNvSpPr>
          <p:nvPr/>
        </p:nvSpPr>
        <p:spPr bwMode="auto">
          <a:xfrm rot="-5400000">
            <a:off x="-778890" y="3511828"/>
            <a:ext cx="3788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% </a:t>
            </a:r>
            <a:r>
              <a:rPr lang="en-US" b="1" dirty="0" err="1"/>
              <a:t>d’hipertensió</a:t>
            </a:r>
            <a:r>
              <a:rPr lang="en-US" b="1" dirty="0"/>
              <a:t> degut a </a:t>
            </a:r>
            <a:r>
              <a:rPr lang="en-US" b="1" dirty="0" err="1"/>
              <a:t>l’alcohol</a:t>
            </a:r>
            <a:endParaRPr lang="en-US" b="1" dirty="0"/>
          </a:p>
        </p:txBody>
      </p:sp>
      <p:sp>
        <p:nvSpPr>
          <p:cNvPr id="3076" name="TextBox 4"/>
          <p:cNvSpPr txBox="1">
            <a:spLocks noChangeArrowheads="1"/>
          </p:cNvSpPr>
          <p:nvPr/>
        </p:nvSpPr>
        <p:spPr bwMode="auto">
          <a:xfrm rot="-947576">
            <a:off x="3657600" y="2924175"/>
            <a:ext cx="1685925" cy="396875"/>
          </a:xfrm>
          <a:prstGeom prst="rect">
            <a:avLst/>
          </a:prstGeom>
          <a:solidFill>
            <a:schemeClr val="bg1"/>
          </a:solidFill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rgbClr val="C00000"/>
                </a:solidFill>
              </a:rPr>
              <a:t>Hipertensió</a:t>
            </a:r>
            <a:endParaRPr lang="en-GB" sz="2000" b="1" dirty="0">
              <a:solidFill>
                <a:srgbClr val="C00000"/>
              </a:solidFill>
            </a:endParaRPr>
          </a:p>
        </p:txBody>
      </p:sp>
      <p:sp>
        <p:nvSpPr>
          <p:cNvPr id="10" name="Títol 9"/>
          <p:cNvSpPr>
            <a:spLocks noGrp="1"/>
          </p:cNvSpPr>
          <p:nvPr>
            <p:ph type="title" idx="4294967295"/>
          </p:nvPr>
        </p:nvSpPr>
        <p:spPr>
          <a:xfrm>
            <a:off x="395536" y="476250"/>
            <a:ext cx="8570912" cy="506413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ca-ES" sz="2000" b="1" dirty="0">
                <a:latin typeface="Trebuchet MS" pitchFamily="34" charset="0"/>
              </a:rPr>
              <a:t>Proporció</a:t>
            </a:r>
            <a:r>
              <a:rPr lang="ca-ES" sz="2000" dirty="0" smtClean="0">
                <a:latin typeface="Trebuchet MS" pitchFamily="34" charset="0"/>
              </a:rPr>
              <a:t> </a:t>
            </a:r>
            <a:r>
              <a:rPr lang="ca-ES" sz="2000" b="1" dirty="0">
                <a:latin typeface="Trebuchet MS" pitchFamily="34" charset="0"/>
              </a:rPr>
              <a:t>de trastorns cardiovasculars deguts a l’alcohol (%) per núm. de consumicions per dia, edats 15-60 </a:t>
            </a:r>
            <a:br>
              <a:rPr lang="ca-ES" sz="2000" b="1" dirty="0">
                <a:latin typeface="Trebuchet MS" pitchFamily="34" charset="0"/>
              </a:rPr>
            </a:br>
            <a:endParaRPr lang="ca-ES" sz="2000" b="1" dirty="0">
              <a:latin typeface="Trebuchet MS" pitchFamily="34" charset="0"/>
            </a:endParaRPr>
          </a:p>
        </p:txBody>
      </p:sp>
      <p:cxnSp>
        <p:nvCxnSpPr>
          <p:cNvPr id="6" name="Connector de fletxa recta 5"/>
          <p:cNvCxnSpPr/>
          <p:nvPr/>
        </p:nvCxnSpPr>
        <p:spPr bwMode="auto">
          <a:xfrm flipH="1">
            <a:off x="2051720" y="2442950"/>
            <a:ext cx="288032" cy="2642234"/>
          </a:xfrm>
          <a:prstGeom prst="straightConnector1">
            <a:avLst/>
          </a:prstGeom>
          <a:solidFill>
            <a:schemeClr val="accent1"/>
          </a:solidFill>
          <a:ln w="15875" cap="flat" cmpd="sng" algn="ctr">
            <a:solidFill>
              <a:schemeClr val="tx1"/>
            </a:solidFill>
            <a:prstDash val="dash"/>
            <a:bevel/>
            <a:headEnd type="none" w="med" len="med"/>
            <a:tailEnd type="arrow"/>
          </a:ln>
          <a:effectLst/>
        </p:spPr>
      </p:cxnSp>
      <p:sp>
        <p:nvSpPr>
          <p:cNvPr id="13" name="Oval 12"/>
          <p:cNvSpPr>
            <a:spLocks noChangeArrowheads="1"/>
          </p:cNvSpPr>
          <p:nvPr/>
        </p:nvSpPr>
        <p:spPr bwMode="auto">
          <a:xfrm rot="5400000">
            <a:off x="4391880" y="4185184"/>
            <a:ext cx="432248" cy="4248472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b="1">
              <a:latin typeface="Tahoma" pitchFamily="34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52898" y="1519620"/>
            <a:ext cx="5311390" cy="923330"/>
          </a:xfrm>
          <a:prstGeom prst="rect">
            <a:avLst/>
          </a:prstGeom>
          <a:ln w="19050">
            <a:solidFill>
              <a:schemeClr val="tx1"/>
            </a:solidFill>
            <a:prstDash val="dash"/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ca-ES" b="1" dirty="0"/>
              <a:t>Si tens hipertensió (HTA) i prens </a:t>
            </a:r>
            <a:r>
              <a:rPr lang="ca-ES" b="1" u="sng" dirty="0">
                <a:solidFill>
                  <a:srgbClr val="C00000"/>
                </a:solidFill>
              </a:rPr>
              <a:t>1 consumició al dia</a:t>
            </a:r>
            <a:r>
              <a:rPr lang="ca-ES" b="1" dirty="0">
                <a:solidFill>
                  <a:srgbClr val="C00000"/>
                </a:solidFill>
              </a:rPr>
              <a:t>, </a:t>
            </a:r>
            <a:r>
              <a:rPr lang="ca-ES" b="1" dirty="0"/>
              <a:t>hi ha un </a:t>
            </a:r>
            <a:r>
              <a:rPr lang="ca-ES" b="1" u="sng" dirty="0">
                <a:solidFill>
                  <a:srgbClr val="C00000"/>
                </a:solidFill>
              </a:rPr>
              <a:t>12% de probabilitats</a:t>
            </a:r>
            <a:r>
              <a:rPr lang="ca-ES" b="1" dirty="0">
                <a:solidFill>
                  <a:srgbClr val="C00000"/>
                </a:solidFill>
              </a:rPr>
              <a:t> </a:t>
            </a:r>
            <a:r>
              <a:rPr lang="ca-ES" b="1" dirty="0"/>
              <a:t>que la HTA es degui a l’alcohol</a:t>
            </a:r>
          </a:p>
        </p:txBody>
      </p:sp>
    </p:spTree>
    <p:extLst>
      <p:ext uri="{BB962C8B-B14F-4D97-AF65-F5344CB8AC3E}">
        <p14:creationId xmlns:p14="http://schemas.microsoft.com/office/powerpoint/2010/main" val="11057800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3" grpId="1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e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79393897"/>
              </p:ext>
            </p:extLst>
          </p:nvPr>
        </p:nvGraphicFramePr>
        <p:xfrm>
          <a:off x="876127" y="1737446"/>
          <a:ext cx="7464425" cy="4787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72" name="Gráfico" r:id="rId4" imgW="7724906" imgH="5629275" progId="MSGraph.Chart.8">
                  <p:embed followColorScheme="full"/>
                </p:oleObj>
              </mc:Choice>
              <mc:Fallback>
                <p:oleObj name="Gráfico" r:id="rId4" imgW="7724906" imgH="5629275" progId="MSGraph.Chart.8">
                  <p:embed followColorScheme="full"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t="13332"/>
                      <a:stretch>
                        <a:fillRect/>
                      </a:stretch>
                    </p:blipFill>
                    <p:spPr bwMode="auto">
                      <a:xfrm>
                        <a:off x="876127" y="1737446"/>
                        <a:ext cx="7464425" cy="4787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099" name="Rectangle 5"/>
          <p:cNvSpPr>
            <a:spLocks noChangeArrowheads="1"/>
          </p:cNvSpPr>
          <p:nvPr/>
        </p:nvSpPr>
        <p:spPr bwMode="auto">
          <a:xfrm rot="-5400000">
            <a:off x="-778096" y="3325297"/>
            <a:ext cx="378821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lang="en-US" b="1" dirty="0"/>
              <a:t>% </a:t>
            </a:r>
            <a:r>
              <a:rPr lang="en-US" b="1" dirty="0" err="1"/>
              <a:t>d’hipertensió</a:t>
            </a:r>
            <a:r>
              <a:rPr lang="en-US" b="1" dirty="0"/>
              <a:t> degut a </a:t>
            </a:r>
            <a:r>
              <a:rPr lang="en-US" b="1" dirty="0" err="1"/>
              <a:t>l’alcohol</a:t>
            </a:r>
            <a:endParaRPr lang="en-US" b="1" dirty="0"/>
          </a:p>
        </p:txBody>
      </p:sp>
      <p:sp>
        <p:nvSpPr>
          <p:cNvPr id="4100" name="TextBox 4"/>
          <p:cNvSpPr txBox="1">
            <a:spLocks noChangeArrowheads="1"/>
          </p:cNvSpPr>
          <p:nvPr/>
        </p:nvSpPr>
        <p:spPr bwMode="auto">
          <a:xfrm rot="20167677">
            <a:off x="3295936" y="3002860"/>
            <a:ext cx="1685925" cy="396875"/>
          </a:xfrm>
          <a:prstGeom prst="rect">
            <a:avLst/>
          </a:prstGeom>
          <a:noFill/>
          <a:ln>
            <a:headEnd/>
            <a:tailEnd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GB" sz="2000" b="1" dirty="0" err="1">
                <a:solidFill>
                  <a:srgbClr val="FF0000"/>
                </a:solidFill>
              </a:rPr>
              <a:t>Hipertensió</a:t>
            </a:r>
            <a:endParaRPr lang="en-GB" sz="2000" b="1" dirty="0">
              <a:solidFill>
                <a:srgbClr val="FF0000"/>
              </a:solidFill>
            </a:endParaRPr>
          </a:p>
        </p:txBody>
      </p:sp>
      <p:sp>
        <p:nvSpPr>
          <p:cNvPr id="4102" name="Títol 6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 sz="2000" dirty="0" err="1"/>
              <a:t>Proporció</a:t>
            </a:r>
            <a:r>
              <a:rPr lang="en-GB" sz="2000" dirty="0"/>
              <a:t> de </a:t>
            </a:r>
            <a:r>
              <a:rPr lang="en-GB" sz="2000" dirty="0" err="1"/>
              <a:t>trastorns</a:t>
            </a:r>
            <a:r>
              <a:rPr lang="en-GB" sz="2000" dirty="0"/>
              <a:t> </a:t>
            </a:r>
            <a:r>
              <a:rPr lang="en-GB" sz="2000" dirty="0" err="1"/>
              <a:t>cardiovasculars</a:t>
            </a:r>
            <a:r>
              <a:rPr lang="en-GB" sz="2000" dirty="0"/>
              <a:t> deguts a </a:t>
            </a:r>
            <a:r>
              <a:rPr lang="en-GB" sz="2000" dirty="0" err="1"/>
              <a:t>l’alcohol</a:t>
            </a:r>
            <a:r>
              <a:rPr lang="en-GB" sz="2000" dirty="0"/>
              <a:t> (%) per </a:t>
            </a:r>
            <a:r>
              <a:rPr lang="en-GB" sz="2000" dirty="0" err="1"/>
              <a:t>núm</a:t>
            </a:r>
            <a:r>
              <a:rPr lang="en-GB" sz="2000" dirty="0"/>
              <a:t>. de </a:t>
            </a:r>
            <a:r>
              <a:rPr lang="en-GB" sz="2000" dirty="0" err="1"/>
              <a:t>consumicions</a:t>
            </a:r>
            <a:r>
              <a:rPr lang="en-GB" sz="2000" dirty="0"/>
              <a:t> per </a:t>
            </a:r>
            <a:r>
              <a:rPr lang="en-GB" sz="2000" dirty="0" err="1"/>
              <a:t>dia</a:t>
            </a:r>
            <a:r>
              <a:rPr lang="en-GB" sz="2000" dirty="0"/>
              <a:t>, </a:t>
            </a:r>
            <a:r>
              <a:rPr lang="en-GB" sz="2000" dirty="0" err="1"/>
              <a:t>edats</a:t>
            </a:r>
            <a:r>
              <a:rPr lang="en-GB" sz="2000" dirty="0"/>
              <a:t> 15-60</a:t>
            </a:r>
            <a:endParaRPr lang="ca-ES" sz="2000" b="1" dirty="0"/>
          </a:p>
        </p:txBody>
      </p:sp>
      <p:sp>
        <p:nvSpPr>
          <p:cNvPr id="2" name="Rectangle 1"/>
          <p:cNvSpPr/>
          <p:nvPr/>
        </p:nvSpPr>
        <p:spPr>
          <a:xfrm>
            <a:off x="4138898" y="1484784"/>
            <a:ext cx="4572000" cy="923330"/>
          </a:xfrm>
          <a:prstGeom prst="rect">
            <a:avLst/>
          </a:prstGeom>
          <a:ln>
            <a:solidFill>
              <a:schemeClr val="tx1"/>
            </a:solidFill>
            <a:prstDash val="dash"/>
          </a:ln>
        </p:spPr>
        <p:txBody>
          <a:bodyPr>
            <a:spAutoFit/>
          </a:bodyPr>
          <a:lstStyle/>
          <a:p>
            <a:pPr>
              <a:defRPr/>
            </a:pPr>
            <a:r>
              <a:rPr lang="ca-ES" b="1" dirty="0"/>
              <a:t>Mentre que, si prens </a:t>
            </a:r>
            <a:r>
              <a:rPr lang="ca-ES" b="1" u="sng" dirty="0">
                <a:solidFill>
                  <a:srgbClr val="C00000"/>
                </a:solidFill>
              </a:rPr>
              <a:t>10 begudes al dia</a:t>
            </a:r>
            <a:r>
              <a:rPr lang="ca-ES" b="1" dirty="0">
                <a:solidFill>
                  <a:srgbClr val="C00000"/>
                </a:solidFill>
              </a:rPr>
              <a:t>, </a:t>
            </a:r>
            <a:r>
              <a:rPr lang="ca-ES" b="1" dirty="0"/>
              <a:t>hi ha un </a:t>
            </a:r>
            <a:r>
              <a:rPr lang="ca-ES" b="1" u="sng" dirty="0">
                <a:solidFill>
                  <a:srgbClr val="C00000"/>
                </a:solidFill>
              </a:rPr>
              <a:t>75% de probabilitats </a:t>
            </a:r>
            <a:r>
              <a:rPr lang="ca-ES" b="1" dirty="0"/>
              <a:t>que la teva HTA es degui a l’alcohol</a:t>
            </a:r>
          </a:p>
        </p:txBody>
      </p:sp>
      <p:cxnSp>
        <p:nvCxnSpPr>
          <p:cNvPr id="5" name="Connector de fletxa recta 4"/>
          <p:cNvCxnSpPr/>
          <p:nvPr/>
        </p:nvCxnSpPr>
        <p:spPr bwMode="auto">
          <a:xfrm flipH="1">
            <a:off x="7380312" y="2408114"/>
            <a:ext cx="640448" cy="457200"/>
          </a:xfrm>
          <a:prstGeom prst="straightConnector1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dash"/>
            <a:round/>
            <a:headEnd type="none" w="med" len="med"/>
            <a:tailEnd type="arrow"/>
          </a:ln>
          <a:effectLst/>
        </p:spPr>
      </p:cxnSp>
      <p:sp>
        <p:nvSpPr>
          <p:cNvPr id="14" name="Oval 13"/>
          <p:cNvSpPr>
            <a:spLocks noChangeArrowheads="1"/>
          </p:cNvSpPr>
          <p:nvPr/>
        </p:nvSpPr>
        <p:spPr bwMode="auto">
          <a:xfrm rot="5400000">
            <a:off x="4392216" y="3896618"/>
            <a:ext cx="432248" cy="4825207"/>
          </a:xfrm>
          <a:prstGeom prst="ellipse">
            <a:avLst/>
          </a:prstGeom>
          <a:noFill/>
          <a:ln w="38100" algn="ctr">
            <a:solidFill>
              <a:srgbClr val="FF0000"/>
            </a:solidFill>
            <a:prstDash val="sysDot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s-ES" b="1"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864918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4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0" y="0"/>
            <a:ext cx="9144000" cy="6553200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 eaLnBrk="1" hangingPunct="1"/>
            <a:endParaRPr lang="es-ES_tradnl" sz="44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r>
              <a:rPr lang="es-ES_tradnl" sz="4400">
                <a:latin typeface="Trebuchet MS" pitchFamily="34" charset="0"/>
                <a:cs typeface="Times New Roman" pitchFamily="18" charset="0"/>
              </a:rPr>
              <a:t>	</a:t>
            </a:r>
          </a:p>
          <a:p>
            <a:pPr algn="ctr" eaLnBrk="1" hangingPunct="1"/>
            <a:endParaRPr lang="es-ES_tradnl" sz="44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_tradnl" sz="44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_tradnl" sz="44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_tradnl" sz="32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_tradnl" sz="32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_tradnl" sz="32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_tradnl" sz="3200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" sz="320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s-ES">
              <a:latin typeface="Trebuchet MS" pitchFamily="34" charset="0"/>
              <a:cs typeface="Times New Roman" pitchFamily="18" charset="0"/>
            </a:endParaRPr>
          </a:p>
          <a:p>
            <a:pPr algn="ctr" eaLnBrk="1" hangingPunct="1"/>
            <a:endParaRPr lang="en-GB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733800" y="1918320"/>
            <a:ext cx="4419600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spcBef>
                <a:spcPct val="20000"/>
              </a:spcBef>
            </a:pPr>
            <a:r>
              <a:rPr lang="ca-ES" sz="3200" b="1" dirty="0">
                <a:solidFill>
                  <a:schemeClr val="bg1"/>
                </a:solidFill>
                <a:latin typeface="Trebuchet MS" pitchFamily="34" charset="0"/>
              </a:rPr>
              <a:t>Alcohol i Depressió.  Abordatge e intervenció breu.</a:t>
            </a:r>
            <a:endParaRPr lang="ca-ES" sz="40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990600" y="1619250"/>
            <a:ext cx="2286000" cy="2265363"/>
          </a:xfrm>
          <a:prstGeom prst="rect">
            <a:avLst/>
          </a:prstGeom>
          <a:solidFill>
            <a:srgbClr val="8CC63E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s-ES_tradnl" sz="9600" dirty="0" smtClean="0">
                <a:solidFill>
                  <a:schemeClr val="bg1"/>
                </a:solidFill>
                <a:latin typeface="Trebuchet MS" pitchFamily="34" charset="0"/>
              </a:rPr>
              <a:t>4</a:t>
            </a:r>
            <a:endParaRPr lang="es-ES_tradnl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762000" y="0"/>
            <a:ext cx="6324600" cy="304800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7962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ChangeArrowheads="1"/>
          </p:cNvSpPr>
          <p:nvPr/>
        </p:nvSpPr>
        <p:spPr bwMode="auto">
          <a:xfrm>
            <a:off x="539750" y="6477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>
              <a:lnSpc>
                <a:spcPts val="2800"/>
              </a:lnSpc>
            </a:pPr>
            <a:r>
              <a:rPr lang="es-ES" sz="2800" b="1" dirty="0" err="1">
                <a:latin typeface="Trebuchet MS" pitchFamily="34" charset="0"/>
                <a:cs typeface="Times New Roman" pitchFamily="18" charset="0"/>
              </a:rPr>
              <a:t>Gui</a:t>
            </a:r>
            <a:r>
              <a:rPr lang="es-ES" altLang="ja-JP" sz="2800" b="1" dirty="0" err="1">
                <a:latin typeface="Trebuchet MS" pitchFamily="34" charset="0"/>
                <a:cs typeface="Times New Roman" pitchFamily="18" charset="0"/>
              </a:rPr>
              <a:t>ó</a:t>
            </a:r>
            <a:endParaRPr lang="ca-ES" sz="2800" b="1" dirty="0">
              <a:latin typeface="Trebuchet MS" pitchFamily="34" charset="0"/>
              <a:cs typeface="Times New Roman" pitchFamily="18" charset="0"/>
            </a:endParaRPr>
          </a:p>
        </p:txBody>
      </p:sp>
      <p:graphicFrame>
        <p:nvGraphicFramePr>
          <p:cNvPr id="4" name="Tau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5509731"/>
              </p:ext>
            </p:extLst>
          </p:nvPr>
        </p:nvGraphicFramePr>
        <p:xfrm>
          <a:off x="539750" y="1412776"/>
          <a:ext cx="8242684" cy="4800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11970"/>
                <a:gridCol w="6730714"/>
              </a:tblGrid>
              <a:tr h="781431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a-ES" sz="9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09:00h–09:30h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rtl="0"/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rtl="0"/>
                      <a:r>
                        <a:rPr lang="it-IT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 què alcohol i malalties cròniques?  </a:t>
                      </a:r>
                    </a:p>
                    <a:p>
                      <a:pPr rtl="0"/>
                      <a:r>
                        <a:rPr lang="es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El Beveu Menys en el Pla de salut 2011-2015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i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Estela Díaz</a:t>
                      </a:r>
                      <a:endParaRPr lang="ca-ES" sz="1400" i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i="1" kern="1200" baseline="0" dirty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Subdirecció Drogodependències. Agència Salut </a:t>
                      </a:r>
                      <a:r>
                        <a:rPr lang="ca-ES" sz="1400" i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Pública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a-ES" sz="1400" i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5872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09:30h–11:00h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Abordatge del consum de risc d’alcohol en el pacient amb HTA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a-ES" sz="1400" i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Antoni Duran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a-ES" sz="1400" i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ABS Valls Urbà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endParaRPr lang="ca-ES" sz="1400" i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39620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11:00h–11:30h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Descans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66672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11:30h–12:30h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</a:p>
                    <a:p>
                      <a:pPr rtl="0"/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Alcohol i Depressió. Abordatge i intervenció breu en el consum de risc d’alcohol en persones amb depressió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a-ES" sz="1400" i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Antoni Duran</a:t>
                      </a:r>
                    </a:p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a-ES" sz="1400" i="1" kern="1200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+mn-lt"/>
                          <a:ea typeface="+mn-ea"/>
                          <a:cs typeface="+mn-cs"/>
                        </a:rPr>
                        <a:t>ABS Valls Urbà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endParaRPr lang="ca-ES" sz="1400" i="1" kern="1200" baseline="0" dirty="0">
                        <a:solidFill>
                          <a:schemeClr val="bg1">
                            <a:lumMod val="50000"/>
                          </a:schemeClr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</a:tr>
              <a:tr h="533360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12:30h–13:00h</a:t>
                      </a:r>
                      <a:endParaRPr lang="ca-ES" sz="1400" kern="1200" baseline="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ca-ES" sz="1400" kern="1200" baseline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ca-ES" sz="1400" kern="1200" baseline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Debat final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72672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ítol 3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a-ES" sz="2800" smtClean="0">
                <a:cs typeface="Arial" pitchFamily="34" charset="0"/>
              </a:rPr>
              <a:t>Associació entre trastorns mentals i alcohol</a:t>
            </a:r>
          </a:p>
        </p:txBody>
      </p:sp>
      <p:sp>
        <p:nvSpPr>
          <p:cNvPr id="19459" name="Rectangle 2"/>
          <p:cNvSpPr>
            <a:spLocks noChangeArrowheads="1"/>
          </p:cNvSpPr>
          <p:nvPr/>
        </p:nvSpPr>
        <p:spPr bwMode="auto">
          <a:xfrm>
            <a:off x="301625" y="4797425"/>
            <a:ext cx="849630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s-ES" sz="1200">
                <a:latin typeface="Arial" pitchFamily="34" charset="0"/>
              </a:rPr>
              <a:t>Associació (OR) entre els trastorns mentals, darrers 12 mesos en població general en països europeus. Projecte ESEMeD.</a:t>
            </a:r>
          </a:p>
        </p:txBody>
      </p:sp>
      <p:pic>
        <p:nvPicPr>
          <p:cNvPr id="19460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70" t="45486" r="61835" b="28993"/>
          <a:stretch>
            <a:fillRect/>
          </a:stretch>
        </p:blipFill>
        <p:spPr bwMode="auto">
          <a:xfrm>
            <a:off x="971550" y="1844675"/>
            <a:ext cx="7221538" cy="2808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Fletxa dreta 12"/>
          <p:cNvSpPr/>
          <p:nvPr/>
        </p:nvSpPr>
        <p:spPr>
          <a:xfrm>
            <a:off x="468313" y="2420938"/>
            <a:ext cx="647700" cy="71437"/>
          </a:xfrm>
          <a:prstGeom prst="rightArrow">
            <a:avLst/>
          </a:prstGeom>
          <a:solidFill>
            <a:srgbClr val="7CBF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a-ES"/>
          </a:p>
        </p:txBody>
      </p:sp>
    </p:spTree>
    <p:extLst>
      <p:ext uri="{BB962C8B-B14F-4D97-AF65-F5344CB8AC3E}">
        <p14:creationId xmlns:p14="http://schemas.microsoft.com/office/powerpoint/2010/main" val="286086214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ítol 1"/>
          <p:cNvSpPr>
            <a:spLocks noGrp="1"/>
          </p:cNvSpPr>
          <p:nvPr>
            <p:ph type="title"/>
          </p:nvPr>
        </p:nvSpPr>
        <p:spPr bwMode="auto">
          <a:xfrm>
            <a:off x="457200" y="333375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a-ES" sz="2800" dirty="0" smtClean="0">
                <a:cs typeface="Arial" pitchFamily="34" charset="0"/>
              </a:rPr>
              <a:t>Alcohol i Ansietat</a:t>
            </a:r>
          </a:p>
        </p:txBody>
      </p:sp>
      <p:sp>
        <p:nvSpPr>
          <p:cNvPr id="35843" name="Contenidor de conting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r>
              <a:rPr lang="ca-ES" dirty="0" smtClean="0">
                <a:cs typeface="Arial" charset="0"/>
              </a:rPr>
              <a:t>Hi ha evidència que el </a:t>
            </a:r>
            <a:r>
              <a:rPr lang="ca-ES" b="1" dirty="0" smtClean="0">
                <a:cs typeface="Arial" charset="0"/>
              </a:rPr>
              <a:t>trastorn d’ansietat pot ser primari a un consum problemàtic d’alcohol </a:t>
            </a:r>
            <a:r>
              <a:rPr lang="ca-ES" dirty="0" smtClean="0">
                <a:cs typeface="Arial" charset="0"/>
              </a:rPr>
              <a:t>i a la inversa.</a:t>
            </a:r>
          </a:p>
          <a:p>
            <a:pPr marL="0" indent="0">
              <a:buNone/>
              <a:defRPr/>
            </a:pPr>
            <a:endParaRPr lang="ca-ES" dirty="0" smtClean="0">
              <a:cs typeface="Arial" charset="0"/>
            </a:endParaRPr>
          </a:p>
          <a:p>
            <a:pPr>
              <a:defRPr/>
            </a:pPr>
            <a:r>
              <a:rPr lang="ca-ES" dirty="0" smtClean="0">
                <a:cs typeface="Arial" charset="0"/>
              </a:rPr>
              <a:t>El consum d’alcohol, en general, està associat a una disminució de l’ansietat a curt termini però a un efecte rebot, i d’augment de l’ansietat, a llarg termini. </a:t>
            </a:r>
          </a:p>
          <a:p>
            <a:pPr>
              <a:defRPr/>
            </a:pPr>
            <a:endParaRPr lang="ca-ES" dirty="0" smtClean="0">
              <a:cs typeface="Arial" charset="0"/>
            </a:endParaRPr>
          </a:p>
          <a:p>
            <a:pPr>
              <a:defRPr/>
            </a:pPr>
            <a:r>
              <a:rPr lang="ca-ES" b="1" dirty="0" smtClean="0">
                <a:cs typeface="Arial" charset="0"/>
              </a:rPr>
              <a:t>L’alcohol</a:t>
            </a:r>
            <a:r>
              <a:rPr lang="ca-ES" dirty="0" smtClean="0">
                <a:cs typeface="Arial" charset="0"/>
              </a:rPr>
              <a:t> </a:t>
            </a:r>
            <a:r>
              <a:rPr lang="ca-ES" b="1" dirty="0" smtClean="0">
                <a:cs typeface="Arial" charset="0"/>
              </a:rPr>
              <a:t>agreuja els trastorns de la son</a:t>
            </a:r>
            <a:r>
              <a:rPr lang="ca-ES" dirty="0" smtClean="0">
                <a:cs typeface="Arial" charset="0"/>
              </a:rPr>
              <a:t>. El consum de fins a 2-3 UBE abans de dormir pot induir el son, però quests efectes disminueixen amb el consum continuat durant tres dies. 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s-ES" dirty="0">
              <a:cs typeface="Arial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endParaRPr lang="ca-ES" sz="1800" dirty="0">
              <a:cs typeface="Arial" charset="0"/>
            </a:endParaRP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5496" y="5877272"/>
            <a:ext cx="882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dirty="0">
                <a:latin typeface="Arial" pitchFamily="34" charset="0"/>
              </a:rPr>
              <a:t>Font</a:t>
            </a:r>
            <a:r>
              <a:rPr lang="en-US" sz="1200" b="1" dirty="0">
                <a:latin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hlinkClick r:id="rId2"/>
              </a:rPr>
              <a:t>http://amphora.caint.com/block3/content/36/Neuropsychiatric-conditions</a:t>
            </a:r>
            <a:r>
              <a:rPr lang="en-US" sz="12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8042257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ítol 1"/>
          <p:cNvSpPr>
            <a:spLocks noGrp="1"/>
          </p:cNvSpPr>
          <p:nvPr>
            <p:ph type="title"/>
          </p:nvPr>
        </p:nvSpPr>
        <p:spPr bwMode="auto">
          <a:xfrm>
            <a:off x="457200" y="269776"/>
            <a:ext cx="8229600" cy="1143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a-ES" sz="2800" dirty="0" smtClean="0">
                <a:cs typeface="Arial" pitchFamily="34" charset="0"/>
              </a:rPr>
              <a:t>Alcohol i Depressió</a:t>
            </a:r>
          </a:p>
        </p:txBody>
      </p:sp>
      <p:sp>
        <p:nvSpPr>
          <p:cNvPr id="36867" name="Contenidor de contingut 2"/>
          <p:cNvSpPr>
            <a:spLocks noGrp="1"/>
          </p:cNvSpPr>
          <p:nvPr>
            <p:ph idx="1"/>
          </p:nvPr>
        </p:nvSpPr>
        <p:spPr>
          <a:xfrm>
            <a:off x="457200" y="1412776"/>
            <a:ext cx="8229600" cy="4525962"/>
          </a:xfrm>
        </p:spPr>
        <p:txBody>
          <a:bodyPr/>
          <a:lstStyle/>
          <a:p>
            <a:pPr algn="just">
              <a:defRPr/>
            </a:pPr>
            <a:r>
              <a:rPr lang="ca-ES" dirty="0" smtClean="0">
                <a:cs typeface="Arial" charset="0"/>
              </a:rPr>
              <a:t>El consum elevat d’alcohol pot anar associat a un sentiment positiu i/o d'eufòria, no obstant, </a:t>
            </a:r>
            <a:r>
              <a:rPr lang="ca-ES" b="1" dirty="0" smtClean="0">
                <a:cs typeface="Arial" charset="0"/>
              </a:rPr>
              <a:t>l’alcohol és un depressor del sistema nerviós central</a:t>
            </a:r>
            <a:r>
              <a:rPr lang="ca-ES" dirty="0" smtClean="0">
                <a:cs typeface="Arial" charset="0"/>
              </a:rPr>
              <a:t>, i en les hores posteriors al seu consum els símptomes depressius son comuns.</a:t>
            </a:r>
          </a:p>
          <a:p>
            <a:pPr algn="just">
              <a:defRPr/>
            </a:pPr>
            <a:endParaRPr lang="ca-ES" sz="1400" dirty="0" smtClean="0">
              <a:cs typeface="Arial" charset="0"/>
            </a:endParaRPr>
          </a:p>
          <a:p>
            <a:pPr algn="just">
              <a:defRPr/>
            </a:pPr>
            <a:r>
              <a:rPr lang="ca-ES" dirty="0">
                <a:cs typeface="Arial" charset="0"/>
              </a:rPr>
              <a:t>En estudis als EUA, fins a 12% de les persones amb depressió unipolar eren dependents de l’alcohol, i el 28% de les persones dependents de l’alcohol tenien un trastorn depressiu major</a:t>
            </a:r>
            <a:r>
              <a:rPr lang="ca-ES" dirty="0" smtClean="0">
                <a:cs typeface="Arial" charset="0"/>
              </a:rPr>
              <a:t>.</a:t>
            </a:r>
          </a:p>
          <a:p>
            <a:pPr algn="just">
              <a:defRPr/>
            </a:pPr>
            <a:endParaRPr lang="ca-ES" sz="1400" dirty="0">
              <a:cs typeface="Arial" charset="0"/>
            </a:endParaRPr>
          </a:p>
          <a:p>
            <a:pPr algn="just">
              <a:defRPr/>
            </a:pPr>
            <a:r>
              <a:rPr lang="ca-ES" dirty="0" smtClean="0">
                <a:cs typeface="Arial" charset="0"/>
              </a:rPr>
              <a:t>El </a:t>
            </a:r>
            <a:r>
              <a:rPr lang="ca-ES" b="1" dirty="0" smtClean="0">
                <a:cs typeface="Arial" charset="0"/>
              </a:rPr>
              <a:t>consum d’alcohol, </a:t>
            </a:r>
            <a:r>
              <a:rPr lang="ca-ES" dirty="0" smtClean="0">
                <a:cs typeface="Arial" charset="0"/>
              </a:rPr>
              <a:t>especialment la dependència a l’alcohol, és un </a:t>
            </a:r>
            <a:r>
              <a:rPr lang="ca-ES" b="1" dirty="0" smtClean="0">
                <a:cs typeface="Arial" charset="0"/>
              </a:rPr>
              <a:t>factor de risc per als trastorns depressius </a:t>
            </a:r>
            <a:r>
              <a:rPr lang="ca-ES" dirty="0" smtClean="0">
                <a:cs typeface="Arial" charset="0"/>
              </a:rPr>
              <a:t>de forma dosis depenent (a més consum més risc).</a:t>
            </a:r>
          </a:p>
          <a:p>
            <a:pPr algn="just">
              <a:defRPr/>
            </a:pPr>
            <a:endParaRPr lang="ca-ES" sz="1400" dirty="0" smtClean="0">
              <a:cs typeface="Arial" charset="0"/>
            </a:endParaRPr>
          </a:p>
          <a:p>
            <a:pPr algn="just">
              <a:defRPr/>
            </a:pPr>
            <a:r>
              <a:rPr lang="ca-ES" dirty="0" smtClean="0">
                <a:cs typeface="Arial" charset="0"/>
              </a:rPr>
              <a:t>Els trastorns depressius milloren en deixar de consumir alcohol (abstinència). </a:t>
            </a:r>
          </a:p>
          <a:p>
            <a:pPr marL="0" indent="0" algn="just">
              <a:buFont typeface="Wingdings" pitchFamily="2" charset="2"/>
              <a:buNone/>
              <a:defRPr/>
            </a:pPr>
            <a:endParaRPr lang="es-ES" dirty="0" smtClean="0">
              <a:cs typeface="Arial" charset="0"/>
            </a:endParaRPr>
          </a:p>
          <a:p>
            <a:pPr algn="just">
              <a:defRPr/>
            </a:pPr>
            <a:endParaRPr lang="es-ES" dirty="0">
              <a:cs typeface="Arial" charset="0"/>
            </a:endParaRPr>
          </a:p>
          <a:p>
            <a:pPr algn="just">
              <a:defRPr/>
            </a:pPr>
            <a:endParaRPr lang="es-ES" dirty="0" smtClean="0">
              <a:cs typeface="Arial" charset="0"/>
            </a:endParaRPr>
          </a:p>
          <a:p>
            <a:pPr algn="just">
              <a:defRPr/>
            </a:pPr>
            <a:endParaRPr lang="es-ES" dirty="0">
              <a:cs typeface="Arial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107950" y="6165850"/>
            <a:ext cx="8820150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r"/>
            <a:r>
              <a:rPr lang="en-US" sz="1200" b="1" dirty="0">
                <a:latin typeface="Arial" pitchFamily="34" charset="0"/>
              </a:rPr>
              <a:t>Font</a:t>
            </a:r>
            <a:r>
              <a:rPr lang="en-US" sz="1200" dirty="0">
                <a:latin typeface="Arial" pitchFamily="34" charset="0"/>
              </a:rPr>
              <a:t>: </a:t>
            </a:r>
            <a:r>
              <a:rPr lang="en-US" sz="1200" dirty="0">
                <a:latin typeface="Arial" pitchFamily="34" charset="0"/>
                <a:hlinkClick r:id="rId2"/>
              </a:rPr>
              <a:t>http://amphora.caint.com/block3/content/37/Neuropsychiatric-conditions</a:t>
            </a:r>
            <a:r>
              <a:rPr lang="en-US" sz="1200" dirty="0">
                <a:latin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97006787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ChangeArrowheads="1"/>
          </p:cNvSpPr>
          <p:nvPr/>
        </p:nvSpPr>
        <p:spPr bwMode="auto">
          <a:xfrm>
            <a:off x="609600" y="6477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endParaRPr lang="es-ES" sz="2800" b="1">
              <a:solidFill>
                <a:schemeClr val="tx2"/>
              </a:solidFill>
              <a:latin typeface="Trebuchet MS" pitchFamily="34" charset="0"/>
            </a:endParaRPr>
          </a:p>
          <a:p>
            <a:r>
              <a:rPr lang="es-ES" sz="2800" b="1">
                <a:solidFill>
                  <a:schemeClr val="tx2"/>
                </a:solidFill>
                <a:latin typeface="Trebuchet MS" pitchFamily="34" charset="0"/>
              </a:rPr>
              <a:t>Contacte</a:t>
            </a:r>
            <a:endParaRPr lang="ca-ES" sz="2800" b="1">
              <a:solidFill>
                <a:schemeClr val="tx2"/>
              </a:solidFill>
              <a:latin typeface="Trebuchet MS" pitchFamily="34" charset="0"/>
            </a:endParaRPr>
          </a:p>
        </p:txBody>
      </p:sp>
      <p:sp>
        <p:nvSpPr>
          <p:cNvPr id="120835" name="Text Box 3"/>
          <p:cNvSpPr txBox="1">
            <a:spLocks noChangeArrowheads="1"/>
          </p:cNvSpPr>
          <p:nvPr/>
        </p:nvSpPr>
        <p:spPr bwMode="auto">
          <a:xfrm>
            <a:off x="539750" y="1619250"/>
            <a:ext cx="7924800" cy="4366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ca-ES" sz="1600" dirty="0" smtClean="0">
              <a:latin typeface="Trebuchet MS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r>
              <a:rPr lang="ca-ES" sz="4400" dirty="0" smtClean="0">
                <a:solidFill>
                  <a:srgbClr val="688F07"/>
                </a:solidFill>
                <a:latin typeface="Trebuchet MS" pitchFamily="34" charset="0"/>
                <a:cs typeface="Times New Roman" pitchFamily="18" charset="0"/>
              </a:rPr>
              <a:t>Gràcies!</a:t>
            </a:r>
            <a:endParaRPr lang="ca-ES" sz="4400" dirty="0">
              <a:solidFill>
                <a:srgbClr val="688F07"/>
              </a:solidFill>
              <a:latin typeface="Trebuchet MS" pitchFamily="34" charset="0"/>
              <a:cs typeface="Times New Roman" pitchFamily="18" charset="0"/>
            </a:endParaRPr>
          </a:p>
          <a:p>
            <a:pPr algn="ctr" eaLnBrk="1" hangingPunct="1">
              <a:lnSpc>
                <a:spcPct val="90000"/>
              </a:lnSpc>
              <a:spcBef>
                <a:spcPct val="20000"/>
              </a:spcBef>
            </a:pPr>
            <a:endParaRPr lang="ca-ES" sz="1600" dirty="0">
              <a:latin typeface="Trebuchet MS" pitchFamily="34" charset="0"/>
              <a:cs typeface="Times New Roman" pitchFamily="18" charset="0"/>
            </a:endParaRP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dirty="0">
                <a:latin typeface="Trebuchet MS" pitchFamily="34" charset="0"/>
                <a:cs typeface="Times New Roman" pitchFamily="18" charset="0"/>
              </a:rPr>
              <a:t>Equip Beveu Menys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b="1" dirty="0">
                <a:latin typeface="Trebuchet MS" pitchFamily="34" charset="0"/>
                <a:cs typeface="Times New Roman" pitchFamily="18" charset="0"/>
              </a:rPr>
              <a:t>Programa Beveu Menys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dirty="0">
                <a:latin typeface="Trebuchet MS" pitchFamily="34" charset="0"/>
                <a:cs typeface="Times New Roman" pitchFamily="18" charset="0"/>
              </a:rPr>
              <a:t>Subdirecció General de Drogodependències 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dirty="0">
                <a:latin typeface="Trebuchet MS" pitchFamily="34" charset="0"/>
                <a:cs typeface="Times New Roman" pitchFamily="18" charset="0"/>
              </a:rPr>
              <a:t>Departament de Salut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dirty="0">
                <a:latin typeface="Trebuchet MS" pitchFamily="34" charset="0"/>
                <a:cs typeface="Times New Roman" pitchFamily="18" charset="0"/>
              </a:rPr>
              <a:t>C/ Roc Boronat, 81-95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dirty="0">
                <a:latin typeface="Trebuchet MS" pitchFamily="34" charset="0"/>
                <a:cs typeface="Times New Roman" pitchFamily="18" charset="0"/>
              </a:rPr>
              <a:t>08005 Barcelona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dirty="0">
                <a:latin typeface="Trebuchet MS" pitchFamily="34" charset="0"/>
                <a:cs typeface="Times New Roman" pitchFamily="18" charset="0"/>
              </a:rPr>
              <a:t>Tel. 935 513 609</a:t>
            </a:r>
          </a:p>
          <a:p>
            <a:pPr algn="ctr" eaLnBrk="1" hangingPunct="1">
              <a:lnSpc>
                <a:spcPts val="1900"/>
              </a:lnSpc>
              <a:spcAft>
                <a:spcPts val="700"/>
              </a:spcAft>
            </a:pPr>
            <a:r>
              <a:rPr lang="ca-ES" sz="2000" b="1" dirty="0" smtClean="0">
                <a:latin typeface="Trebuchet MS" pitchFamily="34" charset="0"/>
                <a:cs typeface="Times New Roman" pitchFamily="18" charset="0"/>
                <a:hlinkClick r:id="rId3"/>
              </a:rPr>
              <a:t>beveumenys.salut@gencat.cat</a:t>
            </a:r>
            <a:r>
              <a:rPr lang="ca-ES" sz="2000" b="1" dirty="0" smtClean="0">
                <a:latin typeface="Trebuchet MS" pitchFamily="34" charset="0"/>
                <a:cs typeface="Times New Roman" pitchFamily="18" charset="0"/>
              </a:rPr>
              <a:t> </a:t>
            </a:r>
            <a:endParaRPr lang="es-ES_tradnl" sz="2000" dirty="0">
              <a:latin typeface="Times New Roman" pitchFamily="18" charset="0"/>
            </a:endParaRPr>
          </a:p>
          <a:p>
            <a:endParaRPr lang="es-ES_tradnl" sz="2000" dirty="0"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361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ChangeArrowheads="1"/>
          </p:cNvSpPr>
          <p:nvPr/>
        </p:nvSpPr>
        <p:spPr bwMode="auto">
          <a:xfrm>
            <a:off x="0" y="0"/>
            <a:ext cx="9144000" cy="6553200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algn="ctr"/>
            <a:endParaRPr lang="es-ES_tradnl" sz="4400">
              <a:latin typeface="Trebuchet MS" pitchFamily="34" charset="0"/>
            </a:endParaRPr>
          </a:p>
          <a:p>
            <a:pPr algn="ctr"/>
            <a:endParaRPr lang="es-ES_tradnl" sz="4400">
              <a:latin typeface="Trebuchet MS" pitchFamily="34" charset="0"/>
            </a:endParaRPr>
          </a:p>
          <a:p>
            <a:pPr algn="ctr"/>
            <a:endParaRPr lang="es-ES_tradnl" sz="4400">
              <a:latin typeface="Trebuchet MS" pitchFamily="34" charset="0"/>
            </a:endParaRPr>
          </a:p>
          <a:p>
            <a:pPr algn="ctr"/>
            <a:endParaRPr lang="es-ES_tradnl" sz="4400">
              <a:latin typeface="Trebuchet MS" pitchFamily="34" charset="0"/>
            </a:endParaRPr>
          </a:p>
          <a:p>
            <a:pPr algn="ctr"/>
            <a:endParaRPr lang="es-ES_tradnl" sz="4400">
              <a:latin typeface="Trebuchet MS" pitchFamily="34" charset="0"/>
            </a:endParaRPr>
          </a:p>
          <a:p>
            <a:pPr algn="ctr"/>
            <a:endParaRPr lang="es-ES_tradnl" sz="3200">
              <a:latin typeface="Trebuchet MS" pitchFamily="34" charset="0"/>
            </a:endParaRPr>
          </a:p>
          <a:p>
            <a:pPr algn="ctr"/>
            <a:endParaRPr lang="es-ES_tradnl" sz="3200">
              <a:latin typeface="Trebuchet MS" pitchFamily="34" charset="0"/>
            </a:endParaRPr>
          </a:p>
          <a:p>
            <a:pPr algn="ctr"/>
            <a:endParaRPr lang="es-ES_tradnl" sz="3200">
              <a:latin typeface="Trebuchet MS" pitchFamily="34" charset="0"/>
            </a:endParaRPr>
          </a:p>
          <a:p>
            <a:pPr algn="ctr"/>
            <a:endParaRPr lang="es-ES_tradnl" sz="3200">
              <a:latin typeface="Trebuchet MS" pitchFamily="34" charset="0"/>
            </a:endParaRPr>
          </a:p>
          <a:p>
            <a:pPr algn="ctr"/>
            <a:endParaRPr lang="es-ES" sz="3200">
              <a:solidFill>
                <a:schemeClr val="bg1"/>
              </a:solidFill>
              <a:latin typeface="Trebuchet MS" pitchFamily="34" charset="0"/>
            </a:endParaRPr>
          </a:p>
          <a:p>
            <a:pPr algn="ctr"/>
            <a:endParaRPr lang="es-ES">
              <a:latin typeface="Trebuchet MS" pitchFamily="34" charset="0"/>
            </a:endParaRPr>
          </a:p>
          <a:p>
            <a:pPr algn="ctr"/>
            <a:endParaRPr lang="en-GB">
              <a:latin typeface="Trebuchet MS" pitchFamily="34" charset="0"/>
            </a:endParaRPr>
          </a:p>
        </p:txBody>
      </p:sp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3733800" y="1342256"/>
            <a:ext cx="4726632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 anchor="ctr"/>
          <a:lstStyle/>
          <a:p>
            <a:pPr eaLnBrk="1" hangingPunct="1">
              <a:spcBef>
                <a:spcPct val="20000"/>
              </a:spcBef>
            </a:pPr>
            <a:r>
              <a:rPr lang="ca-ES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Beveu Menys al </a:t>
            </a:r>
          </a:p>
          <a:p>
            <a:pPr eaLnBrk="1" hangingPunct="1">
              <a:spcBef>
                <a:spcPct val="20000"/>
              </a:spcBef>
            </a:pPr>
            <a:r>
              <a:rPr lang="ca-ES" sz="36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Pla de salut </a:t>
            </a:r>
            <a:r>
              <a:rPr lang="ca-ES" sz="3200" b="1" dirty="0" smtClean="0">
                <a:solidFill>
                  <a:schemeClr val="bg1"/>
                </a:solidFill>
                <a:latin typeface="Trebuchet MS" pitchFamily="34" charset="0"/>
                <a:cs typeface="Times New Roman" pitchFamily="18" charset="0"/>
              </a:rPr>
              <a:t>2011-2015 </a:t>
            </a:r>
            <a:endParaRPr lang="ca-ES" sz="3200" b="1" dirty="0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316" name="Text Box 4"/>
          <p:cNvSpPr txBox="1">
            <a:spLocks noChangeArrowheads="1"/>
          </p:cNvSpPr>
          <p:nvPr/>
        </p:nvSpPr>
        <p:spPr bwMode="auto">
          <a:xfrm>
            <a:off x="990600" y="1628775"/>
            <a:ext cx="2286000" cy="2265363"/>
          </a:xfrm>
          <a:prstGeom prst="rect">
            <a:avLst/>
          </a:prstGeom>
          <a:solidFill>
            <a:srgbClr val="8CC63E"/>
          </a:solidFill>
          <a:ln w="38100">
            <a:solidFill>
              <a:schemeClr val="bg1"/>
            </a:solidFill>
            <a:miter lim="800000"/>
            <a:headEnd/>
            <a:tailEnd/>
          </a:ln>
        </p:spPr>
        <p:txBody>
          <a:bodyPr anchor="ctr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algn="ctr"/>
            <a:r>
              <a:rPr lang="es-ES_tradnl" sz="9600" dirty="0">
                <a:solidFill>
                  <a:schemeClr val="bg1"/>
                </a:solidFill>
                <a:latin typeface="Trebuchet MS" pitchFamily="34" charset="0"/>
              </a:rPr>
              <a:t>1</a:t>
            </a:r>
            <a:endParaRPr lang="es-ES_tradnl" dirty="0">
              <a:solidFill>
                <a:schemeClr val="bg1"/>
              </a:solidFill>
              <a:latin typeface="Trebuchet MS" pitchFamily="34" charset="0"/>
            </a:endParaRPr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762000" y="0"/>
            <a:ext cx="6324600" cy="304800"/>
          </a:xfrm>
          <a:prstGeom prst="rect">
            <a:avLst/>
          </a:prstGeom>
          <a:solidFill>
            <a:srgbClr val="8CC63E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3318" name="Rectangle 3"/>
          <p:cNvSpPr>
            <a:spLocks noChangeArrowheads="1"/>
          </p:cNvSpPr>
          <p:nvPr/>
        </p:nvSpPr>
        <p:spPr bwMode="auto">
          <a:xfrm>
            <a:off x="1143000" y="2209800"/>
            <a:ext cx="6462713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 eaLnBrk="1" hangingPunct="1">
              <a:spcBef>
                <a:spcPct val="20000"/>
              </a:spcBef>
            </a:pPr>
            <a:endParaRPr lang="ca-ES" sz="4400" b="1">
              <a:solidFill>
                <a:schemeClr val="bg1"/>
              </a:solidFill>
              <a:latin typeface="Trebuchet MS" pitchFamily="34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0459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ChangeArrowheads="1"/>
          </p:cNvSpPr>
          <p:nvPr/>
        </p:nvSpPr>
        <p:spPr bwMode="auto">
          <a:xfrm>
            <a:off x="500063" y="5715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2800"/>
              </a:lnSpc>
            </a:pPr>
            <a:endParaRPr lang="ca-ES" b="1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387" name="Text Box 11"/>
          <p:cNvSpPr txBox="1">
            <a:spLocks noChangeArrowheads="1"/>
          </p:cNvSpPr>
          <p:nvPr/>
        </p:nvSpPr>
        <p:spPr bwMode="auto">
          <a:xfrm>
            <a:off x="500063" y="1697038"/>
            <a:ext cx="8070850" cy="432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>
              <a:lnSpc>
                <a:spcPct val="90000"/>
              </a:lnSpc>
              <a:defRPr/>
            </a:pPr>
            <a:r>
              <a:rPr lang="ca-ES" sz="2000" dirty="0" smtClean="0">
                <a:latin typeface="+mn-lt"/>
                <a:cs typeface="Times New Roman" pitchFamily="18" charset="0"/>
              </a:rPr>
              <a:t>Programa de la </a:t>
            </a:r>
            <a:r>
              <a:rPr lang="ca-ES" sz="2000" dirty="0" smtClean="0">
                <a:solidFill>
                  <a:srgbClr val="8CC63E"/>
                </a:solidFill>
                <a:latin typeface="+mn-lt"/>
                <a:cs typeface="Times New Roman" pitchFamily="18" charset="0"/>
              </a:rPr>
              <a:t>Subdirecció General de Drogodependències </a:t>
            </a:r>
            <a:r>
              <a:rPr lang="ca-ES" sz="2000" dirty="0" smtClean="0">
                <a:latin typeface="+mn-lt"/>
                <a:cs typeface="Times New Roman" pitchFamily="18" charset="0"/>
              </a:rPr>
              <a:t>(Departament de Salut) en col·laboració amb les societats </a:t>
            </a:r>
            <a:r>
              <a:rPr lang="ca-ES" sz="2000" dirty="0" err="1" smtClean="0">
                <a:solidFill>
                  <a:srgbClr val="8CC63E"/>
                </a:solidFill>
                <a:latin typeface="+mn-lt"/>
                <a:cs typeface="Times New Roman" pitchFamily="18" charset="0"/>
              </a:rPr>
              <a:t>CAMFiC</a:t>
            </a:r>
            <a:r>
              <a:rPr lang="ca-ES" sz="2000" dirty="0" smtClean="0">
                <a:latin typeface="+mn-lt"/>
                <a:cs typeface="Times New Roman" pitchFamily="18" charset="0"/>
              </a:rPr>
              <a:t> i </a:t>
            </a:r>
            <a:r>
              <a:rPr lang="ca-ES" sz="2000" dirty="0" smtClean="0">
                <a:solidFill>
                  <a:srgbClr val="8CC63E"/>
                </a:solidFill>
                <a:latin typeface="+mn-lt"/>
                <a:cs typeface="Times New Roman" pitchFamily="18" charset="0"/>
              </a:rPr>
              <a:t>AIFICC </a:t>
            </a:r>
          </a:p>
          <a:p>
            <a:pPr>
              <a:lnSpc>
                <a:spcPct val="90000"/>
              </a:lnSpc>
              <a:defRPr/>
            </a:pPr>
            <a:endParaRPr lang="ca-ES" sz="200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ca-ES" sz="200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a-ES" sz="2000" dirty="0" smtClean="0">
                <a:latin typeface="+mn-lt"/>
                <a:cs typeface="Times New Roman" pitchFamily="18" charset="0"/>
              </a:rPr>
              <a:t>El programa </a:t>
            </a:r>
            <a:r>
              <a:rPr lang="ca-ES" sz="2000" dirty="0" smtClean="0">
                <a:solidFill>
                  <a:srgbClr val="8CC63E"/>
                </a:solidFill>
                <a:latin typeface="+mn-lt"/>
                <a:cs typeface="Times New Roman" pitchFamily="18" charset="0"/>
              </a:rPr>
              <a:t>Beveu menys</a:t>
            </a:r>
            <a:r>
              <a:rPr lang="ca-ES" sz="2000" dirty="0" smtClean="0">
                <a:latin typeface="+mn-lt"/>
                <a:cs typeface="Times New Roman" pitchFamily="18" charset="0"/>
              </a:rPr>
              <a:t> pretén dotar als professionals de l’Atenció Primària dels coneixements i els instruments necessaris per poder fer </a:t>
            </a:r>
            <a:r>
              <a:rPr lang="ca-ES" sz="2000" dirty="0" smtClean="0">
                <a:solidFill>
                  <a:srgbClr val="8CC63E"/>
                </a:solidFill>
                <a:latin typeface="+mn-lt"/>
                <a:cs typeface="Times New Roman" pitchFamily="18" charset="0"/>
              </a:rPr>
              <a:t>identificació precoç i intervencions breus</a:t>
            </a:r>
            <a:r>
              <a:rPr lang="es-ES" sz="2000" dirty="0" smtClean="0">
                <a:solidFill>
                  <a:srgbClr val="79A400"/>
                </a:solidFill>
                <a:latin typeface="+mn-lt"/>
                <a:cs typeface="Times New Roman" pitchFamily="18" charset="0"/>
              </a:rPr>
              <a:t> </a:t>
            </a:r>
            <a:r>
              <a:rPr lang="es-ES" sz="2000" dirty="0" smtClean="0">
                <a:latin typeface="+mn-lt"/>
                <a:cs typeface="Times New Roman" pitchFamily="18" charset="0"/>
              </a:rPr>
              <a:t>en </a:t>
            </a:r>
            <a:r>
              <a:rPr lang="ca-ES" sz="2000" dirty="0" smtClean="0">
                <a:latin typeface="+mn-lt"/>
                <a:cs typeface="Times New Roman" pitchFamily="18" charset="0"/>
              </a:rPr>
              <a:t>els bevedors de risc.</a:t>
            </a:r>
          </a:p>
          <a:p>
            <a:pPr>
              <a:lnSpc>
                <a:spcPct val="90000"/>
              </a:lnSpc>
              <a:defRPr/>
            </a:pPr>
            <a:endParaRPr lang="ca-ES" sz="2000" dirty="0" smtClean="0"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endParaRPr lang="ca-ES" sz="2000" dirty="0" smtClean="0">
              <a:solidFill>
                <a:srgbClr val="8CC63E"/>
              </a:solidFill>
              <a:latin typeface="+mn-lt"/>
              <a:cs typeface="Times New Roman" pitchFamily="18" charset="0"/>
            </a:endParaRPr>
          </a:p>
          <a:p>
            <a:pPr>
              <a:lnSpc>
                <a:spcPct val="90000"/>
              </a:lnSpc>
              <a:defRPr/>
            </a:pPr>
            <a:r>
              <a:rPr lang="ca-ES" sz="2000" dirty="0" smtClean="0">
                <a:latin typeface="+mn-lt"/>
                <a:cs typeface="Times New Roman" pitchFamily="18" charset="0"/>
              </a:rPr>
              <a:t>Amb l’objectiu de </a:t>
            </a:r>
            <a:r>
              <a:rPr lang="ca-ES" sz="2000" dirty="0" smtClean="0">
                <a:solidFill>
                  <a:srgbClr val="8CC63E"/>
                </a:solidFill>
                <a:latin typeface="+mn-lt"/>
                <a:cs typeface="Times New Roman" pitchFamily="18" charset="0"/>
              </a:rPr>
              <a:t>disminuir la incidència i prevalença </a:t>
            </a:r>
            <a:r>
              <a:rPr lang="ca-ES" sz="2000" dirty="0" smtClean="0">
                <a:latin typeface="+mn-lt"/>
                <a:cs typeface="Times New Roman" pitchFamily="18" charset="0"/>
              </a:rPr>
              <a:t>dels trastorns relacionats amb l’alcohol i la síndrome de dependència.</a:t>
            </a:r>
          </a:p>
          <a:p>
            <a:pPr>
              <a:lnSpc>
                <a:spcPct val="90000"/>
              </a:lnSpc>
              <a:defRPr/>
            </a:pPr>
            <a:endParaRPr lang="es-ES_tradnl" sz="2000" dirty="0" smtClean="0">
              <a:latin typeface="+mn-lt"/>
              <a:cs typeface="Times New Roman" pitchFamily="18" charset="0"/>
            </a:endParaRPr>
          </a:p>
        </p:txBody>
      </p:sp>
      <p:sp>
        <p:nvSpPr>
          <p:cNvPr id="7172" name="Títol 2"/>
          <p:cNvSpPr>
            <a:spLocks noGrp="1"/>
          </p:cNvSpPr>
          <p:nvPr>
            <p:ph type="title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ca-ES" sz="2800" smtClean="0"/>
              <a:t>Programa Beveu Menys </a:t>
            </a:r>
          </a:p>
        </p:txBody>
      </p:sp>
    </p:spTree>
    <p:extLst>
      <p:ext uri="{BB962C8B-B14F-4D97-AF65-F5344CB8AC3E}">
        <p14:creationId xmlns:p14="http://schemas.microsoft.com/office/powerpoint/2010/main" val="3780294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539750" y="647700"/>
            <a:ext cx="77724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/>
          <a:p>
            <a:pPr>
              <a:lnSpc>
                <a:spcPts val="2800"/>
              </a:lnSpc>
            </a:pPr>
            <a:r>
              <a:rPr lang="es-ES" sz="2800" b="1" dirty="0">
                <a:latin typeface="Trebuchet MS" pitchFamily="34" charset="0"/>
                <a:cs typeface="Times New Roman" pitchFamily="18" charset="0"/>
              </a:rPr>
              <a:t/>
            </a:r>
            <a:br>
              <a:rPr lang="es-ES" sz="2800" b="1" dirty="0">
                <a:latin typeface="Trebuchet MS" pitchFamily="34" charset="0"/>
                <a:cs typeface="Times New Roman" pitchFamily="18" charset="0"/>
              </a:rPr>
            </a:br>
            <a:r>
              <a:rPr lang="es-ES" sz="2800" b="1" dirty="0" err="1" smtClean="0">
                <a:latin typeface="Trebuchet MS" pitchFamily="34" charset="0"/>
                <a:cs typeface="Times New Roman" pitchFamily="18" charset="0"/>
              </a:rPr>
              <a:t>Què</a:t>
            </a:r>
            <a:r>
              <a:rPr lang="es-ES" sz="2800" b="1" dirty="0" smtClean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s-ES" sz="2800" b="1" dirty="0" err="1" smtClean="0">
                <a:latin typeface="Trebuchet MS" pitchFamily="34" charset="0"/>
                <a:cs typeface="Times New Roman" pitchFamily="18" charset="0"/>
              </a:rPr>
              <a:t>promou</a:t>
            </a:r>
            <a:r>
              <a:rPr lang="es-ES" sz="2800" b="1" dirty="0" smtClean="0">
                <a:latin typeface="Trebuchet MS" pitchFamily="34" charset="0"/>
                <a:cs typeface="Times New Roman" pitchFamily="18" charset="0"/>
              </a:rPr>
              <a:t> el programa Beveu Menys?</a:t>
            </a:r>
            <a:endParaRPr lang="ca-ES" sz="2800" b="1" dirty="0"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6387" name="Text Box 3"/>
          <p:cNvSpPr txBox="1">
            <a:spLocks noChangeArrowheads="1"/>
          </p:cNvSpPr>
          <p:nvPr/>
        </p:nvSpPr>
        <p:spPr bwMode="auto">
          <a:xfrm>
            <a:off x="607640" y="1591816"/>
            <a:ext cx="7924800" cy="4537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/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pitchFamily="34" charset="-128"/>
              </a:defRPr>
            </a:lvl9pPr>
          </a:lstStyle>
          <a:p>
            <a:pPr marL="285750" indent="-285750" eaLnBrk="1" hangingPunct="1">
              <a:lnSpc>
                <a:spcPct val="150000"/>
              </a:lnSpc>
              <a:spcAft>
                <a:spcPts val="700"/>
              </a:spcAft>
              <a:buFont typeface="Arial" pitchFamily="34" charset="0"/>
              <a:buChar char="•"/>
            </a:pPr>
            <a:endParaRPr lang="ca-ES" sz="1800" b="1" dirty="0">
              <a:latin typeface="Trebuchet MS" pitchFamily="34" charset="0"/>
              <a:cs typeface="Times New Roman" pitchFamily="18" charset="0"/>
            </a:endParaRPr>
          </a:p>
          <a:p>
            <a:pPr marL="285750" indent="-285750" eaLnBrk="1" hangingPunct="1">
              <a:lnSpc>
                <a:spcPct val="150000"/>
              </a:lnSpc>
              <a:spcAft>
                <a:spcPts val="700"/>
              </a:spcAft>
              <a:buFont typeface="Wingdings" pitchFamily="2" charset="2"/>
              <a:buChar char="§"/>
            </a:pP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La </a:t>
            </a:r>
            <a:r>
              <a:rPr lang="ca-ES" sz="1800" b="1" dirty="0">
                <a:latin typeface="Trebuchet MS" pitchFamily="34" charset="0"/>
                <a:cs typeface="Times New Roman" pitchFamily="18" charset="0"/>
              </a:rPr>
              <a:t>informació i formació 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continuada dels seus </a:t>
            </a: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membres</a:t>
            </a:r>
          </a:p>
          <a:p>
            <a:pPr marL="285750" indent="-285750" eaLnBrk="1" hangingPunct="1">
              <a:lnSpc>
                <a:spcPct val="150000"/>
              </a:lnSpc>
              <a:spcAft>
                <a:spcPts val="700"/>
              </a:spcAft>
              <a:buFont typeface="Wingdings" pitchFamily="2" charset="2"/>
              <a:buChar char="§"/>
            </a:pP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La 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millora del </a:t>
            </a:r>
            <a:r>
              <a:rPr lang="ca-ES" sz="1800" b="1" dirty="0">
                <a:latin typeface="Trebuchet MS" pitchFamily="34" charset="0"/>
                <a:cs typeface="Times New Roman" pitchFamily="18" charset="0"/>
              </a:rPr>
              <a:t>coneixement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 sobre les actuacions </a:t>
            </a: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preventives</a:t>
            </a:r>
            <a:endParaRPr lang="ca-ES" sz="1800" dirty="0"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700"/>
              </a:spcAft>
              <a:buFont typeface="Wingdings" pitchFamily="2" charset="2"/>
              <a:buChar char="§"/>
            </a:pPr>
            <a:r>
              <a:rPr lang="ca-ES" sz="1800" dirty="0">
                <a:latin typeface="Trebuchet MS" pitchFamily="34" charset="0"/>
                <a:cs typeface="Times New Roman" pitchFamily="18" charset="0"/>
              </a:rPr>
              <a:t>  </a:t>
            </a:r>
            <a:r>
              <a:rPr lang="ca-ES" sz="1800" b="1" dirty="0">
                <a:latin typeface="Trebuchet MS" pitchFamily="34" charset="0"/>
                <a:cs typeface="Times New Roman" pitchFamily="18" charset="0"/>
              </a:rPr>
              <a:t>L’intercanvi d’experiències 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entre els seus </a:t>
            </a: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membres</a:t>
            </a:r>
            <a:endParaRPr lang="ca-ES" sz="1800" dirty="0"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700"/>
              </a:spcAft>
              <a:buFont typeface="Wingdings" pitchFamily="2" charset="2"/>
              <a:buChar char="§"/>
            </a:pPr>
            <a:r>
              <a:rPr lang="ca-ES" sz="1800" dirty="0">
                <a:latin typeface="Trebuchet MS" pitchFamily="34" charset="0"/>
                <a:cs typeface="Times New Roman" pitchFamily="18" charset="0"/>
              </a:rPr>
              <a:t>  La participació en </a:t>
            </a:r>
            <a:r>
              <a:rPr lang="ca-ES" sz="1800" b="1" dirty="0">
                <a:latin typeface="Trebuchet MS" pitchFamily="34" charset="0"/>
                <a:cs typeface="Times New Roman" pitchFamily="18" charset="0"/>
              </a:rPr>
              <a:t>jornades i </a:t>
            </a:r>
            <a:r>
              <a:rPr lang="ca-ES" sz="1800" b="1" dirty="0" smtClean="0">
                <a:latin typeface="Trebuchet MS" pitchFamily="34" charset="0"/>
                <a:cs typeface="Times New Roman" pitchFamily="18" charset="0"/>
              </a:rPr>
              <a:t>congressos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 </a:t>
            </a:r>
            <a:endParaRPr lang="ca-ES" sz="1800" dirty="0" smtClean="0">
              <a:latin typeface="Trebuchet MS" pitchFamily="34" charset="0"/>
              <a:cs typeface="Times New Roman" pitchFamily="18" charset="0"/>
            </a:endParaRPr>
          </a:p>
          <a:p>
            <a:pPr eaLnBrk="1" hangingPunct="1">
              <a:lnSpc>
                <a:spcPct val="150000"/>
              </a:lnSpc>
              <a:spcAft>
                <a:spcPts val="700"/>
              </a:spcAft>
              <a:buFont typeface="Wingdings" pitchFamily="2" charset="2"/>
              <a:buChar char="§"/>
            </a:pPr>
            <a:r>
              <a:rPr lang="ca-ES" sz="1800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 Les 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iniciatives de </a:t>
            </a:r>
            <a:r>
              <a:rPr lang="ca-ES" sz="1800" b="1" dirty="0">
                <a:latin typeface="Trebuchet MS" pitchFamily="34" charset="0"/>
                <a:cs typeface="Times New Roman" pitchFamily="18" charset="0"/>
              </a:rPr>
              <a:t>recerca</a:t>
            </a:r>
            <a:r>
              <a:rPr lang="ca-ES" sz="1800" dirty="0">
                <a:latin typeface="Trebuchet MS" pitchFamily="34" charset="0"/>
                <a:cs typeface="Times New Roman" pitchFamily="18" charset="0"/>
              </a:rPr>
              <a:t> sobre el </a:t>
            </a:r>
            <a:r>
              <a:rPr lang="ca-ES" sz="1800" dirty="0" smtClean="0">
                <a:latin typeface="Trebuchet MS" pitchFamily="34" charset="0"/>
                <a:cs typeface="Times New Roman" pitchFamily="18" charset="0"/>
              </a:rPr>
              <a:t>tema </a:t>
            </a:r>
          </a:p>
          <a:p>
            <a:pPr>
              <a:lnSpc>
                <a:spcPct val="150000"/>
              </a:lnSpc>
              <a:spcAft>
                <a:spcPts val="700"/>
              </a:spcAft>
              <a:buFont typeface="Wingdings" pitchFamily="2" charset="2"/>
              <a:buChar char="§"/>
            </a:pPr>
            <a:r>
              <a:rPr lang="es-ES" sz="1800" dirty="0" smtClean="0">
                <a:latin typeface="Trebuchet MS" pitchFamily="34" charset="0"/>
                <a:cs typeface="Times New Roman" pitchFamily="18" charset="0"/>
              </a:rPr>
              <a:t>  La </a:t>
            </a:r>
            <a:r>
              <a:rPr lang="es-ES" sz="1800" dirty="0" err="1">
                <a:latin typeface="Trebuchet MS" pitchFamily="34" charset="0"/>
                <a:cs typeface="Times New Roman" pitchFamily="18" charset="0"/>
              </a:rPr>
              <a:t>participació</a:t>
            </a:r>
            <a:r>
              <a:rPr lang="es-ES" sz="1800" dirty="0">
                <a:latin typeface="Trebuchet MS" pitchFamily="34" charset="0"/>
                <a:cs typeface="Times New Roman" pitchFamily="18" charset="0"/>
              </a:rPr>
              <a:t> en </a:t>
            </a:r>
            <a:r>
              <a:rPr lang="es-ES" sz="1800" b="1" dirty="0" err="1">
                <a:latin typeface="Trebuchet MS" pitchFamily="34" charset="0"/>
                <a:cs typeface="Times New Roman" pitchFamily="18" charset="0"/>
              </a:rPr>
              <a:t>accions</a:t>
            </a:r>
            <a:r>
              <a:rPr lang="es-ES" sz="1800" b="1" dirty="0">
                <a:latin typeface="Trebuchet MS" pitchFamily="34" charset="0"/>
                <a:cs typeface="Times New Roman" pitchFamily="18" charset="0"/>
              </a:rPr>
              <a:t> </a:t>
            </a:r>
            <a:r>
              <a:rPr lang="es-ES" sz="1800" b="1" dirty="0" err="1">
                <a:latin typeface="Trebuchet MS" pitchFamily="34" charset="0"/>
                <a:cs typeface="Times New Roman" pitchFamily="18" charset="0"/>
              </a:rPr>
              <a:t>comunitàries</a:t>
            </a:r>
            <a:r>
              <a:rPr lang="es-ES" sz="1800" b="1" dirty="0">
                <a:latin typeface="Trebuchet MS" pitchFamily="34" charset="0"/>
                <a:cs typeface="Times New Roman" pitchFamily="18" charset="0"/>
              </a:rPr>
              <a:t> </a:t>
            </a:r>
            <a:endParaRPr lang="es-ES_tradnl" dirty="0">
              <a:latin typeface="Calibri" pitchFamily="34" charset="0"/>
              <a:cs typeface="Times New Roman" pitchFamily="18" charset="0"/>
            </a:endParaRPr>
          </a:p>
        </p:txBody>
      </p:sp>
      <p:pic>
        <p:nvPicPr>
          <p:cNvPr id="4" name="Picture 2" descr="Mostra'n detall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3429000"/>
            <a:ext cx="3026595" cy="3026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QuadreDeText 1"/>
          <p:cNvSpPr txBox="1"/>
          <p:nvPr/>
        </p:nvSpPr>
        <p:spPr>
          <a:xfrm rot="308889">
            <a:off x="6170669" y="4464295"/>
            <a:ext cx="2454518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a-ES" sz="1600" b="1" dirty="0" smtClean="0">
                <a:solidFill>
                  <a:srgbClr val="0033CC"/>
                </a:solidFill>
              </a:rPr>
              <a:t>Informació i formació</a:t>
            </a:r>
          </a:p>
          <a:p>
            <a:r>
              <a:rPr lang="ca-ES" sz="1600" b="1" dirty="0" smtClean="0">
                <a:solidFill>
                  <a:srgbClr val="0033CC"/>
                </a:solidFill>
              </a:rPr>
              <a:t>Coneixements</a:t>
            </a:r>
          </a:p>
          <a:p>
            <a:r>
              <a:rPr lang="ca-ES" sz="1600" b="1" dirty="0" smtClean="0">
                <a:solidFill>
                  <a:srgbClr val="0033CC"/>
                </a:solidFill>
              </a:rPr>
              <a:t>Intercanvi experiències</a:t>
            </a:r>
          </a:p>
          <a:p>
            <a:r>
              <a:rPr lang="ca-ES" sz="1600" b="1" dirty="0" smtClean="0">
                <a:solidFill>
                  <a:srgbClr val="0033CC"/>
                </a:solidFill>
              </a:rPr>
              <a:t>Jornades</a:t>
            </a:r>
          </a:p>
          <a:p>
            <a:r>
              <a:rPr lang="ca-ES" sz="1600" b="1" dirty="0" smtClean="0">
                <a:solidFill>
                  <a:srgbClr val="0033CC"/>
                </a:solidFill>
              </a:rPr>
              <a:t>Recerca </a:t>
            </a:r>
          </a:p>
          <a:p>
            <a:r>
              <a:rPr lang="ca-ES" sz="1600" b="1" dirty="0" smtClean="0">
                <a:solidFill>
                  <a:srgbClr val="0033CC"/>
                </a:solidFill>
              </a:rPr>
              <a:t>Accions comunitàries</a:t>
            </a:r>
            <a:endParaRPr lang="ca-ES" sz="1600" b="1" dirty="0">
              <a:solidFill>
                <a:srgbClr val="00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184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>
          <a:xfrm>
            <a:off x="468313" y="268288"/>
            <a:ext cx="8229600" cy="1143000"/>
          </a:xfrm>
        </p:spPr>
        <p:txBody>
          <a:bodyPr/>
          <a:lstStyle/>
          <a:p>
            <a:pPr>
              <a:defRPr/>
            </a:pPr>
            <a:r>
              <a:rPr lang="es-ES" sz="2800" kern="1200" dirty="0" err="1" smtClean="0">
                <a:cs typeface="+mn-cs"/>
              </a:rPr>
              <a:t>Materials</a:t>
            </a:r>
            <a:r>
              <a:rPr lang="es-ES" sz="2800" kern="1200" dirty="0" smtClean="0">
                <a:cs typeface="+mn-cs"/>
              </a:rPr>
              <a:t> programa Beveu Menys</a:t>
            </a:r>
            <a:endParaRPr lang="ca-ES" sz="2800" kern="1200" dirty="0">
              <a:cs typeface="+mn-cs"/>
            </a:endParaRPr>
          </a:p>
        </p:txBody>
      </p:sp>
      <p:pic>
        <p:nvPicPr>
          <p:cNvPr id="22534" name="Picture 6"/>
          <p:cNvPicPr>
            <a:picLocks noChangeAspect="1" noChangeArrowheads="1"/>
          </p:cNvPicPr>
          <p:nvPr/>
        </p:nvPicPr>
        <p:blipFill rotWithShape="1">
          <a:blip r:embed="rId2"/>
          <a:srcRect l="21083" t="21289" r="19180" b="6249"/>
          <a:stretch/>
        </p:blipFill>
        <p:spPr bwMode="auto">
          <a:xfrm>
            <a:off x="5364163" y="2570163"/>
            <a:ext cx="2630487" cy="179546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Imatg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68" t="21149" r="5635" b="5136"/>
          <a:stretch>
            <a:fillRect/>
          </a:stretch>
        </p:blipFill>
        <p:spPr bwMode="auto">
          <a:xfrm>
            <a:off x="2555875" y="4057650"/>
            <a:ext cx="487680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8" name="Picture 10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026" t="20702" r="13983" b="13672"/>
          <a:stretch/>
        </p:blipFill>
        <p:spPr bwMode="auto">
          <a:xfrm>
            <a:off x="3219725" y="1268760"/>
            <a:ext cx="2992583" cy="193739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Imatg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14" t="22055" r="19357" b="5136"/>
          <a:stretch>
            <a:fillRect/>
          </a:stretch>
        </p:blipFill>
        <p:spPr bwMode="auto">
          <a:xfrm>
            <a:off x="1403350" y="2852738"/>
            <a:ext cx="3816350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5" name="Picture 7"/>
          <p:cNvPicPr>
            <a:picLocks noChangeAspect="1" noChangeArrowheads="1"/>
          </p:cNvPicPr>
          <p:nvPr/>
        </p:nvPicPr>
        <p:blipFill rotWithShape="1">
          <a:blip r:embed="rId6"/>
          <a:srcRect l="36274" t="22070" r="34407" b="5078"/>
          <a:stretch/>
        </p:blipFill>
        <p:spPr bwMode="auto">
          <a:xfrm>
            <a:off x="649288" y="3573463"/>
            <a:ext cx="1906587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6" name="Picture 8"/>
          <p:cNvPicPr>
            <a:picLocks noChangeAspect="1" noChangeArrowheads="1"/>
          </p:cNvPicPr>
          <p:nvPr/>
        </p:nvPicPr>
        <p:blipFill rotWithShape="1">
          <a:blip r:embed="rId7"/>
          <a:srcRect l="36274" t="20899" r="34407" b="5079"/>
          <a:stretch/>
        </p:blipFill>
        <p:spPr bwMode="auto">
          <a:xfrm>
            <a:off x="1331913" y="1412875"/>
            <a:ext cx="1789112" cy="2540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7" name="Picture 9"/>
          <p:cNvPicPr>
            <a:picLocks noChangeAspect="1" noChangeArrowheads="1"/>
          </p:cNvPicPr>
          <p:nvPr/>
        </p:nvPicPr>
        <p:blipFill rotWithShape="1">
          <a:blip r:embed="rId8"/>
          <a:srcRect l="21669" t="20899" r="20132" b="5469"/>
          <a:stretch/>
        </p:blipFill>
        <p:spPr bwMode="auto">
          <a:xfrm>
            <a:off x="2460625" y="4797425"/>
            <a:ext cx="2327275" cy="16557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6828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ol 1"/>
          <p:cNvSpPr>
            <a:spLocks noGrp="1"/>
          </p:cNvSpPr>
          <p:nvPr>
            <p:ph type="title"/>
          </p:nvPr>
        </p:nvSpPr>
        <p:spPr/>
        <p:txBody>
          <a:bodyPr anchor="ctr"/>
          <a:lstStyle/>
          <a:p>
            <a:pPr algn="l">
              <a:defRPr/>
            </a:pPr>
            <a:r>
              <a:rPr lang="ca-ES" sz="2800" b="1" kern="1200" dirty="0" smtClean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Recursos en línia:</a:t>
            </a:r>
            <a:endParaRPr lang="ca-ES" sz="2800" b="1" kern="1200" dirty="0">
              <a:solidFill>
                <a:schemeClr val="tx1"/>
              </a:solidFill>
              <a:latin typeface="Trebuchet MS" pitchFamily="34" charset="0"/>
              <a:cs typeface="Times New Roman" pitchFamily="18" charset="0"/>
            </a:endParaRPr>
          </a:p>
        </p:txBody>
      </p:sp>
      <p:sp>
        <p:nvSpPr>
          <p:cNvPr id="13315" name="Contenidor de text 3"/>
          <p:cNvSpPr>
            <a:spLocks noGrp="1"/>
          </p:cNvSpPr>
          <p:nvPr>
            <p:ph type="body" idx="1"/>
          </p:nvPr>
        </p:nvSpPr>
        <p:spPr bwMode="auto">
          <a:xfrm>
            <a:off x="457200" y="1268413"/>
            <a:ext cx="4040188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 smtClean="0">
                <a:solidFill>
                  <a:srgbClr val="688F07"/>
                </a:solidFill>
              </a:rPr>
              <a:t>Plataforma per a referents</a:t>
            </a:r>
          </a:p>
        </p:txBody>
      </p:sp>
      <p:sp>
        <p:nvSpPr>
          <p:cNvPr id="19459" name="Contenidor de contingut 4"/>
          <p:cNvSpPr>
            <a:spLocks noGrp="1"/>
          </p:cNvSpPr>
          <p:nvPr>
            <p:ph sz="half" idx="2"/>
          </p:nvPr>
        </p:nvSpPr>
        <p:spPr bwMode="auto">
          <a:xfrm>
            <a:off x="457200" y="1916113"/>
            <a:ext cx="4040188" cy="3951287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ca-ES" sz="1800" dirty="0" smtClean="0"/>
              <a:t>Eina de comunicació i intercanvi entre els referents de la </a:t>
            </a:r>
            <a:r>
              <a:rPr lang="ca-ES" sz="1800" dirty="0" err="1" smtClean="0"/>
              <a:t>XaROH</a:t>
            </a:r>
            <a:r>
              <a:rPr lang="ca-ES" sz="1800" dirty="0" smtClean="0"/>
              <a:t>.</a:t>
            </a:r>
          </a:p>
          <a:p>
            <a:pPr>
              <a:defRPr/>
            </a:pPr>
            <a:r>
              <a:rPr lang="ca-ES" sz="1800" dirty="0" smtClean="0"/>
              <a:t> Recull de notícies del programa</a:t>
            </a:r>
          </a:p>
          <a:p>
            <a:pPr marL="0" indent="0">
              <a:buFontTx/>
              <a:buNone/>
              <a:defRPr/>
            </a:pPr>
            <a:endParaRPr lang="ca-ES" sz="1800" dirty="0" smtClean="0"/>
          </a:p>
          <a:p>
            <a:pPr>
              <a:defRPr/>
            </a:pPr>
            <a:r>
              <a:rPr lang="ca-ES" sz="1800" dirty="0" smtClean="0"/>
              <a:t>Actualització constant de notícies sobre alcohol</a:t>
            </a:r>
          </a:p>
        </p:txBody>
      </p:sp>
      <p:sp>
        <p:nvSpPr>
          <p:cNvPr id="13317" name="Contenidor de text 4"/>
          <p:cNvSpPr>
            <a:spLocks noGrp="1"/>
          </p:cNvSpPr>
          <p:nvPr>
            <p:ph type="body" sz="quarter" idx="3"/>
          </p:nvPr>
        </p:nvSpPr>
        <p:spPr bwMode="auto">
          <a:xfrm>
            <a:off x="4645025" y="1268413"/>
            <a:ext cx="4041775" cy="6397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r>
              <a:rPr lang="ca-ES" dirty="0" smtClean="0">
                <a:solidFill>
                  <a:srgbClr val="CC0099"/>
                </a:solidFill>
              </a:rPr>
              <a:t>Canal drogues</a:t>
            </a:r>
          </a:p>
        </p:txBody>
      </p:sp>
      <p:sp>
        <p:nvSpPr>
          <p:cNvPr id="6" name="Contenidor de contingut 5"/>
          <p:cNvSpPr>
            <a:spLocks noGrp="1"/>
          </p:cNvSpPr>
          <p:nvPr>
            <p:ph sz="quarter" idx="4"/>
          </p:nvPr>
        </p:nvSpPr>
        <p:spPr>
          <a:xfrm>
            <a:off x="4645025" y="1916113"/>
            <a:ext cx="4041775" cy="3951287"/>
          </a:xfrm>
        </p:spPr>
        <p:txBody>
          <a:bodyPr/>
          <a:lstStyle/>
          <a:p>
            <a:pPr>
              <a:defRPr/>
            </a:pPr>
            <a:r>
              <a:rPr lang="ca-ES" sz="1800" dirty="0" smtClean="0"/>
              <a:t>Informació actualitzada sobre alcohol i drogues adreçada a professionals i població general</a:t>
            </a:r>
          </a:p>
          <a:p>
            <a:pPr marL="0" indent="0">
              <a:buFontTx/>
              <a:buNone/>
              <a:defRPr/>
            </a:pPr>
            <a:endParaRPr lang="ca-ES" sz="1800" dirty="0" smtClean="0"/>
          </a:p>
          <a:p>
            <a:pPr>
              <a:defRPr/>
            </a:pPr>
            <a:r>
              <a:rPr lang="ca-ES" sz="1800" dirty="0" smtClean="0"/>
              <a:t>Hemeroteca virtual: </a:t>
            </a:r>
            <a:r>
              <a:rPr lang="ca-ES" sz="1800" dirty="0">
                <a:hlinkClick r:id="rId2" tooltip="Aquest enllaç s'obrirà en una finestra nova"/>
              </a:rPr>
              <a:t>Recull de materials de drogues realitzats a Catalunya</a:t>
            </a:r>
            <a:r>
              <a:rPr lang="ca-ES" sz="1800" dirty="0"/>
              <a:t> </a:t>
            </a:r>
          </a:p>
        </p:txBody>
      </p:sp>
      <p:pic>
        <p:nvPicPr>
          <p:cNvPr id="13319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4" t="16360" r="8411" b="8829"/>
          <a:stretch>
            <a:fillRect/>
          </a:stretch>
        </p:blipFill>
        <p:spPr bwMode="auto">
          <a:xfrm>
            <a:off x="611188" y="4005263"/>
            <a:ext cx="3473450" cy="169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5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646" t="20898" r="54385" b="60547"/>
          <a:stretch>
            <a:fillRect/>
          </a:stretch>
        </p:blipFill>
        <p:spPr bwMode="auto">
          <a:xfrm>
            <a:off x="4284663" y="4437063"/>
            <a:ext cx="4394200" cy="969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4521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ítol 6"/>
          <p:cNvSpPr>
            <a:spLocks noGrp="1"/>
          </p:cNvSpPr>
          <p:nvPr>
            <p:ph type="title"/>
          </p:nvPr>
        </p:nvSpPr>
        <p:spPr>
          <a:xfrm>
            <a:off x="323528" y="1268760"/>
            <a:ext cx="5122912" cy="4540769"/>
          </a:xfrm>
        </p:spPr>
        <p:txBody>
          <a:bodyPr anchor="t"/>
          <a:lstStyle/>
          <a:p>
            <a:pPr marL="0" indent="0" algn="ctr"/>
            <a:r>
              <a:rPr lang="ca-ES" sz="2800" dirty="0">
                <a:solidFill>
                  <a:srgbClr val="688F07"/>
                </a:solidFill>
              </a:rPr>
              <a:t>V Jornada de la </a:t>
            </a:r>
            <a:r>
              <a:rPr lang="ca-ES" sz="2800" dirty="0" err="1">
                <a:solidFill>
                  <a:srgbClr val="688F07"/>
                </a:solidFill>
              </a:rPr>
              <a:t>XaROH</a:t>
            </a:r>
            <a:r>
              <a:rPr lang="ca-ES" sz="2800" dirty="0">
                <a:solidFill>
                  <a:srgbClr val="688F07"/>
                </a:solidFill>
              </a:rPr>
              <a:t> </a:t>
            </a:r>
            <a:br>
              <a:rPr lang="ca-ES" sz="2800" dirty="0">
                <a:solidFill>
                  <a:srgbClr val="688F07"/>
                </a:solidFill>
              </a:rPr>
            </a:br>
            <a:r>
              <a:rPr lang="ca-ES" sz="2800" dirty="0">
                <a:solidFill>
                  <a:srgbClr val="688F07"/>
                </a:solidFill>
              </a:rPr>
              <a:t>del programa Beveu </a:t>
            </a:r>
            <a:r>
              <a:rPr lang="ca-ES" sz="2800" dirty="0" smtClean="0">
                <a:solidFill>
                  <a:srgbClr val="688F07"/>
                </a:solidFill>
              </a:rPr>
              <a:t>Menys</a:t>
            </a:r>
            <a:br>
              <a:rPr lang="ca-ES" sz="2800" dirty="0" smtClean="0">
                <a:solidFill>
                  <a:srgbClr val="688F07"/>
                </a:solidFill>
              </a:rPr>
            </a:br>
            <a:r>
              <a:rPr lang="ca-ES" sz="2800" dirty="0">
                <a:solidFill>
                  <a:srgbClr val="688F07"/>
                </a:solidFill>
              </a:rPr>
              <a:t/>
            </a:r>
            <a:br>
              <a:rPr lang="ca-ES" sz="2800" dirty="0">
                <a:solidFill>
                  <a:srgbClr val="688F07"/>
                </a:solidFill>
              </a:rPr>
            </a:br>
            <a:r>
              <a:rPr lang="ca-ES" u="sng" dirty="0">
                <a:solidFill>
                  <a:srgbClr val="688F07"/>
                </a:solidFill>
              </a:rPr>
              <a:t>2 </a:t>
            </a:r>
            <a:r>
              <a:rPr lang="ca-ES" u="sng" dirty="0" smtClean="0">
                <a:solidFill>
                  <a:srgbClr val="688F07"/>
                </a:solidFill>
              </a:rPr>
              <a:t>d’octubre 2014</a:t>
            </a:r>
            <a:r>
              <a:rPr lang="ca-ES" sz="2800" u="sng" dirty="0" smtClean="0">
                <a:solidFill>
                  <a:srgbClr val="688F07"/>
                </a:solidFill>
              </a:rPr>
              <a:t/>
            </a:r>
            <a:br>
              <a:rPr lang="ca-ES" sz="2800" u="sng" dirty="0" smtClean="0">
                <a:solidFill>
                  <a:srgbClr val="688F07"/>
                </a:solidFill>
              </a:rPr>
            </a:br>
            <a:r>
              <a:rPr lang="ca-ES" sz="2800" u="sng" dirty="0" smtClean="0">
                <a:solidFill>
                  <a:srgbClr val="688F07"/>
                </a:solidFill>
              </a:rPr>
              <a:t/>
            </a:r>
            <a:br>
              <a:rPr lang="ca-ES" sz="2800" u="sng" dirty="0" smtClean="0">
                <a:solidFill>
                  <a:srgbClr val="688F07"/>
                </a:solidFill>
              </a:rPr>
            </a:br>
            <a:r>
              <a:rPr lang="ca-ES" sz="28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  <a:t/>
            </a:r>
            <a:br>
              <a:rPr lang="ca-ES" sz="2800" u="sng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ca-ES" b="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Jornada d’intercanvi d’experiències dels referents i d’actualització de les novetats del programa i dels temes d’alcohol.</a:t>
            </a:r>
            <a:endParaRPr lang="ca-ES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915" t="13509" r="67808" b="7661"/>
          <a:stretch/>
        </p:blipFill>
        <p:spPr bwMode="auto">
          <a:xfrm>
            <a:off x="5722015" y="980728"/>
            <a:ext cx="2882433" cy="5053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33825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ítol 1"/>
          <p:cNvSpPr>
            <a:spLocks noGrp="1"/>
          </p:cNvSpPr>
          <p:nvPr>
            <p:ph type="title" idx="4294967295"/>
          </p:nvPr>
        </p:nvSpPr>
        <p:spPr>
          <a:xfrm>
            <a:off x="573088" y="573088"/>
            <a:ext cx="8570912" cy="506412"/>
          </a:xfrm>
          <a:prstGeom prst="rect">
            <a:avLst/>
          </a:prstGeom>
        </p:spPr>
        <p:txBody>
          <a:bodyPr/>
          <a:lstStyle/>
          <a:p>
            <a:pPr algn="l">
              <a:defRPr/>
            </a:pPr>
            <a:r>
              <a:rPr lang="ca-ES" sz="2800" b="1" kern="1200" dirty="0">
                <a:solidFill>
                  <a:schemeClr val="tx1"/>
                </a:solidFill>
                <a:latin typeface="Trebuchet MS" pitchFamily="34" charset="0"/>
                <a:cs typeface="Times New Roman" pitchFamily="18" charset="0"/>
              </a:rPr>
              <a:t>Pla de salut 2011-2015. Objectius I</a:t>
            </a:r>
          </a:p>
        </p:txBody>
      </p:sp>
      <p:sp>
        <p:nvSpPr>
          <p:cNvPr id="4" name="Contenidor de contingut 2"/>
          <p:cNvSpPr txBox="1">
            <a:spLocks/>
          </p:cNvSpPr>
          <p:nvPr/>
        </p:nvSpPr>
        <p:spPr>
          <a:xfrm>
            <a:off x="395288" y="1700213"/>
            <a:ext cx="8062912" cy="3840162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ＭＳ Ｐゴシック" pitchFamily="-65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defRPr/>
            </a:pPr>
            <a:r>
              <a:rPr lang="ca-ES" sz="1800" kern="0" dirty="0" smtClean="0"/>
              <a:t>Implementar les estratègies de </a:t>
            </a:r>
            <a:r>
              <a:rPr lang="ca-ES" sz="1800" b="1" kern="0" dirty="0" smtClean="0"/>
              <a:t>detecció precoç i intervenció breu del consum de risc d’alcoho</a:t>
            </a:r>
            <a:r>
              <a:rPr lang="ca-ES" sz="1800" kern="0" dirty="0" smtClean="0"/>
              <a:t>l a </a:t>
            </a:r>
            <a:r>
              <a:rPr lang="ca-ES" sz="1800" b="1" kern="0" dirty="0" smtClean="0"/>
              <a:t>l’atenció primària </a:t>
            </a:r>
            <a:r>
              <a:rPr lang="ca-ES" sz="1800" kern="0" dirty="0" smtClean="0"/>
              <a:t>de la </a:t>
            </a:r>
            <a:r>
              <a:rPr lang="ca-ES" sz="1800" b="1" kern="0" dirty="0" smtClean="0"/>
              <a:t>regió de Tarragona</a:t>
            </a:r>
            <a:r>
              <a:rPr lang="ca-ES" sz="1800" kern="0" dirty="0" smtClean="0"/>
              <a:t>, i adaptar-les adequadament per poder incidir en aquells </a:t>
            </a:r>
            <a:r>
              <a:rPr lang="ca-ES" sz="1800" b="1" kern="0" dirty="0" smtClean="0">
                <a:solidFill>
                  <a:srgbClr val="FF0000"/>
                </a:solidFill>
              </a:rPr>
              <a:t>malalts que presentin les malalties cròniques prioritzades </a:t>
            </a:r>
            <a:r>
              <a:rPr lang="ca-ES" sz="1800" kern="0" dirty="0" smtClean="0"/>
              <a:t>en el pla de salut. </a:t>
            </a:r>
          </a:p>
          <a:p>
            <a:pPr>
              <a:buFont typeface="Wingdings" pitchFamily="2" charset="2"/>
              <a:buNone/>
              <a:defRPr/>
            </a:pPr>
            <a:endParaRPr lang="ca-ES" sz="1800" b="1" kern="0" dirty="0" smtClean="0"/>
          </a:p>
          <a:p>
            <a:pPr>
              <a:defRPr/>
            </a:pPr>
            <a:r>
              <a:rPr lang="ca-ES" sz="1800" b="1" kern="0" dirty="0" smtClean="0"/>
              <a:t>Definir un model de qualitat </a:t>
            </a:r>
            <a:r>
              <a:rPr lang="ca-ES" sz="1800" kern="0" dirty="0" smtClean="0"/>
              <a:t>en l’atenció al consum de risc d’alcohol i als problemes de salut i socials que ocasiona que vagi des de la detecció precoç al tractament i garanteixi la </a:t>
            </a:r>
            <a:r>
              <a:rPr lang="ca-ES" sz="1800" b="1" kern="0" dirty="0" smtClean="0"/>
              <a:t>continuïtat assistencial </a:t>
            </a:r>
            <a:r>
              <a:rPr lang="ca-ES" sz="1800" kern="0" dirty="0" smtClean="0"/>
              <a:t>(primària – hospital) i una millor evolució de les malalties cròniques. </a:t>
            </a:r>
            <a:endParaRPr lang="ca-ES" sz="1800" b="1" kern="0" dirty="0" smtClean="0"/>
          </a:p>
          <a:p>
            <a:pPr>
              <a:defRPr/>
            </a:pPr>
            <a:endParaRPr lang="ca-ES" sz="1800" kern="0" dirty="0" smtClean="0"/>
          </a:p>
        </p:txBody>
      </p:sp>
    </p:spTree>
    <p:extLst>
      <p:ext uri="{BB962C8B-B14F-4D97-AF65-F5344CB8AC3E}">
        <p14:creationId xmlns:p14="http://schemas.microsoft.com/office/powerpoint/2010/main" val="2574903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intro">
  <a:themeElements>
    <a:clrScheme name="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intro">
  <a:themeElements>
    <a:clrScheme name="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intro">
  <a:themeElements>
    <a:clrScheme name="intr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intro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_tradnl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ＭＳ Ｐゴシック" charset="-128"/>
          </a:defRPr>
        </a:defPPr>
      </a:lstStyle>
    </a:lnDef>
  </a:objectDefaults>
  <a:extraClrSchemeLst>
    <a:extraClrScheme>
      <a:clrScheme name="intr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intr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intr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Tema de l'Office">
  <a:themeElements>
    <a:clrScheme name="Oficin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cin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cin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1024</TotalTime>
  <Words>1478</Words>
  <Application>Microsoft Office PowerPoint</Application>
  <PresentationFormat>Presentació en pantalla (4:3)</PresentationFormat>
  <Paragraphs>228</Paragraphs>
  <Slides>23</Slides>
  <Notes>11</Notes>
  <HiddenSlides>0</HiddenSlides>
  <MMClips>0</MMClips>
  <ScaleCrop>false</ScaleCrop>
  <HeadingPairs>
    <vt:vector size="6" baseType="variant">
      <vt:variant>
        <vt:lpstr>Tema</vt:lpstr>
      </vt:variant>
      <vt:variant>
        <vt:i4>3</vt:i4>
      </vt:variant>
      <vt:variant>
        <vt:lpstr>Servidors OLE incrustats</vt:lpstr>
      </vt:variant>
      <vt:variant>
        <vt:i4>1</vt:i4>
      </vt:variant>
      <vt:variant>
        <vt:lpstr>Títols de les diapositives</vt:lpstr>
      </vt:variant>
      <vt:variant>
        <vt:i4>23</vt:i4>
      </vt:variant>
    </vt:vector>
  </HeadingPairs>
  <TitlesOfParts>
    <vt:vector size="27" baseType="lpstr">
      <vt:lpstr>3_intro</vt:lpstr>
      <vt:lpstr>intro</vt:lpstr>
      <vt:lpstr>1_intro</vt:lpstr>
      <vt:lpstr>Gráfico</vt:lpstr>
      <vt:lpstr>Presentació del PowerPoint</vt:lpstr>
      <vt:lpstr>Presentació del PowerPoint</vt:lpstr>
      <vt:lpstr>Presentació del PowerPoint</vt:lpstr>
      <vt:lpstr>Programa Beveu Menys </vt:lpstr>
      <vt:lpstr>Presentació del PowerPoint</vt:lpstr>
      <vt:lpstr>Materials programa Beveu Menys</vt:lpstr>
      <vt:lpstr>Recursos en línia:</vt:lpstr>
      <vt:lpstr>V Jornada de la XaROH  del programa Beveu Menys  2 d’octubre 2014   Jornada d’intercanvi d’experiències dels referents i d’actualització de les novetats del programa i dels temes d’alcohol.</vt:lpstr>
      <vt:lpstr>Pla de salut 2011-2015. Objectius I</vt:lpstr>
      <vt:lpstr>Pla de salut 2011-2015. Objectius II</vt:lpstr>
      <vt:lpstr>Pla de salut 2011-2015. Resultats esperats</vt:lpstr>
      <vt:lpstr>Presentació del PowerPoint</vt:lpstr>
      <vt:lpstr> Potenciar el cribratge d’alcohol </vt:lpstr>
      <vt:lpstr>Es fa cribratge a les consultes d’atenció primària?</vt:lpstr>
      <vt:lpstr>Presentació del PowerPoint</vt:lpstr>
      <vt:lpstr>Alcohol i Hipertensió</vt:lpstr>
      <vt:lpstr>Proporció de trastorns cardiovasculars deguts a l’alcohol (%) per núm. de consumicions per dia, edats 15-60  </vt:lpstr>
      <vt:lpstr>Proporció de trastorns cardiovasculars deguts a l’alcohol (%) per núm. de consumicions per dia, edats 15-60</vt:lpstr>
      <vt:lpstr>Presentació del PowerPoint</vt:lpstr>
      <vt:lpstr>Associació entre trastorns mentals i alcohol</vt:lpstr>
      <vt:lpstr>Alcohol i Ansietat</vt:lpstr>
      <vt:lpstr>Alcohol i Depressió</vt:lpstr>
      <vt:lpstr>Presentació del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 del PowerPoint</dc:title>
  <cp:lastModifiedBy>scs</cp:lastModifiedBy>
  <cp:revision>77</cp:revision>
  <dcterms:modified xsi:type="dcterms:W3CDTF">2014-03-05T11:44:10Z</dcterms:modified>
</cp:coreProperties>
</file>