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1"/>
  </p:sldMasterIdLst>
  <p:notesMasterIdLst>
    <p:notesMasterId r:id="rId91"/>
  </p:notesMasterIdLst>
  <p:handoutMasterIdLst>
    <p:handoutMasterId r:id="rId92"/>
  </p:handoutMasterIdLst>
  <p:sldIdLst>
    <p:sldId id="490" r:id="rId2"/>
    <p:sldId id="623" r:id="rId3"/>
    <p:sldId id="598" r:id="rId4"/>
    <p:sldId id="594" r:id="rId5"/>
    <p:sldId id="597" r:id="rId6"/>
    <p:sldId id="595" r:id="rId7"/>
    <p:sldId id="596" r:id="rId8"/>
    <p:sldId id="485" r:id="rId9"/>
    <p:sldId id="611" r:id="rId10"/>
    <p:sldId id="600" r:id="rId11"/>
    <p:sldId id="602" r:id="rId12"/>
    <p:sldId id="601" r:id="rId13"/>
    <p:sldId id="612" r:id="rId14"/>
    <p:sldId id="400" r:id="rId15"/>
    <p:sldId id="405" r:id="rId16"/>
    <p:sldId id="407" r:id="rId17"/>
    <p:sldId id="409" r:id="rId18"/>
    <p:sldId id="410" r:id="rId19"/>
    <p:sldId id="411" r:id="rId20"/>
    <p:sldId id="413" r:id="rId21"/>
    <p:sldId id="414" r:id="rId22"/>
    <p:sldId id="415" r:id="rId23"/>
    <p:sldId id="488" r:id="rId24"/>
    <p:sldId id="609" r:id="rId25"/>
    <p:sldId id="607" r:id="rId26"/>
    <p:sldId id="421" r:id="rId27"/>
    <p:sldId id="493" r:id="rId28"/>
    <p:sldId id="422" r:id="rId29"/>
    <p:sldId id="423" r:id="rId30"/>
    <p:sldId id="424" r:id="rId31"/>
    <p:sldId id="427" r:id="rId32"/>
    <p:sldId id="430" r:id="rId33"/>
    <p:sldId id="495" r:id="rId34"/>
    <p:sldId id="509" r:id="rId35"/>
    <p:sldId id="426" r:id="rId36"/>
    <p:sldId id="510" r:id="rId37"/>
    <p:sldId id="433" r:id="rId38"/>
    <p:sldId id="434" r:id="rId39"/>
    <p:sldId id="497" r:id="rId40"/>
    <p:sldId id="505" r:id="rId41"/>
    <p:sldId id="395" r:id="rId42"/>
    <p:sldId id="621" r:id="rId43"/>
    <p:sldId id="539" r:id="rId44"/>
    <p:sldId id="511" r:id="rId45"/>
    <p:sldId id="512" r:id="rId46"/>
    <p:sldId id="513" r:id="rId47"/>
    <p:sldId id="514" r:id="rId48"/>
    <p:sldId id="532" r:id="rId49"/>
    <p:sldId id="533" r:id="rId50"/>
    <p:sldId id="534" r:id="rId51"/>
    <p:sldId id="521" r:id="rId52"/>
    <p:sldId id="523" r:id="rId53"/>
    <p:sldId id="524" r:id="rId54"/>
    <p:sldId id="525" r:id="rId55"/>
    <p:sldId id="618" r:id="rId56"/>
    <p:sldId id="527" r:id="rId57"/>
    <p:sldId id="529" r:id="rId58"/>
    <p:sldId id="622" r:id="rId59"/>
    <p:sldId id="535" r:id="rId60"/>
    <p:sldId id="536" r:id="rId61"/>
    <p:sldId id="591" r:id="rId62"/>
    <p:sldId id="542" r:id="rId63"/>
    <p:sldId id="544" r:id="rId64"/>
    <p:sldId id="545" r:id="rId65"/>
    <p:sldId id="546" r:id="rId66"/>
    <p:sldId id="547" r:id="rId67"/>
    <p:sldId id="548" r:id="rId68"/>
    <p:sldId id="549" r:id="rId69"/>
    <p:sldId id="550" r:id="rId70"/>
    <p:sldId id="555" r:id="rId71"/>
    <p:sldId id="556" r:id="rId72"/>
    <p:sldId id="558" r:id="rId73"/>
    <p:sldId id="559" r:id="rId74"/>
    <p:sldId id="563" r:id="rId75"/>
    <p:sldId id="572" r:id="rId76"/>
    <p:sldId id="574" r:id="rId77"/>
    <p:sldId id="578" r:id="rId78"/>
    <p:sldId id="593" r:id="rId79"/>
    <p:sldId id="579" r:id="rId80"/>
    <p:sldId id="581" r:id="rId81"/>
    <p:sldId id="582" r:id="rId82"/>
    <p:sldId id="583" r:id="rId83"/>
    <p:sldId id="584" r:id="rId84"/>
    <p:sldId id="585" r:id="rId85"/>
    <p:sldId id="587" r:id="rId86"/>
    <p:sldId id="592" r:id="rId87"/>
    <p:sldId id="588" r:id="rId88"/>
    <p:sldId id="589" r:id="rId89"/>
    <p:sldId id="620" r:id="rId90"/>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F1E22"/>
    <a:srgbClr val="EF3A3F"/>
    <a:srgbClr val="F0E927"/>
    <a:srgbClr val="FFCF0D"/>
    <a:srgbClr val="F37C22"/>
    <a:srgbClr val="FF9900"/>
    <a:srgbClr val="320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435" autoAdjust="0"/>
  </p:normalViewPr>
  <p:slideViewPr>
    <p:cSldViewPr>
      <p:cViewPr varScale="1">
        <p:scale>
          <a:sx n="71" d="100"/>
          <a:sy n="71" d="100"/>
        </p:scale>
        <p:origin x="-13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9844"/>
    </p:cViewPr>
  </p:sorterViewPr>
  <p:notesViewPr>
    <p:cSldViewPr>
      <p:cViewPr varScale="1">
        <p:scale>
          <a:sx n="56" d="100"/>
          <a:sy n="56" d="100"/>
        </p:scale>
        <p:origin x="-1722"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6DE49-75AE-49BF-A760-79A14A3AB098}" type="doc">
      <dgm:prSet loTypeId="urn:microsoft.com/office/officeart/2005/8/layout/venn1" loCatId="relationship" qsTypeId="urn:microsoft.com/office/officeart/2005/8/quickstyle/simple1#2" qsCatId="simple" csTypeId="urn:microsoft.com/office/officeart/2005/8/colors/accent1_2#2" csCatId="accent1" phldr="1"/>
      <dgm:spPr/>
    </dgm:pt>
    <dgm:pt modelId="{9EB766D7-1A40-4DB3-ABE2-A887D6F281C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b="0" i="0" u="none" strike="noStrike" cap="none" normalizeH="0" baseline="0" noProof="0" dirty="0" smtClean="0">
              <a:ln>
                <a:noFill/>
              </a:ln>
              <a:solidFill>
                <a:schemeClr val="tx1"/>
              </a:solidFill>
              <a:effectLst/>
              <a:latin typeface="Arial" pitchFamily="34" charset="0"/>
            </a:rPr>
            <a:t>Col·laboració</a:t>
          </a:r>
          <a:r>
            <a:rPr kumimoji="0" lang="es-ES" b="0" i="0" u="none" strike="noStrike" cap="none" normalizeH="0" baseline="0" dirty="0" smtClean="0">
              <a:ln>
                <a:noFill/>
              </a:ln>
              <a:solidFill>
                <a:schemeClr val="tx1"/>
              </a:solidFill>
              <a:effectLst/>
              <a:latin typeface="Arial" pitchFamily="34" charset="0"/>
            </a:rPr>
            <a:t> </a:t>
          </a:r>
        </a:p>
      </dgm:t>
    </dgm:pt>
    <dgm:pt modelId="{A5D0A014-9574-42EE-BBB3-FDEDB0BA6F76}" type="parTrans" cxnId="{CCC1A083-B8DD-4FEE-A3BC-B52D73485FC7}">
      <dgm:prSet/>
      <dgm:spPr/>
      <dgm:t>
        <a:bodyPr/>
        <a:lstStyle/>
        <a:p>
          <a:endParaRPr lang="es-ES"/>
        </a:p>
      </dgm:t>
    </dgm:pt>
    <dgm:pt modelId="{FF90F67F-043B-450B-A544-E2AA95A7942E}" type="sibTrans" cxnId="{CCC1A083-B8DD-4FEE-A3BC-B52D73485FC7}">
      <dgm:prSet/>
      <dgm:spPr/>
      <dgm:t>
        <a:bodyPr/>
        <a:lstStyle/>
        <a:p>
          <a:endParaRPr lang="es-ES"/>
        </a:p>
      </dgm:t>
    </dgm:pt>
    <dgm:pt modelId="{D1DBE462-FD2C-473E-A62A-508A1E44546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b="0" i="0" u="none" strike="noStrike" cap="none" normalizeH="0" baseline="0" noProof="0" dirty="0" smtClean="0">
              <a:ln>
                <a:noFill/>
              </a:ln>
              <a:solidFill>
                <a:schemeClr val="tx1"/>
              </a:solidFill>
              <a:effectLst/>
              <a:latin typeface="Arial" pitchFamily="34" charset="0"/>
            </a:rPr>
            <a:t>Acceptació</a:t>
          </a:r>
        </a:p>
      </dgm:t>
    </dgm:pt>
    <dgm:pt modelId="{0FB59B4E-0AA3-433B-8756-D4E86824D0BA}" type="parTrans" cxnId="{281C2D41-1A75-4C4C-8AA4-B308D808F98F}">
      <dgm:prSet/>
      <dgm:spPr/>
      <dgm:t>
        <a:bodyPr/>
        <a:lstStyle/>
        <a:p>
          <a:endParaRPr lang="es-ES"/>
        </a:p>
      </dgm:t>
    </dgm:pt>
    <dgm:pt modelId="{E80A5216-FA26-4A9A-B5C9-BCC011E50B56}" type="sibTrans" cxnId="{281C2D41-1A75-4C4C-8AA4-B308D808F98F}">
      <dgm:prSet/>
      <dgm:spPr/>
      <dgm:t>
        <a:bodyPr/>
        <a:lstStyle/>
        <a:p>
          <a:endParaRPr lang="es-ES"/>
        </a:p>
      </dgm:t>
    </dgm:pt>
    <dgm:pt modelId="{2F351388-0F55-4CA8-B89A-768569E7B7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b="0" i="0" u="none" strike="noStrike" cap="none" normalizeH="0" baseline="0" noProof="0" dirty="0" smtClean="0">
              <a:ln>
                <a:noFill/>
              </a:ln>
              <a:solidFill>
                <a:schemeClr val="tx1"/>
              </a:solidFill>
              <a:effectLst/>
              <a:latin typeface="Arial" pitchFamily="34" charset="0"/>
            </a:rPr>
            <a:t>Evocació</a:t>
          </a:r>
        </a:p>
      </dgm:t>
    </dgm:pt>
    <dgm:pt modelId="{F7707A57-4379-4149-AC65-B37A0702F5F2}" type="parTrans" cxnId="{3E4FDF5E-7A18-4F82-A65C-FBD8CC32323E}">
      <dgm:prSet/>
      <dgm:spPr/>
      <dgm:t>
        <a:bodyPr/>
        <a:lstStyle/>
        <a:p>
          <a:endParaRPr lang="es-ES"/>
        </a:p>
      </dgm:t>
    </dgm:pt>
    <dgm:pt modelId="{1E25EE6D-08BE-4541-860F-2EBC5E73A011}" type="sibTrans" cxnId="{3E4FDF5E-7A18-4F82-A65C-FBD8CC32323E}">
      <dgm:prSet/>
      <dgm:spPr/>
      <dgm:t>
        <a:bodyPr/>
        <a:lstStyle/>
        <a:p>
          <a:endParaRPr lang="es-ES"/>
        </a:p>
      </dgm:t>
    </dgm:pt>
    <dgm:pt modelId="{E6609F3F-AE8E-C541-A894-047F0CEC2AC5}">
      <dgm:prSet/>
      <dgm:spPr/>
      <dgm:t>
        <a:bodyPr/>
        <a:lstStyle/>
        <a:p>
          <a:pPr marR="0" rtl="0" eaLnBrk="1" fontAlgn="base" latinLnBrk="0" hangingPunct="1">
            <a:buClrTx/>
            <a:buSzTx/>
            <a:buFontTx/>
            <a:tabLst/>
          </a:pPr>
          <a:r>
            <a:rPr kumimoji="0" lang="ca-ES" b="0" i="0" u="none" strike="noStrike" cap="none" normalizeH="0" baseline="0" noProof="0" dirty="0" smtClean="0">
              <a:ln>
                <a:noFill/>
              </a:ln>
              <a:solidFill>
                <a:schemeClr val="tx1"/>
              </a:solidFill>
              <a:effectLst/>
              <a:latin typeface="Arial" pitchFamily="34" charset="0"/>
            </a:rPr>
            <a:t>Compassió</a:t>
          </a:r>
        </a:p>
      </dgm:t>
    </dgm:pt>
    <dgm:pt modelId="{7E65C326-B70D-F240-94BD-651049CD9A37}" type="parTrans" cxnId="{8000D379-CAB0-0641-B75B-87ACEE01A3B1}">
      <dgm:prSet/>
      <dgm:spPr/>
      <dgm:t>
        <a:bodyPr/>
        <a:lstStyle/>
        <a:p>
          <a:endParaRPr lang="es-ES"/>
        </a:p>
      </dgm:t>
    </dgm:pt>
    <dgm:pt modelId="{D69B0761-9FAD-7946-B96E-49C379AB51E8}" type="sibTrans" cxnId="{8000D379-CAB0-0641-B75B-87ACEE01A3B1}">
      <dgm:prSet/>
      <dgm:spPr/>
      <dgm:t>
        <a:bodyPr/>
        <a:lstStyle/>
        <a:p>
          <a:endParaRPr lang="es-ES"/>
        </a:p>
      </dgm:t>
    </dgm:pt>
    <dgm:pt modelId="{7698D47F-6321-43F0-9DC1-4FED38B6841F}" type="pres">
      <dgm:prSet presAssocID="{4306DE49-75AE-49BF-A760-79A14A3AB098}" presName="compositeShape" presStyleCnt="0">
        <dgm:presLayoutVars>
          <dgm:chMax val="7"/>
          <dgm:dir/>
          <dgm:resizeHandles val="exact"/>
        </dgm:presLayoutVars>
      </dgm:prSet>
      <dgm:spPr/>
    </dgm:pt>
    <dgm:pt modelId="{7E8043F4-D554-4822-AD2E-208A301733C7}" type="pres">
      <dgm:prSet presAssocID="{9EB766D7-1A40-4DB3-ABE2-A887D6F281C4}" presName="circ1" presStyleLbl="vennNode1" presStyleIdx="0" presStyleCnt="4"/>
      <dgm:spPr/>
      <dgm:t>
        <a:bodyPr/>
        <a:lstStyle/>
        <a:p>
          <a:endParaRPr lang="es-ES"/>
        </a:p>
      </dgm:t>
    </dgm:pt>
    <dgm:pt modelId="{ED047425-F1E8-4433-B26B-DC8ED799CBCA}" type="pres">
      <dgm:prSet presAssocID="{9EB766D7-1A40-4DB3-ABE2-A887D6F281C4}" presName="circ1Tx" presStyleLbl="revTx" presStyleIdx="0" presStyleCnt="0">
        <dgm:presLayoutVars>
          <dgm:chMax val="0"/>
          <dgm:chPref val="0"/>
          <dgm:bulletEnabled val="1"/>
        </dgm:presLayoutVars>
      </dgm:prSet>
      <dgm:spPr/>
      <dgm:t>
        <a:bodyPr/>
        <a:lstStyle/>
        <a:p>
          <a:endParaRPr lang="es-ES"/>
        </a:p>
      </dgm:t>
    </dgm:pt>
    <dgm:pt modelId="{520183CF-7B2F-4D06-886C-3E8ED9F07334}" type="pres">
      <dgm:prSet presAssocID="{D1DBE462-FD2C-473E-A62A-508A1E44546C}" presName="circ2" presStyleLbl="vennNode1" presStyleIdx="1" presStyleCnt="4"/>
      <dgm:spPr/>
      <dgm:t>
        <a:bodyPr/>
        <a:lstStyle/>
        <a:p>
          <a:endParaRPr lang="es-ES"/>
        </a:p>
      </dgm:t>
    </dgm:pt>
    <dgm:pt modelId="{93D01CE3-AEBB-4AED-B079-3CA5D8B43763}" type="pres">
      <dgm:prSet presAssocID="{D1DBE462-FD2C-473E-A62A-508A1E44546C}" presName="circ2Tx" presStyleLbl="revTx" presStyleIdx="0" presStyleCnt="0">
        <dgm:presLayoutVars>
          <dgm:chMax val="0"/>
          <dgm:chPref val="0"/>
          <dgm:bulletEnabled val="1"/>
        </dgm:presLayoutVars>
      </dgm:prSet>
      <dgm:spPr/>
      <dgm:t>
        <a:bodyPr/>
        <a:lstStyle/>
        <a:p>
          <a:endParaRPr lang="es-ES"/>
        </a:p>
      </dgm:t>
    </dgm:pt>
    <dgm:pt modelId="{36EB3606-05C0-43FC-814C-F13785B04A39}" type="pres">
      <dgm:prSet presAssocID="{2F351388-0F55-4CA8-B89A-768569E7B74D}" presName="circ3" presStyleLbl="vennNode1" presStyleIdx="2" presStyleCnt="4"/>
      <dgm:spPr/>
      <dgm:t>
        <a:bodyPr/>
        <a:lstStyle/>
        <a:p>
          <a:endParaRPr lang="es-ES"/>
        </a:p>
      </dgm:t>
    </dgm:pt>
    <dgm:pt modelId="{FE1FF426-16DC-448A-8989-6864A736D575}" type="pres">
      <dgm:prSet presAssocID="{2F351388-0F55-4CA8-B89A-768569E7B74D}" presName="circ3Tx" presStyleLbl="revTx" presStyleIdx="0" presStyleCnt="0">
        <dgm:presLayoutVars>
          <dgm:chMax val="0"/>
          <dgm:chPref val="0"/>
          <dgm:bulletEnabled val="1"/>
        </dgm:presLayoutVars>
      </dgm:prSet>
      <dgm:spPr/>
      <dgm:t>
        <a:bodyPr/>
        <a:lstStyle/>
        <a:p>
          <a:endParaRPr lang="es-ES"/>
        </a:p>
      </dgm:t>
    </dgm:pt>
    <dgm:pt modelId="{2EEC9542-33E3-6647-A801-E6E36466599A}" type="pres">
      <dgm:prSet presAssocID="{E6609F3F-AE8E-C541-A894-047F0CEC2AC5}" presName="circ4" presStyleLbl="vennNode1" presStyleIdx="3" presStyleCnt="4"/>
      <dgm:spPr/>
      <dgm:t>
        <a:bodyPr/>
        <a:lstStyle/>
        <a:p>
          <a:endParaRPr lang="es-ES"/>
        </a:p>
      </dgm:t>
    </dgm:pt>
    <dgm:pt modelId="{2BF47F7A-AE85-7944-B5C8-6A572319AC10}" type="pres">
      <dgm:prSet presAssocID="{E6609F3F-AE8E-C541-A894-047F0CEC2AC5}" presName="circ4Tx" presStyleLbl="revTx" presStyleIdx="0" presStyleCnt="0">
        <dgm:presLayoutVars>
          <dgm:chMax val="0"/>
          <dgm:chPref val="0"/>
          <dgm:bulletEnabled val="1"/>
        </dgm:presLayoutVars>
      </dgm:prSet>
      <dgm:spPr/>
      <dgm:t>
        <a:bodyPr/>
        <a:lstStyle/>
        <a:p>
          <a:endParaRPr lang="es-ES"/>
        </a:p>
      </dgm:t>
    </dgm:pt>
  </dgm:ptLst>
  <dgm:cxnLst>
    <dgm:cxn modelId="{6B9B2D1D-BB95-7E4D-9596-FE91EE133B56}" type="presOf" srcId="{D1DBE462-FD2C-473E-A62A-508A1E44546C}" destId="{520183CF-7B2F-4D06-886C-3E8ED9F07334}" srcOrd="0" destOrd="0" presId="urn:microsoft.com/office/officeart/2005/8/layout/venn1"/>
    <dgm:cxn modelId="{35C66285-A460-BF48-8D07-1ACECA040BF6}" type="presOf" srcId="{9EB766D7-1A40-4DB3-ABE2-A887D6F281C4}" destId="{7E8043F4-D554-4822-AD2E-208A301733C7}" srcOrd="0" destOrd="0" presId="urn:microsoft.com/office/officeart/2005/8/layout/venn1"/>
    <dgm:cxn modelId="{8000D379-CAB0-0641-B75B-87ACEE01A3B1}" srcId="{4306DE49-75AE-49BF-A760-79A14A3AB098}" destId="{E6609F3F-AE8E-C541-A894-047F0CEC2AC5}" srcOrd="3" destOrd="0" parTransId="{7E65C326-B70D-F240-94BD-651049CD9A37}" sibTransId="{D69B0761-9FAD-7946-B96E-49C379AB51E8}"/>
    <dgm:cxn modelId="{D1D479B1-5ADB-AB4B-B90A-B2C062410EB3}" type="presOf" srcId="{2F351388-0F55-4CA8-B89A-768569E7B74D}" destId="{36EB3606-05C0-43FC-814C-F13785B04A39}" srcOrd="0" destOrd="0" presId="urn:microsoft.com/office/officeart/2005/8/layout/venn1"/>
    <dgm:cxn modelId="{C618022E-DA5F-B544-8FD5-A5EFAA9AC190}" type="presOf" srcId="{9EB766D7-1A40-4DB3-ABE2-A887D6F281C4}" destId="{ED047425-F1E8-4433-B26B-DC8ED799CBCA}" srcOrd="1" destOrd="0" presId="urn:microsoft.com/office/officeart/2005/8/layout/venn1"/>
    <dgm:cxn modelId="{281C2D41-1A75-4C4C-8AA4-B308D808F98F}" srcId="{4306DE49-75AE-49BF-A760-79A14A3AB098}" destId="{D1DBE462-FD2C-473E-A62A-508A1E44546C}" srcOrd="1" destOrd="0" parTransId="{0FB59B4E-0AA3-433B-8756-D4E86824D0BA}" sibTransId="{E80A5216-FA26-4A9A-B5C9-BCC011E50B56}"/>
    <dgm:cxn modelId="{CCC1A083-B8DD-4FEE-A3BC-B52D73485FC7}" srcId="{4306DE49-75AE-49BF-A760-79A14A3AB098}" destId="{9EB766D7-1A40-4DB3-ABE2-A887D6F281C4}" srcOrd="0" destOrd="0" parTransId="{A5D0A014-9574-42EE-BBB3-FDEDB0BA6F76}" sibTransId="{FF90F67F-043B-450B-A544-E2AA95A7942E}"/>
    <dgm:cxn modelId="{3CA134B6-C237-9240-9152-E42D6F79CA4D}" type="presOf" srcId="{E6609F3F-AE8E-C541-A894-047F0CEC2AC5}" destId="{2EEC9542-33E3-6647-A801-E6E36466599A}" srcOrd="0" destOrd="0" presId="urn:microsoft.com/office/officeart/2005/8/layout/venn1"/>
    <dgm:cxn modelId="{3E4FDF5E-7A18-4F82-A65C-FBD8CC32323E}" srcId="{4306DE49-75AE-49BF-A760-79A14A3AB098}" destId="{2F351388-0F55-4CA8-B89A-768569E7B74D}" srcOrd="2" destOrd="0" parTransId="{F7707A57-4379-4149-AC65-B37A0702F5F2}" sibTransId="{1E25EE6D-08BE-4541-860F-2EBC5E73A011}"/>
    <dgm:cxn modelId="{F54FF15A-09A5-1D48-A0C4-4DE55441D023}" type="presOf" srcId="{D1DBE462-FD2C-473E-A62A-508A1E44546C}" destId="{93D01CE3-AEBB-4AED-B079-3CA5D8B43763}" srcOrd="1" destOrd="0" presId="urn:microsoft.com/office/officeart/2005/8/layout/venn1"/>
    <dgm:cxn modelId="{46CDF8E4-9FB1-D34D-9CDB-2D20AD134BBD}" type="presOf" srcId="{4306DE49-75AE-49BF-A760-79A14A3AB098}" destId="{7698D47F-6321-43F0-9DC1-4FED38B6841F}" srcOrd="0" destOrd="0" presId="urn:microsoft.com/office/officeart/2005/8/layout/venn1"/>
    <dgm:cxn modelId="{A9A93025-2FDC-FE43-B82F-888A36856642}" type="presOf" srcId="{2F351388-0F55-4CA8-B89A-768569E7B74D}" destId="{FE1FF426-16DC-448A-8989-6864A736D575}" srcOrd="1" destOrd="0" presId="urn:microsoft.com/office/officeart/2005/8/layout/venn1"/>
    <dgm:cxn modelId="{BC1ACAD2-D628-CC41-90C9-84ABE1DEB908}" type="presOf" srcId="{E6609F3F-AE8E-C541-A894-047F0CEC2AC5}" destId="{2BF47F7A-AE85-7944-B5C8-6A572319AC10}" srcOrd="1" destOrd="0" presId="urn:microsoft.com/office/officeart/2005/8/layout/venn1"/>
    <dgm:cxn modelId="{12831BC1-FD83-A149-9EE3-C159F7905AA0}" type="presParOf" srcId="{7698D47F-6321-43F0-9DC1-4FED38B6841F}" destId="{7E8043F4-D554-4822-AD2E-208A301733C7}" srcOrd="0" destOrd="0" presId="urn:microsoft.com/office/officeart/2005/8/layout/venn1"/>
    <dgm:cxn modelId="{4BABD1B9-2C16-9447-997C-7A972A9EFFC4}" type="presParOf" srcId="{7698D47F-6321-43F0-9DC1-4FED38B6841F}" destId="{ED047425-F1E8-4433-B26B-DC8ED799CBCA}" srcOrd="1" destOrd="0" presId="urn:microsoft.com/office/officeart/2005/8/layout/venn1"/>
    <dgm:cxn modelId="{A98BE782-F410-F743-8010-99889DBDD00B}" type="presParOf" srcId="{7698D47F-6321-43F0-9DC1-4FED38B6841F}" destId="{520183CF-7B2F-4D06-886C-3E8ED9F07334}" srcOrd="2" destOrd="0" presId="urn:microsoft.com/office/officeart/2005/8/layout/venn1"/>
    <dgm:cxn modelId="{DD1D6A09-53D1-0948-ADB9-84BF079BB9ED}" type="presParOf" srcId="{7698D47F-6321-43F0-9DC1-4FED38B6841F}" destId="{93D01CE3-AEBB-4AED-B079-3CA5D8B43763}" srcOrd="3" destOrd="0" presId="urn:microsoft.com/office/officeart/2005/8/layout/venn1"/>
    <dgm:cxn modelId="{6332C18D-9E15-1E48-95BC-5EDDD39CE6B7}" type="presParOf" srcId="{7698D47F-6321-43F0-9DC1-4FED38B6841F}" destId="{36EB3606-05C0-43FC-814C-F13785B04A39}" srcOrd="4" destOrd="0" presId="urn:microsoft.com/office/officeart/2005/8/layout/venn1"/>
    <dgm:cxn modelId="{3B0C8854-35D2-574A-8585-29F0BCFE38BD}" type="presParOf" srcId="{7698D47F-6321-43F0-9DC1-4FED38B6841F}" destId="{FE1FF426-16DC-448A-8989-6864A736D575}" srcOrd="5" destOrd="0" presId="urn:microsoft.com/office/officeart/2005/8/layout/venn1"/>
    <dgm:cxn modelId="{18EFEC1F-CB5E-244A-A15F-678B380F5698}" type="presParOf" srcId="{7698D47F-6321-43F0-9DC1-4FED38B6841F}" destId="{2EEC9542-33E3-6647-A801-E6E36466599A}" srcOrd="6" destOrd="0" presId="urn:microsoft.com/office/officeart/2005/8/layout/venn1"/>
    <dgm:cxn modelId="{0437BF99-CD5C-A24F-8A80-2C2CE28D8E20}" type="presParOf" srcId="{7698D47F-6321-43F0-9DC1-4FED38B6841F}" destId="{2BF47F7A-AE85-7944-B5C8-6A572319AC10}"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732202-BF37-904A-A82A-D0BC9DF86212}" type="doc">
      <dgm:prSet loTypeId="urn:microsoft.com/office/officeart/2005/8/layout/hierarchy1" loCatId="" qsTypeId="urn:microsoft.com/office/officeart/2005/8/quickstyle/simple4" qsCatId="simple" csTypeId="urn:microsoft.com/office/officeart/2005/8/colors/accent1_2#3" csCatId="accent1" phldr="1"/>
      <dgm:spPr/>
      <dgm:t>
        <a:bodyPr/>
        <a:lstStyle/>
        <a:p>
          <a:endParaRPr lang="es-ES"/>
        </a:p>
      </dgm:t>
    </dgm:pt>
    <dgm:pt modelId="{96821F62-E8EA-3844-B1DE-C2CA1DA31900}">
      <dgm:prSet phldrT="[Texto]"/>
      <dgm:spPr/>
      <dgm:t>
        <a:bodyPr/>
        <a:lstStyle/>
        <a:p>
          <a:r>
            <a:rPr lang="es-ES" dirty="0" smtClean="0"/>
            <a:t>Resistencia</a:t>
          </a:r>
          <a:endParaRPr lang="es-ES" dirty="0"/>
        </a:p>
      </dgm:t>
    </dgm:pt>
    <dgm:pt modelId="{778F94D6-0F95-CF4D-9631-7CD6DF595E5A}" type="parTrans" cxnId="{6B9B7CD0-C876-304C-B150-23056032AB32}">
      <dgm:prSet/>
      <dgm:spPr/>
      <dgm:t>
        <a:bodyPr/>
        <a:lstStyle/>
        <a:p>
          <a:endParaRPr lang="es-ES"/>
        </a:p>
      </dgm:t>
    </dgm:pt>
    <dgm:pt modelId="{07B897CB-8609-F546-BB59-67FBF55BC046}" type="sibTrans" cxnId="{6B9B7CD0-C876-304C-B150-23056032AB32}">
      <dgm:prSet/>
      <dgm:spPr/>
      <dgm:t>
        <a:bodyPr/>
        <a:lstStyle/>
        <a:p>
          <a:endParaRPr lang="es-ES"/>
        </a:p>
      </dgm:t>
    </dgm:pt>
    <dgm:pt modelId="{B7E8EC80-DF98-C046-96BE-A4FDC5756F60}">
      <dgm:prSet phldrT="[Texto]"/>
      <dgm:spPr/>
      <dgm:t>
        <a:bodyPr/>
        <a:lstStyle/>
        <a:p>
          <a:r>
            <a:rPr lang="es-ES" dirty="0" smtClean="0"/>
            <a:t>Discordancia</a:t>
          </a:r>
          <a:endParaRPr lang="es-ES" dirty="0"/>
        </a:p>
      </dgm:t>
    </dgm:pt>
    <dgm:pt modelId="{E0BC7131-4ED0-5F48-9CB1-2B83C3A0110A}" type="parTrans" cxnId="{3E191AB7-2024-2840-AB98-90D6F254E72B}">
      <dgm:prSet/>
      <dgm:spPr/>
      <dgm:t>
        <a:bodyPr/>
        <a:lstStyle/>
        <a:p>
          <a:endParaRPr lang="es-ES"/>
        </a:p>
      </dgm:t>
    </dgm:pt>
    <dgm:pt modelId="{56A148E1-9970-3B48-AF9B-EACCD760B2D9}" type="sibTrans" cxnId="{3E191AB7-2024-2840-AB98-90D6F254E72B}">
      <dgm:prSet/>
      <dgm:spPr/>
      <dgm:t>
        <a:bodyPr/>
        <a:lstStyle/>
        <a:p>
          <a:endParaRPr lang="es-ES"/>
        </a:p>
      </dgm:t>
    </dgm:pt>
    <dgm:pt modelId="{4279E210-3BE0-DA4A-A692-F2086BC176A4}">
      <dgm:prSet phldrT="[Texto]"/>
      <dgm:spPr/>
      <dgm:t>
        <a:bodyPr/>
        <a:lstStyle/>
        <a:p>
          <a:r>
            <a:rPr lang="es-ES" dirty="0" smtClean="0"/>
            <a:t>Tensiones ligadas a la relación</a:t>
          </a:r>
          <a:endParaRPr lang="es-ES" dirty="0"/>
        </a:p>
      </dgm:t>
    </dgm:pt>
    <dgm:pt modelId="{A4DDF2CE-21B4-9D44-AC74-40189BB21A23}" type="parTrans" cxnId="{639AC0E4-8CE1-CE4A-9409-BDB13129E8E0}">
      <dgm:prSet/>
      <dgm:spPr/>
      <dgm:t>
        <a:bodyPr/>
        <a:lstStyle/>
        <a:p>
          <a:endParaRPr lang="es-ES"/>
        </a:p>
      </dgm:t>
    </dgm:pt>
    <dgm:pt modelId="{BD116D35-2B49-4145-9392-1BAFA9E3FE34}" type="sibTrans" cxnId="{639AC0E4-8CE1-CE4A-9409-BDB13129E8E0}">
      <dgm:prSet/>
      <dgm:spPr/>
      <dgm:t>
        <a:bodyPr/>
        <a:lstStyle/>
        <a:p>
          <a:endParaRPr lang="es-ES"/>
        </a:p>
      </dgm:t>
    </dgm:pt>
    <dgm:pt modelId="{A63F1716-592A-DA46-9BAD-0037D48525C9}">
      <dgm:prSet phldrT="[Texto]"/>
      <dgm:spPr/>
      <dgm:t>
        <a:bodyPr/>
        <a:lstStyle/>
        <a:p>
          <a:r>
            <a:rPr lang="es-ES" dirty="0" smtClean="0"/>
            <a:t>Discurso de mantenimiento</a:t>
          </a:r>
          <a:endParaRPr lang="es-ES" dirty="0"/>
        </a:p>
      </dgm:t>
    </dgm:pt>
    <dgm:pt modelId="{B2A26F11-FDD1-7549-A437-D1D48AE3F692}" type="parTrans" cxnId="{5F4B5458-A7B0-4C48-A9D4-150D01A35FEA}">
      <dgm:prSet/>
      <dgm:spPr/>
      <dgm:t>
        <a:bodyPr/>
        <a:lstStyle/>
        <a:p>
          <a:endParaRPr lang="es-ES"/>
        </a:p>
      </dgm:t>
    </dgm:pt>
    <dgm:pt modelId="{06E7940E-B007-A241-8C6C-239D4D045B9F}" type="sibTrans" cxnId="{5F4B5458-A7B0-4C48-A9D4-150D01A35FEA}">
      <dgm:prSet/>
      <dgm:spPr/>
      <dgm:t>
        <a:bodyPr/>
        <a:lstStyle/>
        <a:p>
          <a:endParaRPr lang="es-ES"/>
        </a:p>
      </dgm:t>
    </dgm:pt>
    <dgm:pt modelId="{17FF8C3B-30C3-D54A-B2FF-B343D9024A01}">
      <dgm:prSet phldrT="[Texto]"/>
      <dgm:spPr/>
      <dgm:t>
        <a:bodyPr/>
        <a:lstStyle/>
        <a:p>
          <a:r>
            <a:rPr lang="es-ES" dirty="0" smtClean="0"/>
            <a:t>Tensiones ligadas a la conducta diana</a:t>
          </a:r>
          <a:endParaRPr lang="es-ES" dirty="0"/>
        </a:p>
      </dgm:t>
    </dgm:pt>
    <dgm:pt modelId="{937DBF79-32A0-6E4A-9075-4BC25C5811C1}" type="parTrans" cxnId="{7A2E4E8B-D617-714C-BC00-80DD29F9736B}">
      <dgm:prSet/>
      <dgm:spPr/>
      <dgm:t>
        <a:bodyPr/>
        <a:lstStyle/>
        <a:p>
          <a:endParaRPr lang="es-ES"/>
        </a:p>
      </dgm:t>
    </dgm:pt>
    <dgm:pt modelId="{D44887BC-857C-2046-819F-55F5FA3ADAAA}" type="sibTrans" cxnId="{7A2E4E8B-D617-714C-BC00-80DD29F9736B}">
      <dgm:prSet/>
      <dgm:spPr/>
      <dgm:t>
        <a:bodyPr/>
        <a:lstStyle/>
        <a:p>
          <a:endParaRPr lang="es-ES"/>
        </a:p>
      </dgm:t>
    </dgm:pt>
    <dgm:pt modelId="{C205EC2B-04C0-0845-A416-1F0234297F79}" type="pres">
      <dgm:prSet presAssocID="{E9732202-BF37-904A-A82A-D0BC9DF86212}" presName="hierChild1" presStyleCnt="0">
        <dgm:presLayoutVars>
          <dgm:chPref val="1"/>
          <dgm:dir/>
          <dgm:animOne val="branch"/>
          <dgm:animLvl val="lvl"/>
          <dgm:resizeHandles/>
        </dgm:presLayoutVars>
      </dgm:prSet>
      <dgm:spPr/>
      <dgm:t>
        <a:bodyPr/>
        <a:lstStyle/>
        <a:p>
          <a:endParaRPr lang="es-ES"/>
        </a:p>
      </dgm:t>
    </dgm:pt>
    <dgm:pt modelId="{869E9BFE-08CD-8B4D-BF8C-51E0D767AE8C}" type="pres">
      <dgm:prSet presAssocID="{96821F62-E8EA-3844-B1DE-C2CA1DA31900}" presName="hierRoot1" presStyleCnt="0"/>
      <dgm:spPr/>
    </dgm:pt>
    <dgm:pt modelId="{050AD092-9F45-364F-846A-B246B74B9552}" type="pres">
      <dgm:prSet presAssocID="{96821F62-E8EA-3844-B1DE-C2CA1DA31900}" presName="composite" presStyleCnt="0"/>
      <dgm:spPr/>
    </dgm:pt>
    <dgm:pt modelId="{1C1E0C4C-76FA-5248-89F7-E83D4F4A6841}" type="pres">
      <dgm:prSet presAssocID="{96821F62-E8EA-3844-B1DE-C2CA1DA31900}" presName="background" presStyleLbl="node0" presStyleIdx="0" presStyleCnt="1"/>
      <dgm:spPr/>
    </dgm:pt>
    <dgm:pt modelId="{6D96B1AE-1E43-E440-8457-DB548A2F6733}" type="pres">
      <dgm:prSet presAssocID="{96821F62-E8EA-3844-B1DE-C2CA1DA31900}" presName="text" presStyleLbl="fgAcc0" presStyleIdx="0" presStyleCnt="1">
        <dgm:presLayoutVars>
          <dgm:chPref val="3"/>
        </dgm:presLayoutVars>
      </dgm:prSet>
      <dgm:spPr/>
      <dgm:t>
        <a:bodyPr/>
        <a:lstStyle/>
        <a:p>
          <a:endParaRPr lang="es-ES"/>
        </a:p>
      </dgm:t>
    </dgm:pt>
    <dgm:pt modelId="{4F800D9D-1CAD-8946-A82C-3BE34FD00264}" type="pres">
      <dgm:prSet presAssocID="{96821F62-E8EA-3844-B1DE-C2CA1DA31900}" presName="hierChild2" presStyleCnt="0"/>
      <dgm:spPr/>
    </dgm:pt>
    <dgm:pt modelId="{6DF38BF9-679A-224C-8EF3-259711679FAD}" type="pres">
      <dgm:prSet presAssocID="{E0BC7131-4ED0-5F48-9CB1-2B83C3A0110A}" presName="Name10" presStyleLbl="parChTrans1D2" presStyleIdx="0" presStyleCnt="2"/>
      <dgm:spPr/>
      <dgm:t>
        <a:bodyPr/>
        <a:lstStyle/>
        <a:p>
          <a:endParaRPr lang="es-ES"/>
        </a:p>
      </dgm:t>
    </dgm:pt>
    <dgm:pt modelId="{BFFFF9CD-E9D3-D64A-AC20-352045875538}" type="pres">
      <dgm:prSet presAssocID="{B7E8EC80-DF98-C046-96BE-A4FDC5756F60}" presName="hierRoot2" presStyleCnt="0"/>
      <dgm:spPr/>
    </dgm:pt>
    <dgm:pt modelId="{928990D1-5BD5-E042-A773-86E51FE2B6AB}" type="pres">
      <dgm:prSet presAssocID="{B7E8EC80-DF98-C046-96BE-A4FDC5756F60}" presName="composite2" presStyleCnt="0"/>
      <dgm:spPr/>
    </dgm:pt>
    <dgm:pt modelId="{F00CBB19-CBCE-6647-B289-3971843E038E}" type="pres">
      <dgm:prSet presAssocID="{B7E8EC80-DF98-C046-96BE-A4FDC5756F60}" presName="background2" presStyleLbl="node2" presStyleIdx="0" presStyleCnt="2"/>
      <dgm:spPr/>
    </dgm:pt>
    <dgm:pt modelId="{9FA23CAA-7413-E741-8295-8A33F9BCF2AF}" type="pres">
      <dgm:prSet presAssocID="{B7E8EC80-DF98-C046-96BE-A4FDC5756F60}" presName="text2" presStyleLbl="fgAcc2" presStyleIdx="0" presStyleCnt="2" custLinFactNeighborX="-16978">
        <dgm:presLayoutVars>
          <dgm:chPref val="3"/>
        </dgm:presLayoutVars>
      </dgm:prSet>
      <dgm:spPr/>
      <dgm:t>
        <a:bodyPr/>
        <a:lstStyle/>
        <a:p>
          <a:endParaRPr lang="es-ES"/>
        </a:p>
      </dgm:t>
    </dgm:pt>
    <dgm:pt modelId="{6CAC8AAD-934E-FC43-BD6D-7B40DC6B643B}" type="pres">
      <dgm:prSet presAssocID="{B7E8EC80-DF98-C046-96BE-A4FDC5756F60}" presName="hierChild3" presStyleCnt="0"/>
      <dgm:spPr/>
    </dgm:pt>
    <dgm:pt modelId="{2EBFF408-B5DE-5244-98A0-82F3BB245715}" type="pres">
      <dgm:prSet presAssocID="{A4DDF2CE-21B4-9D44-AC74-40189BB21A23}" presName="Name17" presStyleLbl="parChTrans1D3" presStyleIdx="0" presStyleCnt="2"/>
      <dgm:spPr/>
      <dgm:t>
        <a:bodyPr/>
        <a:lstStyle/>
        <a:p>
          <a:endParaRPr lang="es-ES"/>
        </a:p>
      </dgm:t>
    </dgm:pt>
    <dgm:pt modelId="{31A25B94-77C5-ED4A-9397-F747113EC4D6}" type="pres">
      <dgm:prSet presAssocID="{4279E210-3BE0-DA4A-A692-F2086BC176A4}" presName="hierRoot3" presStyleCnt="0"/>
      <dgm:spPr/>
    </dgm:pt>
    <dgm:pt modelId="{9D356944-D139-B747-8F3B-AC25CA180B08}" type="pres">
      <dgm:prSet presAssocID="{4279E210-3BE0-DA4A-A692-F2086BC176A4}" presName="composite3" presStyleCnt="0"/>
      <dgm:spPr/>
    </dgm:pt>
    <dgm:pt modelId="{E39168D2-A519-A84A-AB7B-2D427E0F9C8A}" type="pres">
      <dgm:prSet presAssocID="{4279E210-3BE0-DA4A-A692-F2086BC176A4}" presName="background3" presStyleLbl="node3" presStyleIdx="0" presStyleCnt="2"/>
      <dgm:spPr/>
    </dgm:pt>
    <dgm:pt modelId="{3F6F54A6-062B-CA4D-9347-9D4F08E59077}" type="pres">
      <dgm:prSet presAssocID="{4279E210-3BE0-DA4A-A692-F2086BC176A4}" presName="text3" presStyleLbl="fgAcc3" presStyleIdx="0" presStyleCnt="2" custLinFactNeighborX="-16978">
        <dgm:presLayoutVars>
          <dgm:chPref val="3"/>
        </dgm:presLayoutVars>
      </dgm:prSet>
      <dgm:spPr/>
      <dgm:t>
        <a:bodyPr/>
        <a:lstStyle/>
        <a:p>
          <a:endParaRPr lang="es-ES"/>
        </a:p>
      </dgm:t>
    </dgm:pt>
    <dgm:pt modelId="{FD1C8ACB-74CF-B64B-BF2E-11A0C9858AFC}" type="pres">
      <dgm:prSet presAssocID="{4279E210-3BE0-DA4A-A692-F2086BC176A4}" presName="hierChild4" presStyleCnt="0"/>
      <dgm:spPr/>
    </dgm:pt>
    <dgm:pt modelId="{BD0CF71E-8921-6845-AAB3-D83CFC1AD058}" type="pres">
      <dgm:prSet presAssocID="{B2A26F11-FDD1-7549-A437-D1D48AE3F692}" presName="Name10" presStyleLbl="parChTrans1D2" presStyleIdx="1" presStyleCnt="2"/>
      <dgm:spPr/>
      <dgm:t>
        <a:bodyPr/>
        <a:lstStyle/>
        <a:p>
          <a:endParaRPr lang="es-ES"/>
        </a:p>
      </dgm:t>
    </dgm:pt>
    <dgm:pt modelId="{7BC142C8-EAB5-574C-834B-D5EBBBD51468}" type="pres">
      <dgm:prSet presAssocID="{A63F1716-592A-DA46-9BAD-0037D48525C9}" presName="hierRoot2" presStyleCnt="0"/>
      <dgm:spPr/>
    </dgm:pt>
    <dgm:pt modelId="{3BEDD71A-EE02-7F44-A570-AAD128F60BD6}" type="pres">
      <dgm:prSet presAssocID="{A63F1716-592A-DA46-9BAD-0037D48525C9}" presName="composite2" presStyleCnt="0"/>
      <dgm:spPr/>
    </dgm:pt>
    <dgm:pt modelId="{632A516C-44AD-324C-B835-D7D1BAEA56D7}" type="pres">
      <dgm:prSet presAssocID="{A63F1716-592A-DA46-9BAD-0037D48525C9}" presName="background2" presStyleLbl="node2" presStyleIdx="1" presStyleCnt="2"/>
      <dgm:spPr/>
    </dgm:pt>
    <dgm:pt modelId="{6B776F5E-C89E-DD42-A23A-726D10CAFC2E}" type="pres">
      <dgm:prSet presAssocID="{A63F1716-592A-DA46-9BAD-0037D48525C9}" presName="text2" presStyleLbl="fgAcc2" presStyleIdx="1" presStyleCnt="2" custLinFactNeighborX="21549">
        <dgm:presLayoutVars>
          <dgm:chPref val="3"/>
        </dgm:presLayoutVars>
      </dgm:prSet>
      <dgm:spPr/>
      <dgm:t>
        <a:bodyPr/>
        <a:lstStyle/>
        <a:p>
          <a:endParaRPr lang="es-ES"/>
        </a:p>
      </dgm:t>
    </dgm:pt>
    <dgm:pt modelId="{5CE4AB72-024A-6B48-88FC-A47563C063CA}" type="pres">
      <dgm:prSet presAssocID="{A63F1716-592A-DA46-9BAD-0037D48525C9}" presName="hierChild3" presStyleCnt="0"/>
      <dgm:spPr/>
    </dgm:pt>
    <dgm:pt modelId="{F9834F5F-6CE1-D34C-93E5-4C6F68FD8375}" type="pres">
      <dgm:prSet presAssocID="{937DBF79-32A0-6E4A-9075-4BC25C5811C1}" presName="Name17" presStyleLbl="parChTrans1D3" presStyleIdx="1" presStyleCnt="2"/>
      <dgm:spPr/>
      <dgm:t>
        <a:bodyPr/>
        <a:lstStyle/>
        <a:p>
          <a:endParaRPr lang="es-ES"/>
        </a:p>
      </dgm:t>
    </dgm:pt>
    <dgm:pt modelId="{4D3FD637-B63F-C944-8624-B742E7F644D5}" type="pres">
      <dgm:prSet presAssocID="{17FF8C3B-30C3-D54A-B2FF-B343D9024A01}" presName="hierRoot3" presStyleCnt="0"/>
      <dgm:spPr/>
    </dgm:pt>
    <dgm:pt modelId="{44AFA7AC-85E0-A949-A103-AFAA4ACC27E5}" type="pres">
      <dgm:prSet presAssocID="{17FF8C3B-30C3-D54A-B2FF-B343D9024A01}" presName="composite3" presStyleCnt="0"/>
      <dgm:spPr/>
    </dgm:pt>
    <dgm:pt modelId="{1D810AB8-10DE-9249-B477-A62C0EA6F900}" type="pres">
      <dgm:prSet presAssocID="{17FF8C3B-30C3-D54A-B2FF-B343D9024A01}" presName="background3" presStyleLbl="node3" presStyleIdx="1" presStyleCnt="2"/>
      <dgm:spPr/>
    </dgm:pt>
    <dgm:pt modelId="{688F1738-0203-0D4D-B4FC-B8E92770DC38}" type="pres">
      <dgm:prSet presAssocID="{17FF8C3B-30C3-D54A-B2FF-B343D9024A01}" presName="text3" presStyleLbl="fgAcc3" presStyleIdx="1" presStyleCnt="2" custLinFactNeighborX="21549">
        <dgm:presLayoutVars>
          <dgm:chPref val="3"/>
        </dgm:presLayoutVars>
      </dgm:prSet>
      <dgm:spPr/>
      <dgm:t>
        <a:bodyPr/>
        <a:lstStyle/>
        <a:p>
          <a:endParaRPr lang="es-ES"/>
        </a:p>
      </dgm:t>
    </dgm:pt>
    <dgm:pt modelId="{398BABA4-457B-E74F-BED9-A7FB257CA8F8}" type="pres">
      <dgm:prSet presAssocID="{17FF8C3B-30C3-D54A-B2FF-B343D9024A01}" presName="hierChild4" presStyleCnt="0"/>
      <dgm:spPr/>
    </dgm:pt>
  </dgm:ptLst>
  <dgm:cxnLst>
    <dgm:cxn modelId="{3C3D8BE7-53F9-4EAB-980A-E1F070E632DA}" type="presOf" srcId="{A63F1716-592A-DA46-9BAD-0037D48525C9}" destId="{6B776F5E-C89E-DD42-A23A-726D10CAFC2E}" srcOrd="0" destOrd="0" presId="urn:microsoft.com/office/officeart/2005/8/layout/hierarchy1"/>
    <dgm:cxn modelId="{3E191AB7-2024-2840-AB98-90D6F254E72B}" srcId="{96821F62-E8EA-3844-B1DE-C2CA1DA31900}" destId="{B7E8EC80-DF98-C046-96BE-A4FDC5756F60}" srcOrd="0" destOrd="0" parTransId="{E0BC7131-4ED0-5F48-9CB1-2B83C3A0110A}" sibTransId="{56A148E1-9970-3B48-AF9B-EACCD760B2D9}"/>
    <dgm:cxn modelId="{DEF2DA29-391E-4186-929F-04553EAFC714}" type="presOf" srcId="{B7E8EC80-DF98-C046-96BE-A4FDC5756F60}" destId="{9FA23CAA-7413-E741-8295-8A33F9BCF2AF}" srcOrd="0" destOrd="0" presId="urn:microsoft.com/office/officeart/2005/8/layout/hierarchy1"/>
    <dgm:cxn modelId="{F3A720EF-0181-4BBC-8EFD-528D21A1E093}" type="presOf" srcId="{96821F62-E8EA-3844-B1DE-C2CA1DA31900}" destId="{6D96B1AE-1E43-E440-8457-DB548A2F6733}" srcOrd="0" destOrd="0" presId="urn:microsoft.com/office/officeart/2005/8/layout/hierarchy1"/>
    <dgm:cxn modelId="{32677C07-6BEB-4362-85E9-E19EFDE84CDE}" type="presOf" srcId="{B2A26F11-FDD1-7549-A437-D1D48AE3F692}" destId="{BD0CF71E-8921-6845-AAB3-D83CFC1AD058}" srcOrd="0" destOrd="0" presId="urn:microsoft.com/office/officeart/2005/8/layout/hierarchy1"/>
    <dgm:cxn modelId="{F601853E-A357-4E5F-BDCF-CA56A42E79CC}" type="presOf" srcId="{17FF8C3B-30C3-D54A-B2FF-B343D9024A01}" destId="{688F1738-0203-0D4D-B4FC-B8E92770DC38}" srcOrd="0" destOrd="0" presId="urn:microsoft.com/office/officeart/2005/8/layout/hierarchy1"/>
    <dgm:cxn modelId="{F70535AD-A6F1-434C-BF54-80A759F5EDB6}" type="presOf" srcId="{A4DDF2CE-21B4-9D44-AC74-40189BB21A23}" destId="{2EBFF408-B5DE-5244-98A0-82F3BB245715}" srcOrd="0" destOrd="0" presId="urn:microsoft.com/office/officeart/2005/8/layout/hierarchy1"/>
    <dgm:cxn modelId="{1E85A44D-AC15-493C-B230-DCAC402B0634}" type="presOf" srcId="{4279E210-3BE0-DA4A-A692-F2086BC176A4}" destId="{3F6F54A6-062B-CA4D-9347-9D4F08E59077}" srcOrd="0" destOrd="0" presId="urn:microsoft.com/office/officeart/2005/8/layout/hierarchy1"/>
    <dgm:cxn modelId="{7A2E4E8B-D617-714C-BC00-80DD29F9736B}" srcId="{A63F1716-592A-DA46-9BAD-0037D48525C9}" destId="{17FF8C3B-30C3-D54A-B2FF-B343D9024A01}" srcOrd="0" destOrd="0" parTransId="{937DBF79-32A0-6E4A-9075-4BC25C5811C1}" sibTransId="{D44887BC-857C-2046-819F-55F5FA3ADAAA}"/>
    <dgm:cxn modelId="{23903D0D-8FEB-49CC-8B13-DE4E748FEE05}" type="presOf" srcId="{937DBF79-32A0-6E4A-9075-4BC25C5811C1}" destId="{F9834F5F-6CE1-D34C-93E5-4C6F68FD8375}" srcOrd="0" destOrd="0" presId="urn:microsoft.com/office/officeart/2005/8/layout/hierarchy1"/>
    <dgm:cxn modelId="{B15F9A46-DC6E-4D51-BEC1-082CC99B1C5C}" type="presOf" srcId="{E9732202-BF37-904A-A82A-D0BC9DF86212}" destId="{C205EC2B-04C0-0845-A416-1F0234297F79}" srcOrd="0" destOrd="0" presId="urn:microsoft.com/office/officeart/2005/8/layout/hierarchy1"/>
    <dgm:cxn modelId="{639AC0E4-8CE1-CE4A-9409-BDB13129E8E0}" srcId="{B7E8EC80-DF98-C046-96BE-A4FDC5756F60}" destId="{4279E210-3BE0-DA4A-A692-F2086BC176A4}" srcOrd="0" destOrd="0" parTransId="{A4DDF2CE-21B4-9D44-AC74-40189BB21A23}" sibTransId="{BD116D35-2B49-4145-9392-1BAFA9E3FE34}"/>
    <dgm:cxn modelId="{5F4B5458-A7B0-4C48-A9D4-150D01A35FEA}" srcId="{96821F62-E8EA-3844-B1DE-C2CA1DA31900}" destId="{A63F1716-592A-DA46-9BAD-0037D48525C9}" srcOrd="1" destOrd="0" parTransId="{B2A26F11-FDD1-7549-A437-D1D48AE3F692}" sibTransId="{06E7940E-B007-A241-8C6C-239D4D045B9F}"/>
    <dgm:cxn modelId="{B920DD2A-860E-4444-ACBC-B7FD0085E660}" type="presOf" srcId="{E0BC7131-4ED0-5F48-9CB1-2B83C3A0110A}" destId="{6DF38BF9-679A-224C-8EF3-259711679FAD}" srcOrd="0" destOrd="0" presId="urn:microsoft.com/office/officeart/2005/8/layout/hierarchy1"/>
    <dgm:cxn modelId="{6B9B7CD0-C876-304C-B150-23056032AB32}" srcId="{E9732202-BF37-904A-A82A-D0BC9DF86212}" destId="{96821F62-E8EA-3844-B1DE-C2CA1DA31900}" srcOrd="0" destOrd="0" parTransId="{778F94D6-0F95-CF4D-9631-7CD6DF595E5A}" sibTransId="{07B897CB-8609-F546-BB59-67FBF55BC046}"/>
    <dgm:cxn modelId="{CFCCEC26-2A75-4A84-8541-BF008560D1DF}" type="presParOf" srcId="{C205EC2B-04C0-0845-A416-1F0234297F79}" destId="{869E9BFE-08CD-8B4D-BF8C-51E0D767AE8C}" srcOrd="0" destOrd="0" presId="urn:microsoft.com/office/officeart/2005/8/layout/hierarchy1"/>
    <dgm:cxn modelId="{CDB53C5B-357E-4966-9663-2116FAA4D98C}" type="presParOf" srcId="{869E9BFE-08CD-8B4D-BF8C-51E0D767AE8C}" destId="{050AD092-9F45-364F-846A-B246B74B9552}" srcOrd="0" destOrd="0" presId="urn:microsoft.com/office/officeart/2005/8/layout/hierarchy1"/>
    <dgm:cxn modelId="{69BD2D5C-0CA5-449F-BB74-584353CEF779}" type="presParOf" srcId="{050AD092-9F45-364F-846A-B246B74B9552}" destId="{1C1E0C4C-76FA-5248-89F7-E83D4F4A6841}" srcOrd="0" destOrd="0" presId="urn:microsoft.com/office/officeart/2005/8/layout/hierarchy1"/>
    <dgm:cxn modelId="{5FBF1D1D-1C54-4E78-8D1B-5682E8F5149E}" type="presParOf" srcId="{050AD092-9F45-364F-846A-B246B74B9552}" destId="{6D96B1AE-1E43-E440-8457-DB548A2F6733}" srcOrd="1" destOrd="0" presId="urn:microsoft.com/office/officeart/2005/8/layout/hierarchy1"/>
    <dgm:cxn modelId="{7FD98294-9298-443B-AAD4-DD75CE7A1117}" type="presParOf" srcId="{869E9BFE-08CD-8B4D-BF8C-51E0D767AE8C}" destId="{4F800D9D-1CAD-8946-A82C-3BE34FD00264}" srcOrd="1" destOrd="0" presId="urn:microsoft.com/office/officeart/2005/8/layout/hierarchy1"/>
    <dgm:cxn modelId="{61BDD963-E9E6-4AA3-B56B-100C03FFAC8B}" type="presParOf" srcId="{4F800D9D-1CAD-8946-A82C-3BE34FD00264}" destId="{6DF38BF9-679A-224C-8EF3-259711679FAD}" srcOrd="0" destOrd="0" presId="urn:microsoft.com/office/officeart/2005/8/layout/hierarchy1"/>
    <dgm:cxn modelId="{FCBA3E90-9706-4874-995D-3040EDA9F28A}" type="presParOf" srcId="{4F800D9D-1CAD-8946-A82C-3BE34FD00264}" destId="{BFFFF9CD-E9D3-D64A-AC20-352045875538}" srcOrd="1" destOrd="0" presId="urn:microsoft.com/office/officeart/2005/8/layout/hierarchy1"/>
    <dgm:cxn modelId="{8E89A707-BF87-4A91-A172-216BA0E0BE57}" type="presParOf" srcId="{BFFFF9CD-E9D3-D64A-AC20-352045875538}" destId="{928990D1-5BD5-E042-A773-86E51FE2B6AB}" srcOrd="0" destOrd="0" presId="urn:microsoft.com/office/officeart/2005/8/layout/hierarchy1"/>
    <dgm:cxn modelId="{0276F2E1-F054-4684-AE35-861ED0C75589}" type="presParOf" srcId="{928990D1-5BD5-E042-A773-86E51FE2B6AB}" destId="{F00CBB19-CBCE-6647-B289-3971843E038E}" srcOrd="0" destOrd="0" presId="urn:microsoft.com/office/officeart/2005/8/layout/hierarchy1"/>
    <dgm:cxn modelId="{EAB75452-7BE0-4E36-8006-84AE62BFDA5F}" type="presParOf" srcId="{928990D1-5BD5-E042-A773-86E51FE2B6AB}" destId="{9FA23CAA-7413-E741-8295-8A33F9BCF2AF}" srcOrd="1" destOrd="0" presId="urn:microsoft.com/office/officeart/2005/8/layout/hierarchy1"/>
    <dgm:cxn modelId="{2A58EEF3-2FFF-486F-8109-B481E3E615DC}" type="presParOf" srcId="{BFFFF9CD-E9D3-D64A-AC20-352045875538}" destId="{6CAC8AAD-934E-FC43-BD6D-7B40DC6B643B}" srcOrd="1" destOrd="0" presId="urn:microsoft.com/office/officeart/2005/8/layout/hierarchy1"/>
    <dgm:cxn modelId="{8D313C67-B641-4A58-9388-5F73AA3C5661}" type="presParOf" srcId="{6CAC8AAD-934E-FC43-BD6D-7B40DC6B643B}" destId="{2EBFF408-B5DE-5244-98A0-82F3BB245715}" srcOrd="0" destOrd="0" presId="urn:microsoft.com/office/officeart/2005/8/layout/hierarchy1"/>
    <dgm:cxn modelId="{7383BDFA-5F3A-4FE4-A118-A82216112497}" type="presParOf" srcId="{6CAC8AAD-934E-FC43-BD6D-7B40DC6B643B}" destId="{31A25B94-77C5-ED4A-9397-F747113EC4D6}" srcOrd="1" destOrd="0" presId="urn:microsoft.com/office/officeart/2005/8/layout/hierarchy1"/>
    <dgm:cxn modelId="{9D48EF73-6BBF-49FB-9538-5A33448B1C8B}" type="presParOf" srcId="{31A25B94-77C5-ED4A-9397-F747113EC4D6}" destId="{9D356944-D139-B747-8F3B-AC25CA180B08}" srcOrd="0" destOrd="0" presId="urn:microsoft.com/office/officeart/2005/8/layout/hierarchy1"/>
    <dgm:cxn modelId="{5E7AD193-3A18-4E5A-8BC7-BA9569F554BB}" type="presParOf" srcId="{9D356944-D139-B747-8F3B-AC25CA180B08}" destId="{E39168D2-A519-A84A-AB7B-2D427E0F9C8A}" srcOrd="0" destOrd="0" presId="urn:microsoft.com/office/officeart/2005/8/layout/hierarchy1"/>
    <dgm:cxn modelId="{644B3B17-9B27-4043-BF74-69210A0E4D7F}" type="presParOf" srcId="{9D356944-D139-B747-8F3B-AC25CA180B08}" destId="{3F6F54A6-062B-CA4D-9347-9D4F08E59077}" srcOrd="1" destOrd="0" presId="urn:microsoft.com/office/officeart/2005/8/layout/hierarchy1"/>
    <dgm:cxn modelId="{77088F80-32B4-42F3-A8C7-D70B03B4403D}" type="presParOf" srcId="{31A25B94-77C5-ED4A-9397-F747113EC4D6}" destId="{FD1C8ACB-74CF-B64B-BF2E-11A0C9858AFC}" srcOrd="1" destOrd="0" presId="urn:microsoft.com/office/officeart/2005/8/layout/hierarchy1"/>
    <dgm:cxn modelId="{8A57E00F-EB36-49BB-80C3-0DA7837774C6}" type="presParOf" srcId="{4F800D9D-1CAD-8946-A82C-3BE34FD00264}" destId="{BD0CF71E-8921-6845-AAB3-D83CFC1AD058}" srcOrd="2" destOrd="0" presId="urn:microsoft.com/office/officeart/2005/8/layout/hierarchy1"/>
    <dgm:cxn modelId="{71F4FB10-8624-486F-8537-EA67511BDB85}" type="presParOf" srcId="{4F800D9D-1CAD-8946-A82C-3BE34FD00264}" destId="{7BC142C8-EAB5-574C-834B-D5EBBBD51468}" srcOrd="3" destOrd="0" presId="urn:microsoft.com/office/officeart/2005/8/layout/hierarchy1"/>
    <dgm:cxn modelId="{FDE2BAC7-B6A9-4AE2-BDCB-935D3B2F8C59}" type="presParOf" srcId="{7BC142C8-EAB5-574C-834B-D5EBBBD51468}" destId="{3BEDD71A-EE02-7F44-A570-AAD128F60BD6}" srcOrd="0" destOrd="0" presId="urn:microsoft.com/office/officeart/2005/8/layout/hierarchy1"/>
    <dgm:cxn modelId="{D31D44D9-0601-42B1-8285-287DC056866D}" type="presParOf" srcId="{3BEDD71A-EE02-7F44-A570-AAD128F60BD6}" destId="{632A516C-44AD-324C-B835-D7D1BAEA56D7}" srcOrd="0" destOrd="0" presId="urn:microsoft.com/office/officeart/2005/8/layout/hierarchy1"/>
    <dgm:cxn modelId="{0C94C8A7-CEE2-4F43-9A90-0B162F0FD177}" type="presParOf" srcId="{3BEDD71A-EE02-7F44-A570-AAD128F60BD6}" destId="{6B776F5E-C89E-DD42-A23A-726D10CAFC2E}" srcOrd="1" destOrd="0" presId="urn:microsoft.com/office/officeart/2005/8/layout/hierarchy1"/>
    <dgm:cxn modelId="{1AE5F6EA-16F7-4473-AEAC-5DFC01BA8957}" type="presParOf" srcId="{7BC142C8-EAB5-574C-834B-D5EBBBD51468}" destId="{5CE4AB72-024A-6B48-88FC-A47563C063CA}" srcOrd="1" destOrd="0" presId="urn:microsoft.com/office/officeart/2005/8/layout/hierarchy1"/>
    <dgm:cxn modelId="{B7FCED91-145A-48B4-B4DA-2CD6CE4175B3}" type="presParOf" srcId="{5CE4AB72-024A-6B48-88FC-A47563C063CA}" destId="{F9834F5F-6CE1-D34C-93E5-4C6F68FD8375}" srcOrd="0" destOrd="0" presId="urn:microsoft.com/office/officeart/2005/8/layout/hierarchy1"/>
    <dgm:cxn modelId="{7752AF58-011D-4DB8-B22E-1ED70D8A3FC6}" type="presParOf" srcId="{5CE4AB72-024A-6B48-88FC-A47563C063CA}" destId="{4D3FD637-B63F-C944-8624-B742E7F644D5}" srcOrd="1" destOrd="0" presId="urn:microsoft.com/office/officeart/2005/8/layout/hierarchy1"/>
    <dgm:cxn modelId="{BBE9BC45-64F2-413A-BEF3-B37C88793583}" type="presParOf" srcId="{4D3FD637-B63F-C944-8624-B742E7F644D5}" destId="{44AFA7AC-85E0-A949-A103-AFAA4ACC27E5}" srcOrd="0" destOrd="0" presId="urn:microsoft.com/office/officeart/2005/8/layout/hierarchy1"/>
    <dgm:cxn modelId="{46A8293F-7F7D-4230-A393-5689C61D4E44}" type="presParOf" srcId="{44AFA7AC-85E0-A949-A103-AFAA4ACC27E5}" destId="{1D810AB8-10DE-9249-B477-A62C0EA6F900}" srcOrd="0" destOrd="0" presId="urn:microsoft.com/office/officeart/2005/8/layout/hierarchy1"/>
    <dgm:cxn modelId="{F6C83FAF-8DD7-4114-9C15-5CC089464708}" type="presParOf" srcId="{44AFA7AC-85E0-A949-A103-AFAA4ACC27E5}" destId="{688F1738-0203-0D4D-B4FC-B8E92770DC38}" srcOrd="1" destOrd="0" presId="urn:microsoft.com/office/officeart/2005/8/layout/hierarchy1"/>
    <dgm:cxn modelId="{C70067F3-D921-448A-9CF0-364D99C7512D}" type="presParOf" srcId="{4D3FD637-B63F-C944-8624-B742E7F644D5}" destId="{398BABA4-457B-E74F-BED9-A7FB257CA8F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89250" cy="49688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s-ES_tradnl"/>
          </a:p>
        </p:txBody>
      </p:sp>
      <p:sp>
        <p:nvSpPr>
          <p:cNvPr id="15363" name="Rectangle 3"/>
          <p:cNvSpPr>
            <a:spLocks noGrp="1" noChangeArrowheads="1"/>
          </p:cNvSpPr>
          <p:nvPr>
            <p:ph type="dt" sz="quarter" idx="1"/>
          </p:nvPr>
        </p:nvSpPr>
        <p:spPr bwMode="auto">
          <a:xfrm>
            <a:off x="3779838" y="0"/>
            <a:ext cx="2889250" cy="49688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s-ES_tradnl"/>
          </a:p>
        </p:txBody>
      </p:sp>
      <p:sp>
        <p:nvSpPr>
          <p:cNvPr id="15364" name="Rectangle 4"/>
          <p:cNvSpPr>
            <a:spLocks noGrp="1" noChangeArrowheads="1"/>
          </p:cNvSpPr>
          <p:nvPr>
            <p:ph type="ftr" sz="quarter" idx="2"/>
          </p:nvPr>
        </p:nvSpPr>
        <p:spPr bwMode="auto">
          <a:xfrm>
            <a:off x="0" y="9431338"/>
            <a:ext cx="2889250" cy="496887"/>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s-ES_tradnl"/>
          </a:p>
        </p:txBody>
      </p:sp>
      <p:sp>
        <p:nvSpPr>
          <p:cNvPr id="15365" name="Rectangle 5"/>
          <p:cNvSpPr>
            <a:spLocks noGrp="1" noChangeArrowheads="1"/>
          </p:cNvSpPr>
          <p:nvPr>
            <p:ph type="sldNum" sz="quarter" idx="3"/>
          </p:nvPr>
        </p:nvSpPr>
        <p:spPr bwMode="auto">
          <a:xfrm>
            <a:off x="3779838" y="9431338"/>
            <a:ext cx="2889250" cy="496887"/>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FF4756B4-1574-41FA-BE06-C3540C339CE4}" type="slidenum">
              <a:rPr lang="es-ES_tradnl"/>
              <a:pPr>
                <a:defRPr/>
              </a:pPr>
              <a:t>‹#›</a:t>
            </a:fld>
            <a:endParaRPr lang="es-ES_tradnl"/>
          </a:p>
        </p:txBody>
      </p:sp>
    </p:spTree>
    <p:extLst>
      <p:ext uri="{BB962C8B-B14F-4D97-AF65-F5344CB8AC3E}">
        <p14:creationId xmlns:p14="http://schemas.microsoft.com/office/powerpoint/2010/main" val="3402517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kumimoji="1" sz="1200">
                <a:latin typeface="Times New Roman" pitchFamily="18" charset="0"/>
                <a:cs typeface="+mn-cs"/>
              </a:defRPr>
            </a:lvl1pPr>
          </a:lstStyle>
          <a:p>
            <a:pPr>
              <a:defRPr/>
            </a:pPr>
            <a:endParaRPr lang="ca-ES"/>
          </a:p>
        </p:txBody>
      </p:sp>
      <p:sp>
        <p:nvSpPr>
          <p:cNvPr id="76803"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1" sz="1200">
                <a:latin typeface="Times New Roman" pitchFamily="18" charset="0"/>
                <a:cs typeface="+mn-cs"/>
              </a:defRPr>
            </a:lvl1pPr>
          </a:lstStyle>
          <a:p>
            <a:pPr>
              <a:defRPr/>
            </a:pPr>
            <a:endParaRPr lang="ca-ES"/>
          </a:p>
        </p:txBody>
      </p:sp>
      <p:sp>
        <p:nvSpPr>
          <p:cNvPr id="14340"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a-ES" noProof="0" smtClean="0"/>
              <a:t>Haga clic para modificar el estilo de texto del patrón</a:t>
            </a:r>
          </a:p>
          <a:p>
            <a:pPr lvl="1"/>
            <a:r>
              <a:rPr lang="ca-ES" noProof="0" smtClean="0"/>
              <a:t>Segundo nivel</a:t>
            </a:r>
          </a:p>
          <a:p>
            <a:pPr lvl="2"/>
            <a:r>
              <a:rPr lang="ca-ES" noProof="0" smtClean="0"/>
              <a:t>Tercer nivel</a:t>
            </a:r>
          </a:p>
          <a:p>
            <a:pPr lvl="3"/>
            <a:r>
              <a:rPr lang="ca-ES" noProof="0" smtClean="0"/>
              <a:t>Cuarto nivel</a:t>
            </a:r>
          </a:p>
          <a:p>
            <a:pPr lvl="4"/>
            <a:r>
              <a:rPr lang="ca-ES" noProof="0" smtClean="0"/>
              <a:t>Quinto nivel</a:t>
            </a:r>
          </a:p>
        </p:txBody>
      </p:sp>
      <p:sp>
        <p:nvSpPr>
          <p:cNvPr id="76806"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kumimoji="1" sz="1200">
                <a:latin typeface="Times New Roman" pitchFamily="18" charset="0"/>
                <a:cs typeface="+mn-cs"/>
              </a:defRPr>
            </a:lvl1pPr>
          </a:lstStyle>
          <a:p>
            <a:pPr>
              <a:defRPr/>
            </a:pPr>
            <a:endParaRPr lang="ca-ES"/>
          </a:p>
        </p:txBody>
      </p:sp>
      <p:sp>
        <p:nvSpPr>
          <p:cNvPr id="76807"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kumimoji="1" sz="1200">
                <a:latin typeface="Times New Roman" pitchFamily="18" charset="0"/>
                <a:cs typeface="+mn-cs"/>
              </a:defRPr>
            </a:lvl1pPr>
          </a:lstStyle>
          <a:p>
            <a:pPr>
              <a:defRPr/>
            </a:pPr>
            <a:fld id="{72D71290-07EA-46F8-92C5-00F339E58265}" type="slidenum">
              <a:rPr lang="ca-ES"/>
              <a:pPr>
                <a:defRPr/>
              </a:pPr>
              <a:t>‹#›</a:t>
            </a:fld>
            <a:endParaRPr lang="ca-ES"/>
          </a:p>
        </p:txBody>
      </p:sp>
    </p:spTree>
    <p:extLst>
      <p:ext uri="{BB962C8B-B14F-4D97-AF65-F5344CB8AC3E}">
        <p14:creationId xmlns:p14="http://schemas.microsoft.com/office/powerpoint/2010/main" val="3922455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ln/>
        </p:spPr>
      </p:sp>
      <p:sp>
        <p:nvSpPr>
          <p:cNvPr id="130050"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a:ln/>
        </p:spPr>
      </p:sp>
      <p:sp>
        <p:nvSpPr>
          <p:cNvPr id="142338"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ln/>
        </p:spPr>
      </p:sp>
      <p:sp>
        <p:nvSpPr>
          <p:cNvPr id="149506"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ln/>
        </p:spPr>
      </p:sp>
      <p:sp>
        <p:nvSpPr>
          <p:cNvPr id="165890"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a:ln/>
        </p:spPr>
      </p:sp>
      <p:sp>
        <p:nvSpPr>
          <p:cNvPr id="163842"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a:ln/>
        </p:spPr>
      </p:sp>
      <p:sp>
        <p:nvSpPr>
          <p:cNvPr id="167938"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ChangeArrowheads="1" noTextEdit="1"/>
          </p:cNvSpPr>
          <p:nvPr>
            <p:ph type="sldImg"/>
          </p:nvPr>
        </p:nvSpPr>
        <p:spPr>
          <a:ln/>
        </p:spPr>
      </p:sp>
      <p:sp>
        <p:nvSpPr>
          <p:cNvPr id="169986"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spect="1" noChangeArrowheads="1" noTextEdit="1"/>
          </p:cNvSpPr>
          <p:nvPr>
            <p:ph type="sldImg"/>
          </p:nvPr>
        </p:nvSpPr>
        <p:spPr>
          <a:ln/>
        </p:spPr>
      </p:sp>
      <p:sp>
        <p:nvSpPr>
          <p:cNvPr id="180226"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Rot="1" noChangeAspect="1" noChangeArrowheads="1" noTextEdit="1"/>
          </p:cNvSpPr>
          <p:nvPr>
            <p:ph type="sldImg"/>
          </p:nvPr>
        </p:nvSpPr>
        <p:spPr>
          <a:ln/>
        </p:spPr>
      </p:sp>
      <p:sp>
        <p:nvSpPr>
          <p:cNvPr id="184322"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ChangeArrowheads="1" noTextEdit="1"/>
          </p:cNvSpPr>
          <p:nvPr>
            <p:ph type="sldImg"/>
          </p:nvPr>
        </p:nvSpPr>
        <p:spPr>
          <a:ln/>
        </p:spPr>
      </p:sp>
      <p:sp>
        <p:nvSpPr>
          <p:cNvPr id="172034"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ln/>
        </p:spPr>
      </p:sp>
      <p:sp>
        <p:nvSpPr>
          <p:cNvPr id="174082"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ln/>
        </p:spPr>
      </p:sp>
      <p:sp>
        <p:nvSpPr>
          <p:cNvPr id="188418"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Rot="1" noChangeAspect="1" noChangeArrowheads="1" noTextEdit="1"/>
          </p:cNvSpPr>
          <p:nvPr>
            <p:ph type="sldImg"/>
          </p:nvPr>
        </p:nvSpPr>
        <p:spPr>
          <a:ln/>
        </p:spPr>
      </p:sp>
      <p:sp>
        <p:nvSpPr>
          <p:cNvPr id="190466"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Rot="1" noChangeAspect="1" noChangeArrowheads="1" noTextEdit="1"/>
          </p:cNvSpPr>
          <p:nvPr>
            <p:ph type="sldImg"/>
          </p:nvPr>
        </p:nvSpPr>
        <p:spPr>
          <a:ln/>
        </p:spPr>
      </p:sp>
      <p:sp>
        <p:nvSpPr>
          <p:cNvPr id="192514" name="Rectangle 3"/>
          <p:cNvSpPr>
            <a:spLocks noGrp="1" noChangeArrowheads="1"/>
          </p:cNvSpPr>
          <p:nvPr>
            <p:ph type="body" idx="1"/>
          </p:nvPr>
        </p:nvSpPr>
        <p:spPr>
          <a:xfrm>
            <a:off x="889000" y="4716463"/>
            <a:ext cx="4891088" cy="4467225"/>
          </a:xfrm>
          <a:noFill/>
          <a:ln/>
        </p:spPr>
        <p:txBody>
          <a:bodyPr/>
          <a:lstStyle/>
          <a:p>
            <a:r>
              <a:rPr lang="es-ES_tradnl" smtClean="0"/>
              <a:t>1-ya que existe una base biológica innata para las señales no verbales, que provoca una respuesta emotiva inmediata y de gran potencia.</a:t>
            </a:r>
          </a:p>
          <a:p>
            <a:r>
              <a:rPr lang="es-ES_tradnl" smtClean="0"/>
              <a:t>2-El ritmo de emisión, el tono de voz y el énfasis que pongamos son vitales para determinar por parte de quien nos escucha, el sentido de los mensajes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a:ln/>
        </p:spPr>
      </p:sp>
      <p:sp>
        <p:nvSpPr>
          <p:cNvPr id="194562" name="Rectangle 3"/>
          <p:cNvSpPr>
            <a:spLocks noGrp="1" noChangeArrowheads="1"/>
          </p:cNvSpPr>
          <p:nvPr>
            <p:ph type="body" idx="1"/>
          </p:nvPr>
        </p:nvSpPr>
        <p:spPr>
          <a:xfrm>
            <a:off x="889000" y="4716463"/>
            <a:ext cx="4891088" cy="4467225"/>
          </a:xfrm>
          <a:noFill/>
          <a:ln/>
        </p:spPr>
        <p:txBody>
          <a:bodyPr/>
          <a:lstStyle/>
          <a:p>
            <a:r>
              <a:rPr lang="ca-ES" smtClean="0"/>
              <a:t>El silenci asignificatiu no existeix doncs indicaria vacuitat total i estaria en contradicció amb un dels principis bàsics de la comunicació “no es possible no comunicar” escola de comunicació de Palo Alto Califòrnia.</a:t>
            </a:r>
          </a:p>
          <a:p>
            <a:endParaRPr lang="ca-ES" smtClean="0"/>
          </a:p>
          <a:p>
            <a:endParaRPr lang="ca-ES" smtClean="0"/>
          </a:p>
          <a:p>
            <a:endParaRPr lang="ca-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Rot="1" noChangeAspect="1" noChangeArrowheads="1" noTextEdit="1"/>
          </p:cNvSpPr>
          <p:nvPr>
            <p:ph type="sldImg"/>
          </p:nvPr>
        </p:nvSpPr>
        <p:spPr>
          <a:ln/>
        </p:spPr>
      </p:sp>
      <p:sp>
        <p:nvSpPr>
          <p:cNvPr id="196610"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TextEdit="1"/>
          </p:cNvSpPr>
          <p:nvPr>
            <p:ph type="sldImg"/>
          </p:nvPr>
        </p:nvSpPr>
        <p:spPr>
          <a:ln/>
        </p:spPr>
      </p:sp>
      <p:sp>
        <p:nvSpPr>
          <p:cNvPr id="198658" name="Rectangle 3"/>
          <p:cNvSpPr>
            <a:spLocks noGrp="1"/>
          </p:cNvSpPr>
          <p:nvPr>
            <p:ph type="body" idx="1"/>
          </p:nvPr>
        </p:nvSpPr>
        <p:spPr>
          <a:noFill/>
          <a:ln/>
        </p:spPr>
        <p:txBody>
          <a:bodyPr/>
          <a:lstStyle/>
          <a:p>
            <a:endParaRPr lang="ca-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ChangeArrowheads="1" noTextEdit="1"/>
          </p:cNvSpPr>
          <p:nvPr>
            <p:ph type="sldImg"/>
          </p:nvPr>
        </p:nvSpPr>
        <p:spPr>
          <a:ln/>
        </p:spPr>
      </p:sp>
      <p:sp>
        <p:nvSpPr>
          <p:cNvPr id="201730"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ChangeArrowheads="1" noTextEdit="1"/>
          </p:cNvSpPr>
          <p:nvPr>
            <p:ph type="sldImg"/>
          </p:nvPr>
        </p:nvSpPr>
        <p:spPr>
          <a:ln/>
        </p:spPr>
      </p:sp>
      <p:sp>
        <p:nvSpPr>
          <p:cNvPr id="203778"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ChangeArrowheads="1" noTextEdit="1"/>
          </p:cNvSpPr>
          <p:nvPr>
            <p:ph type="sldImg"/>
          </p:nvPr>
        </p:nvSpPr>
        <p:spPr>
          <a:ln/>
        </p:spPr>
      </p:sp>
      <p:sp>
        <p:nvSpPr>
          <p:cNvPr id="205826"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xfrm>
            <a:off x="889000" y="4716463"/>
            <a:ext cx="4891088" cy="4467225"/>
          </a:xfrm>
          <a:noFill/>
          <a:ln/>
        </p:spPr>
        <p:txBody>
          <a:bodyPr/>
          <a:lstStyle/>
          <a:p>
            <a:r>
              <a:rPr lang="ca-ES" smtClean="0"/>
              <a:t>Término acuñado por Bleuler (médico suizo 1857-1939) en 1910</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ChangeArrowheads="1" noTextEdit="1"/>
          </p:cNvSpPr>
          <p:nvPr>
            <p:ph type="sldImg"/>
          </p:nvPr>
        </p:nvSpPr>
        <p:spPr>
          <a:ln/>
        </p:spPr>
      </p:sp>
      <p:sp>
        <p:nvSpPr>
          <p:cNvPr id="207874"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Rot="1" noChangeAspect="1" noTextEdit="1"/>
          </p:cNvSpPr>
          <p:nvPr>
            <p:ph type="sldImg"/>
          </p:nvPr>
        </p:nvSpPr>
        <p:spPr>
          <a:ln/>
        </p:spPr>
      </p:sp>
      <p:sp>
        <p:nvSpPr>
          <p:cNvPr id="209922" name="Rectangle 3"/>
          <p:cNvSpPr>
            <a:spLocks noGrp="1"/>
          </p:cNvSpPr>
          <p:nvPr>
            <p:ph type="body" idx="1"/>
          </p:nvPr>
        </p:nvSpPr>
        <p:spPr>
          <a:noFill/>
          <a:ln/>
        </p:spPr>
        <p:txBody>
          <a:bodyPr/>
          <a:lstStyle/>
          <a:p>
            <a:endParaRPr lang="ca-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Rot="1" noChangeAspect="1" noChangeArrowheads="1" noTextEdit="1"/>
          </p:cNvSpPr>
          <p:nvPr>
            <p:ph type="sldImg"/>
          </p:nvPr>
        </p:nvSpPr>
        <p:spPr>
          <a:xfrm>
            <a:off x="854075" y="744538"/>
            <a:ext cx="4962525" cy="3722687"/>
          </a:xfrm>
          <a:ln/>
        </p:spPr>
      </p:sp>
      <p:sp>
        <p:nvSpPr>
          <p:cNvPr id="212994"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Rot="1" noChangeAspect="1" noTextEdit="1"/>
          </p:cNvSpPr>
          <p:nvPr>
            <p:ph type="sldImg"/>
          </p:nvPr>
        </p:nvSpPr>
        <p:spPr>
          <a:ln/>
        </p:spPr>
      </p:sp>
      <p:sp>
        <p:nvSpPr>
          <p:cNvPr id="215042" name="Rectangle 3"/>
          <p:cNvSpPr>
            <a:spLocks noGrp="1"/>
          </p:cNvSpPr>
          <p:nvPr>
            <p:ph type="body" idx="1"/>
          </p:nvPr>
        </p:nvSpPr>
        <p:spPr>
          <a:noFill/>
          <a:ln/>
        </p:spPr>
        <p:txBody>
          <a:bodyPr/>
          <a:lstStyle/>
          <a:p>
            <a:endParaRPr lang="ca-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fld id="{4E05F9DF-A3EA-42D2-BF4A-523289C9BB69}" type="slidenum">
              <a:rPr lang="en-US" sz="1200">
                <a:latin typeface="Calibri" pitchFamily="34" charset="0"/>
              </a:rPr>
              <a:pPr eaLnBrk="1" hangingPunct="1">
                <a:defRPr/>
              </a:pPr>
              <a:t>51</a:t>
            </a:fld>
            <a:endParaRPr lang="en-US" sz="1200">
              <a:latin typeface="Calibri" pitchFamily="34" charset="0"/>
            </a:endParaRPr>
          </a:p>
        </p:txBody>
      </p:sp>
      <p:sp>
        <p:nvSpPr>
          <p:cNvPr id="217090" name="Rectangle 2"/>
          <p:cNvSpPr>
            <a:spLocks noGrp="1" noRot="1" noChangeAspect="1" noChangeArrowheads="1" noTextEdit="1"/>
          </p:cNvSpPr>
          <p:nvPr>
            <p:ph type="sldImg"/>
          </p:nvPr>
        </p:nvSpPr>
        <p:spPr>
          <a:xfrm>
            <a:off x="855663" y="746125"/>
            <a:ext cx="4957762" cy="3719513"/>
          </a:xfrm>
          <a:ln cap="flat"/>
        </p:spPr>
      </p:sp>
      <p:sp>
        <p:nvSpPr>
          <p:cNvPr id="217091" name="Rectangle 3"/>
          <p:cNvSpPr>
            <a:spLocks noGrp="1" noChangeArrowheads="1"/>
          </p:cNvSpPr>
          <p:nvPr>
            <p:ph type="body" idx="1"/>
          </p:nvPr>
        </p:nvSpPr>
        <p:spPr>
          <a:noFill/>
          <a:ln/>
        </p:spPr>
        <p:txBody>
          <a:bodyPr lIns="92075" tIns="46038" rIns="92075" bIns="46038"/>
          <a:lstStyle/>
          <a:p>
            <a:pPr eaLnBrk="1" hangingPunct="1">
              <a:spcBef>
                <a:spcPct val="0"/>
              </a:spcBef>
            </a:pPr>
            <a:endParaRPr lang="es-MX"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Rot="1" noChangeAspect="1" noChangeArrowheads="1" noTextEdit="1"/>
          </p:cNvSpPr>
          <p:nvPr>
            <p:ph type="sldImg"/>
          </p:nvPr>
        </p:nvSpPr>
        <p:spPr>
          <a:ln/>
        </p:spPr>
      </p:sp>
      <p:sp>
        <p:nvSpPr>
          <p:cNvPr id="219138"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Rot="1" noChangeAspect="1" noChangeArrowheads="1" noTextEdit="1"/>
          </p:cNvSpPr>
          <p:nvPr>
            <p:ph type="sldImg"/>
          </p:nvPr>
        </p:nvSpPr>
        <p:spPr>
          <a:ln/>
        </p:spPr>
      </p:sp>
      <p:sp>
        <p:nvSpPr>
          <p:cNvPr id="221186"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a:ln/>
        </p:spPr>
      </p:sp>
      <p:sp>
        <p:nvSpPr>
          <p:cNvPr id="223234"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endParaRPr lang="ca-E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Rot="1" noChangeAspect="1" noChangeArrowheads="1" noTextEdit="1"/>
          </p:cNvSpPr>
          <p:nvPr>
            <p:ph type="sldImg"/>
          </p:nvPr>
        </p:nvSpPr>
        <p:spPr>
          <a:ln/>
        </p:spPr>
      </p:sp>
      <p:sp>
        <p:nvSpPr>
          <p:cNvPr id="225282"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779838" y="9429750"/>
            <a:ext cx="2887662" cy="496888"/>
          </a:xfrm>
          <a:prstGeom prst="rect">
            <a:avLst/>
          </a:prstGeom>
          <a:noFill/>
          <a:ln>
            <a:noFill/>
          </a:ln>
        </p:spPr>
        <p:txBody>
          <a:bodyPr lIns="91648" tIns="45828" rIns="91648" bIns="45828" anchor="b"/>
          <a:lstStyle/>
          <a:p>
            <a:pPr algn="r" defTabSz="916296" fontAlgn="auto" hangingPunct="0">
              <a:spcBef>
                <a:spcPts val="0"/>
              </a:spcBef>
              <a:spcAft>
                <a:spcPts val="0"/>
              </a:spcAft>
              <a:defRPr sz="1800" b="0" i="0" u="none" strike="noStrike" kern="0" cap="none" spc="0" baseline="0">
                <a:solidFill>
                  <a:srgbClr val="000000"/>
                </a:solidFill>
                <a:uFillTx/>
              </a:defRPr>
            </a:pPr>
            <a:fld id="{0F7623CD-78FA-4193-BCD7-4570B089ACDC}" type="slidenum">
              <a:rPr lang="ca-ES" sz="1200" kern="0">
                <a:solidFill>
                  <a:srgbClr val="000000"/>
                </a:solidFill>
                <a:latin typeface="Times" pitchFamily="18"/>
              </a:rPr>
              <a:pPr algn="r" defTabSz="916296" fontAlgn="auto" hangingPunct="0">
                <a:spcBef>
                  <a:spcPts val="0"/>
                </a:spcBef>
                <a:spcAft>
                  <a:spcPts val="0"/>
                </a:spcAft>
                <a:defRPr sz="1800" b="0" i="0" u="none" strike="noStrike" kern="0" cap="none" spc="0" baseline="0">
                  <a:solidFill>
                    <a:srgbClr val="000000"/>
                  </a:solidFill>
                  <a:uFillTx/>
                </a:defRPr>
              </a:pPr>
              <a:t>5</a:t>
            </a:fld>
            <a:endParaRPr lang="ca-ES" sz="1200" kern="0">
              <a:solidFill>
                <a:srgbClr val="000000"/>
              </a:solidFill>
              <a:latin typeface="Times" pitchFamily="18"/>
            </a:endParaRPr>
          </a:p>
        </p:txBody>
      </p:sp>
      <p:sp>
        <p:nvSpPr>
          <p:cNvPr id="3" name="Rectangle 7"/>
          <p:cNvSpPr txBox="1"/>
          <p:nvPr/>
        </p:nvSpPr>
        <p:spPr>
          <a:xfrm>
            <a:off x="3779838" y="9432925"/>
            <a:ext cx="2889250" cy="495300"/>
          </a:xfrm>
          <a:prstGeom prst="rect">
            <a:avLst/>
          </a:prstGeom>
          <a:noFill/>
          <a:ln>
            <a:noFill/>
          </a:ln>
        </p:spPr>
        <p:txBody>
          <a:bodyPr lIns="94799" tIns="47403" rIns="94799" bIns="47403" anchor="b"/>
          <a:lstStyle/>
          <a:p>
            <a:pPr algn="r" defTabSz="907176" fontAlgn="auto" hangingPunct="0">
              <a:spcBef>
                <a:spcPts val="0"/>
              </a:spcBef>
              <a:spcAft>
                <a:spcPts val="0"/>
              </a:spcAft>
              <a:defRPr sz="1800" b="0" i="0" u="none" strike="noStrike" kern="0" cap="none" spc="0" baseline="0">
                <a:solidFill>
                  <a:srgbClr val="000000"/>
                </a:solidFill>
                <a:uFillTx/>
              </a:defRPr>
            </a:pPr>
            <a:fld id="{B70F5D68-6FB8-4F29-939E-E2450CEA2AEE}" type="slidenum">
              <a:rPr lang="es-ES" sz="1200" kern="0">
                <a:solidFill>
                  <a:srgbClr val="000000"/>
                </a:solidFill>
                <a:latin typeface="Arial" pitchFamily="34"/>
                <a:ea typeface="ＭＳ Ｐゴシック" pitchFamily="48"/>
              </a:rPr>
              <a:pPr algn="r" defTabSz="907176" fontAlgn="auto" hangingPunct="0">
                <a:spcBef>
                  <a:spcPts val="0"/>
                </a:spcBef>
                <a:spcAft>
                  <a:spcPts val="0"/>
                </a:spcAft>
                <a:defRPr sz="1800" b="0" i="0" u="none" strike="noStrike" kern="0" cap="none" spc="0" baseline="0">
                  <a:solidFill>
                    <a:srgbClr val="000000"/>
                  </a:solidFill>
                  <a:uFillTx/>
                </a:defRPr>
              </a:pPr>
              <a:t>5</a:t>
            </a:fld>
            <a:endParaRPr lang="es-ES" sz="1200" kern="0">
              <a:solidFill>
                <a:srgbClr val="000000"/>
              </a:solidFill>
              <a:latin typeface="Arial" pitchFamily="34"/>
              <a:ea typeface="ＭＳ Ｐゴシック" pitchFamily="48"/>
            </a:endParaRPr>
          </a:p>
        </p:txBody>
      </p:sp>
      <p:sp>
        <p:nvSpPr>
          <p:cNvPr id="22531" name="Rectangle 2"/>
          <p:cNvSpPr>
            <a:spLocks noGrp="1" noRot="1" noChangeAspect="1"/>
          </p:cNvSpPr>
          <p:nvPr>
            <p:ph type="sldImg"/>
          </p:nvPr>
        </p:nvSpPr>
        <p:spPr>
          <a:xfrm>
            <a:off x="854075" y="746125"/>
            <a:ext cx="4960938" cy="3721100"/>
          </a:xfrm>
          <a:ln/>
        </p:spPr>
      </p:sp>
      <p:sp>
        <p:nvSpPr>
          <p:cNvPr id="22532" name="Rectangle 3"/>
          <p:cNvSpPr>
            <a:spLocks noGrp="1"/>
          </p:cNvSpPr>
          <p:nvPr>
            <p:ph type="body" sz="quarter" idx="1"/>
          </p:nvPr>
        </p:nvSpPr>
        <p:spPr>
          <a:xfrm>
            <a:off x="889000" y="4714875"/>
            <a:ext cx="4891088" cy="4467225"/>
          </a:xfrm>
          <a:solidFill>
            <a:srgbClr val="FFFFFF"/>
          </a:solidFill>
          <a:ln w="9528">
            <a:solidFill>
              <a:srgbClr val="000000"/>
            </a:solidFill>
          </a:ln>
        </p:spPr>
        <p:txBody>
          <a:bodyPr lIns="94799" tIns="47403" rIns="94799" bIns="47403"/>
          <a:lstStyle/>
          <a:p>
            <a:endParaRPr lang="ca-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Rot="1" noChangeAspect="1" noChangeArrowheads="1" noTextEdit="1"/>
          </p:cNvSpPr>
          <p:nvPr>
            <p:ph type="sldImg"/>
          </p:nvPr>
        </p:nvSpPr>
        <p:spPr>
          <a:ln/>
        </p:spPr>
      </p:sp>
      <p:sp>
        <p:nvSpPr>
          <p:cNvPr id="229378"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Rot="1" noChangeAspect="1" noTextEdit="1"/>
          </p:cNvSpPr>
          <p:nvPr>
            <p:ph type="sldImg"/>
          </p:nvPr>
        </p:nvSpPr>
        <p:spPr>
          <a:ln/>
        </p:spPr>
      </p:sp>
      <p:sp>
        <p:nvSpPr>
          <p:cNvPr id="233474" name="Rectangle 3"/>
          <p:cNvSpPr>
            <a:spLocks noGrp="1"/>
          </p:cNvSpPr>
          <p:nvPr>
            <p:ph type="body" idx="1"/>
          </p:nvPr>
        </p:nvSpPr>
        <p:spPr>
          <a:noFill/>
          <a:ln/>
        </p:spPr>
        <p:txBody>
          <a:bodyPr/>
          <a:lstStyle/>
          <a:p>
            <a:endParaRPr lang="ca-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Rot="1" noChangeAspect="1" noTextEdit="1"/>
          </p:cNvSpPr>
          <p:nvPr>
            <p:ph type="sldImg"/>
          </p:nvPr>
        </p:nvSpPr>
        <p:spPr>
          <a:ln/>
        </p:spPr>
      </p:sp>
      <p:sp>
        <p:nvSpPr>
          <p:cNvPr id="235522" name="Rectangle 3"/>
          <p:cNvSpPr>
            <a:spLocks noGrp="1"/>
          </p:cNvSpPr>
          <p:nvPr>
            <p:ph type="body" idx="1"/>
          </p:nvPr>
        </p:nvSpPr>
        <p:spPr>
          <a:noFill/>
          <a:ln/>
        </p:spPr>
        <p:txBody>
          <a:bodyPr/>
          <a:lstStyle/>
          <a:p>
            <a:endParaRPr lang="ca-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Rot="1" noChangeAspect="1" noChangeArrowheads="1" noTextEdit="1"/>
          </p:cNvSpPr>
          <p:nvPr>
            <p:ph type="sldImg"/>
          </p:nvPr>
        </p:nvSpPr>
        <p:spPr>
          <a:ln/>
        </p:spPr>
      </p:sp>
      <p:sp>
        <p:nvSpPr>
          <p:cNvPr id="239618"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Rot="1" noChangeAspect="1" noChangeArrowheads="1" noTextEdit="1"/>
          </p:cNvSpPr>
          <p:nvPr>
            <p:ph type="sldImg"/>
          </p:nvPr>
        </p:nvSpPr>
        <p:spPr>
          <a:ln/>
        </p:spPr>
      </p:sp>
      <p:sp>
        <p:nvSpPr>
          <p:cNvPr id="241666"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Rot="1" noChangeAspect="1" noChangeArrowheads="1" noTextEdit="1"/>
          </p:cNvSpPr>
          <p:nvPr>
            <p:ph type="sldImg"/>
          </p:nvPr>
        </p:nvSpPr>
        <p:spPr>
          <a:ln/>
        </p:spPr>
      </p:sp>
      <p:sp>
        <p:nvSpPr>
          <p:cNvPr id="244738"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a:ln/>
        </p:spPr>
      </p:sp>
      <p:sp>
        <p:nvSpPr>
          <p:cNvPr id="246786"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ChangeArrowheads="1" noTextEdit="1"/>
          </p:cNvSpPr>
          <p:nvPr>
            <p:ph type="sldImg"/>
          </p:nvPr>
        </p:nvSpPr>
        <p:spPr>
          <a:ln/>
        </p:spPr>
      </p:sp>
      <p:sp>
        <p:nvSpPr>
          <p:cNvPr id="248834"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Rot="1" noChangeAspect="1" noChangeArrowheads="1" noTextEdit="1"/>
          </p:cNvSpPr>
          <p:nvPr>
            <p:ph type="sldImg"/>
          </p:nvPr>
        </p:nvSpPr>
        <p:spPr>
          <a:ln/>
        </p:spPr>
      </p:sp>
      <p:sp>
        <p:nvSpPr>
          <p:cNvPr id="250882"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Rot="1" noChangeAspect="1" noChangeArrowheads="1" noTextEdit="1"/>
          </p:cNvSpPr>
          <p:nvPr>
            <p:ph type="sldImg"/>
          </p:nvPr>
        </p:nvSpPr>
        <p:spPr>
          <a:ln/>
        </p:spPr>
      </p:sp>
      <p:sp>
        <p:nvSpPr>
          <p:cNvPr id="252930"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Rot="1" noChangeAspect="1" noChangeArrowheads="1" noTextEdit="1"/>
          </p:cNvSpPr>
          <p:nvPr>
            <p:ph type="sldImg"/>
          </p:nvPr>
        </p:nvSpPr>
        <p:spPr>
          <a:ln/>
        </p:spPr>
      </p:sp>
      <p:sp>
        <p:nvSpPr>
          <p:cNvPr id="254978"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ChangeArrowheads="1" noTextEdit="1"/>
          </p:cNvSpPr>
          <p:nvPr>
            <p:ph type="sldImg"/>
          </p:nvPr>
        </p:nvSpPr>
        <p:spPr>
          <a:ln/>
        </p:spPr>
      </p:sp>
      <p:sp>
        <p:nvSpPr>
          <p:cNvPr id="259074"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defTabSz="457200"/>
            <a:fld id="{89AAD493-BA93-4491-B926-A9D1F74E08C1}" type="slidenum">
              <a:rPr lang="ca-ES" sz="1200">
                <a:latin typeface="Calibri" pitchFamily="34" charset="0"/>
                <a:ea typeface="ＭＳ Ｐゴシック" charset="-128"/>
              </a:rPr>
              <a:pPr algn="r" defTabSz="457200"/>
              <a:t>71</a:t>
            </a:fld>
            <a:endParaRPr lang="ca-ES" sz="1200">
              <a:latin typeface="Calibri" pitchFamily="34" charset="0"/>
              <a:ea typeface="ＭＳ Ｐゴシック" charset="-128"/>
            </a:endParaRPr>
          </a:p>
        </p:txBody>
      </p:sp>
      <p:sp>
        <p:nvSpPr>
          <p:cNvPr id="261122"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defTabSz="457200"/>
            <a:fld id="{227A58EA-0452-4755-A061-8F00C8F0B462}" type="slidenum">
              <a:rPr lang="en-US" sz="1200">
                <a:latin typeface="Calibri" pitchFamily="34" charset="0"/>
                <a:ea typeface="ＭＳ Ｐゴシック" charset="-128"/>
              </a:rPr>
              <a:pPr algn="r" defTabSz="457200"/>
              <a:t>71</a:t>
            </a:fld>
            <a:endParaRPr lang="en-US" sz="1200">
              <a:latin typeface="Calibri" pitchFamily="34" charset="0"/>
              <a:ea typeface="ＭＳ Ｐゴシック" charset="-128"/>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defTabSz="457200" eaLnBrk="1" hangingPunct="1">
              <a:spcBef>
                <a:spcPct val="0"/>
              </a:spcBef>
            </a:pPr>
            <a:endParaRPr lang="es-E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defTabSz="457200"/>
            <a:fld id="{C3451BB8-6CCF-4838-8E88-5BD3B6D6E950}" type="slidenum">
              <a:rPr lang="ca-ES" sz="1200">
                <a:latin typeface="Calibri" pitchFamily="34" charset="0"/>
                <a:ea typeface="ＭＳ Ｐゴシック" charset="-128"/>
              </a:rPr>
              <a:pPr algn="r" defTabSz="457200"/>
              <a:t>72</a:t>
            </a:fld>
            <a:endParaRPr lang="ca-ES" sz="1200">
              <a:latin typeface="Calibri" pitchFamily="34" charset="0"/>
              <a:ea typeface="ＭＳ Ｐゴシック" charset="-128"/>
            </a:endParaRPr>
          </a:p>
        </p:txBody>
      </p:sp>
      <p:sp>
        <p:nvSpPr>
          <p:cNvPr id="263170"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defTabSz="457200"/>
            <a:fld id="{4D1366BC-0062-421C-A81A-77DB2D7B6923}" type="slidenum">
              <a:rPr lang="en-US" sz="1200">
                <a:latin typeface="Calibri" pitchFamily="34" charset="0"/>
                <a:ea typeface="ＭＳ Ｐゴシック" charset="-128"/>
              </a:rPr>
              <a:pPr algn="r" defTabSz="457200"/>
              <a:t>72</a:t>
            </a:fld>
            <a:endParaRPr lang="en-US" sz="1200">
              <a:latin typeface="Calibri" pitchFamily="34" charset="0"/>
              <a:ea typeface="ＭＳ Ｐゴシック" charset="-128"/>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defTabSz="457200" eaLnBrk="1" hangingPunct="1">
              <a:spcBef>
                <a:spcPct val="0"/>
              </a:spcBef>
            </a:pPr>
            <a:endParaRPr lang="es-E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Rot="1" noChangeAspect="1" noChangeArrowheads="1" noTextEdit="1"/>
          </p:cNvSpPr>
          <p:nvPr>
            <p:ph type="sldImg"/>
          </p:nvPr>
        </p:nvSpPr>
        <p:spPr>
          <a:ln/>
        </p:spPr>
      </p:sp>
      <p:sp>
        <p:nvSpPr>
          <p:cNvPr id="265218"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Rot="1" noChangeAspect="1" noChangeArrowheads="1" noTextEdit="1"/>
          </p:cNvSpPr>
          <p:nvPr>
            <p:ph type="sldImg"/>
          </p:nvPr>
        </p:nvSpPr>
        <p:spPr>
          <a:ln/>
        </p:spPr>
      </p:sp>
      <p:sp>
        <p:nvSpPr>
          <p:cNvPr id="267266"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Rot="1" noChangeAspect="1" noChangeArrowheads="1" noTextEdit="1"/>
          </p:cNvSpPr>
          <p:nvPr>
            <p:ph type="sldImg"/>
          </p:nvPr>
        </p:nvSpPr>
        <p:spPr>
          <a:ln/>
        </p:spPr>
      </p:sp>
      <p:sp>
        <p:nvSpPr>
          <p:cNvPr id="269314"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Rot="1" noChangeAspect="1" noChangeArrowheads="1" noTextEdit="1"/>
          </p:cNvSpPr>
          <p:nvPr>
            <p:ph type="sldImg"/>
          </p:nvPr>
        </p:nvSpPr>
        <p:spPr>
          <a:ln/>
        </p:spPr>
      </p:sp>
      <p:sp>
        <p:nvSpPr>
          <p:cNvPr id="271362"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Rot="1" noChangeAspect="1" noChangeArrowheads="1" noTextEdit="1"/>
          </p:cNvSpPr>
          <p:nvPr>
            <p:ph type="sldImg"/>
          </p:nvPr>
        </p:nvSpPr>
        <p:spPr>
          <a:ln/>
        </p:spPr>
      </p:sp>
      <p:sp>
        <p:nvSpPr>
          <p:cNvPr id="273410"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Rot="1" noChangeAspect="1" noChangeArrowheads="1" noTextEdit="1"/>
          </p:cNvSpPr>
          <p:nvPr>
            <p:ph type="sldImg"/>
          </p:nvPr>
        </p:nvSpPr>
        <p:spPr>
          <a:ln/>
        </p:spPr>
      </p:sp>
      <p:sp>
        <p:nvSpPr>
          <p:cNvPr id="275458"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Rot="1" noChangeAspect="1" noChangeArrowheads="1" noTextEdit="1"/>
          </p:cNvSpPr>
          <p:nvPr>
            <p:ph type="sldImg"/>
          </p:nvPr>
        </p:nvSpPr>
        <p:spPr>
          <a:ln/>
        </p:spPr>
      </p:sp>
      <p:sp>
        <p:nvSpPr>
          <p:cNvPr id="277506"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a:ln/>
        </p:spPr>
      </p:sp>
      <p:sp>
        <p:nvSpPr>
          <p:cNvPr id="279554"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Grp="1" noRot="1" noChangeAspect="1" noChangeArrowheads="1" noTextEdit="1"/>
          </p:cNvSpPr>
          <p:nvPr>
            <p:ph type="sldImg"/>
          </p:nvPr>
        </p:nvSpPr>
        <p:spPr>
          <a:ln/>
        </p:spPr>
      </p:sp>
      <p:sp>
        <p:nvSpPr>
          <p:cNvPr id="283650"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Rot="1" noChangeAspect="1" noChangeArrowheads="1" noTextEdit="1"/>
          </p:cNvSpPr>
          <p:nvPr>
            <p:ph type="sldImg"/>
          </p:nvPr>
        </p:nvSpPr>
        <p:spPr>
          <a:ln/>
        </p:spPr>
      </p:sp>
      <p:sp>
        <p:nvSpPr>
          <p:cNvPr id="285698"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a:ln/>
        </p:spPr>
      </p:sp>
      <p:sp>
        <p:nvSpPr>
          <p:cNvPr id="289794"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noRot="1" noChangeAspect="1" noChangeArrowheads="1" noTextEdit="1"/>
          </p:cNvSpPr>
          <p:nvPr>
            <p:ph type="sldImg"/>
          </p:nvPr>
        </p:nvSpPr>
        <p:spPr>
          <a:ln/>
        </p:spPr>
      </p:sp>
      <p:sp>
        <p:nvSpPr>
          <p:cNvPr id="292866"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Rot="1" noChangeAspect="1" noChangeArrowheads="1" noTextEdit="1"/>
          </p:cNvSpPr>
          <p:nvPr>
            <p:ph type="sldImg"/>
          </p:nvPr>
        </p:nvSpPr>
        <p:spPr>
          <a:ln/>
        </p:spPr>
      </p:sp>
      <p:sp>
        <p:nvSpPr>
          <p:cNvPr id="294914" name="Rectangle 3"/>
          <p:cNvSpPr>
            <a:spLocks noGrp="1" noChangeArrowheads="1"/>
          </p:cNvSpPr>
          <p:nvPr>
            <p:ph type="body" idx="1"/>
          </p:nvPr>
        </p:nvSpPr>
        <p:spPr>
          <a:noFill/>
          <a:ln/>
        </p:spPr>
        <p:txBody>
          <a:bodyPr/>
          <a:lstStyle/>
          <a:p>
            <a:endParaRPr lang="ca-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txBox="1">
            <a:spLocks noGrp="1" noChangeArrowheads="1"/>
          </p:cNvSpPr>
          <p:nvPr/>
        </p:nvSpPr>
        <p:spPr bwMode="auto">
          <a:xfrm>
            <a:off x="3778250" y="9429750"/>
            <a:ext cx="2889250" cy="496888"/>
          </a:xfrm>
          <a:prstGeom prst="rect">
            <a:avLst/>
          </a:prstGeom>
          <a:noFill/>
          <a:ln w="9525">
            <a:noFill/>
            <a:miter lim="800000"/>
            <a:headEnd/>
            <a:tailEnd/>
          </a:ln>
        </p:spPr>
        <p:txBody>
          <a:bodyPr anchor="b"/>
          <a:lstStyle/>
          <a:p>
            <a:pPr algn="r" eaLnBrk="0" hangingPunct="0"/>
            <a:fld id="{C06791CF-2516-41EA-9E13-BD16B7AC7CD3}" type="slidenum">
              <a:rPr kumimoji="1" lang="es-ES_tradnl" altLang="es-ES" sz="1200">
                <a:latin typeface="Times New Roman" pitchFamily="18" charset="0"/>
              </a:rPr>
              <a:pPr algn="r" eaLnBrk="0" hangingPunct="0"/>
              <a:t>13</a:t>
            </a:fld>
            <a:endParaRPr kumimoji="1" lang="es-ES_tradnl" altLang="es-ES" sz="1200">
              <a:latin typeface="Times New Roman" pitchFamily="18" charset="0"/>
            </a:endParaRPr>
          </a:p>
        </p:txBody>
      </p:sp>
      <p:sp>
        <p:nvSpPr>
          <p:cNvPr id="313347" name="Rectangle 2"/>
          <p:cNvSpPr>
            <a:spLocks noChangeArrowheads="1"/>
          </p:cNvSpPr>
          <p:nvPr/>
        </p:nvSpPr>
        <p:spPr bwMode="auto">
          <a:xfrm>
            <a:off x="3779838" y="0"/>
            <a:ext cx="2889250" cy="496888"/>
          </a:xfrm>
          <a:prstGeom prst="rect">
            <a:avLst/>
          </a:prstGeom>
          <a:noFill/>
          <a:ln w="12700">
            <a:noFill/>
            <a:miter lim="800000"/>
            <a:headEnd/>
            <a:tailEnd/>
          </a:ln>
        </p:spPr>
        <p:txBody>
          <a:bodyPr wrap="none" anchor="ctr"/>
          <a:lstStyle/>
          <a:p>
            <a:endParaRPr lang="ca-ES" altLang="es-ES"/>
          </a:p>
        </p:txBody>
      </p:sp>
      <p:sp>
        <p:nvSpPr>
          <p:cNvPr id="313348" name="Rectangle 3"/>
          <p:cNvSpPr>
            <a:spLocks noChangeArrowheads="1"/>
          </p:cNvSpPr>
          <p:nvPr/>
        </p:nvSpPr>
        <p:spPr bwMode="auto">
          <a:xfrm>
            <a:off x="3779838" y="9431338"/>
            <a:ext cx="2889250" cy="496887"/>
          </a:xfrm>
          <a:prstGeom prst="rect">
            <a:avLst/>
          </a:prstGeom>
          <a:noFill/>
          <a:ln w="12700">
            <a:noFill/>
            <a:miter lim="800000"/>
            <a:headEnd/>
            <a:tailEnd/>
          </a:ln>
        </p:spPr>
        <p:txBody>
          <a:bodyPr lIns="90488" tIns="44450" rIns="90488" bIns="44450" anchor="b"/>
          <a:lstStyle/>
          <a:p>
            <a:pPr algn="r"/>
            <a:r>
              <a:rPr lang="es-ES_tradnl" altLang="es-ES" sz="1200"/>
              <a:t>4</a:t>
            </a:r>
          </a:p>
        </p:txBody>
      </p:sp>
      <p:sp>
        <p:nvSpPr>
          <p:cNvPr id="313349" name="Rectangle 4"/>
          <p:cNvSpPr>
            <a:spLocks noChangeArrowheads="1"/>
          </p:cNvSpPr>
          <p:nvPr/>
        </p:nvSpPr>
        <p:spPr bwMode="auto">
          <a:xfrm>
            <a:off x="0" y="9431338"/>
            <a:ext cx="2889250" cy="496887"/>
          </a:xfrm>
          <a:prstGeom prst="rect">
            <a:avLst/>
          </a:prstGeom>
          <a:noFill/>
          <a:ln w="12700">
            <a:noFill/>
            <a:miter lim="800000"/>
            <a:headEnd/>
            <a:tailEnd/>
          </a:ln>
        </p:spPr>
        <p:txBody>
          <a:bodyPr wrap="none" anchor="ctr"/>
          <a:lstStyle/>
          <a:p>
            <a:endParaRPr lang="ca-ES" altLang="es-ES"/>
          </a:p>
        </p:txBody>
      </p:sp>
      <p:sp>
        <p:nvSpPr>
          <p:cNvPr id="313350" name="Rectangle 5"/>
          <p:cNvSpPr>
            <a:spLocks noChangeArrowheads="1"/>
          </p:cNvSpPr>
          <p:nvPr/>
        </p:nvSpPr>
        <p:spPr bwMode="auto">
          <a:xfrm>
            <a:off x="0" y="0"/>
            <a:ext cx="2889250" cy="496888"/>
          </a:xfrm>
          <a:prstGeom prst="rect">
            <a:avLst/>
          </a:prstGeom>
          <a:noFill/>
          <a:ln w="12700">
            <a:noFill/>
            <a:miter lim="800000"/>
            <a:headEnd/>
            <a:tailEnd/>
          </a:ln>
        </p:spPr>
        <p:txBody>
          <a:bodyPr wrap="none" anchor="ctr"/>
          <a:lstStyle/>
          <a:p>
            <a:endParaRPr lang="ca-ES" altLang="es-ES"/>
          </a:p>
        </p:txBody>
      </p:sp>
      <p:sp>
        <p:nvSpPr>
          <p:cNvPr id="313351" name="Rectangle 6"/>
          <p:cNvSpPr>
            <a:spLocks noGrp="1" noRot="1" noChangeAspect="1" noChangeArrowheads="1" noTextEdit="1"/>
          </p:cNvSpPr>
          <p:nvPr>
            <p:ph type="sldImg"/>
          </p:nvPr>
        </p:nvSpPr>
        <p:spPr>
          <a:ln cap="flat">
            <a:solidFill>
              <a:schemeClr val="tx1"/>
            </a:solidFill>
          </a:ln>
        </p:spPr>
      </p:sp>
      <p:sp>
        <p:nvSpPr>
          <p:cNvPr id="313352" name="Rectangle 7"/>
          <p:cNvSpPr>
            <a:spLocks noGrp="1" noChangeArrowheads="1"/>
          </p:cNvSpPr>
          <p:nvPr>
            <p:ph type="body" idx="1"/>
          </p:nvPr>
        </p:nvSpPr>
        <p:spPr>
          <a:xfrm>
            <a:off x="889000" y="4729163"/>
            <a:ext cx="4891088" cy="4491037"/>
          </a:xfrm>
          <a:noFill/>
          <a:ln/>
        </p:spPr>
        <p:txBody>
          <a:bodyPr lIns="90488" tIns="44450" rIns="90488" bIns="44450"/>
          <a:lstStyle/>
          <a:p>
            <a:r>
              <a:rPr lang="es-ES_tradnl" altLang="es-ES" smtClean="0"/>
              <a:t>Las entrevistas motivacionales no son un invento actual, sino que como podemos comprobar en la sentencia de Pascal, la búsqueda de las propias razones para el cambio ya eran valoradas hace algunos siglos….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xfrm>
            <a:off x="889000" y="4716463"/>
            <a:ext cx="4891088" cy="4467225"/>
          </a:xfrm>
          <a:noFill/>
          <a:ln/>
        </p:spPr>
        <p:txBody>
          <a:bodyPr/>
          <a:lstStyle/>
          <a:p>
            <a:endParaRPr lang="ca-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EE01E0C5-444D-45EB-B281-D8783557E659}" type="datetimeFigureOut">
              <a:rPr lang="es-ES"/>
              <a:pPr>
                <a:defRPr/>
              </a:pPr>
              <a:t>25/05/2015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FB9DBD2-3DB1-4D87-BB2A-E0285D68781A}"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D3AB16CC-9691-46A4-A06F-92B9293E7754}" type="datetimeFigureOut">
              <a:rPr lang="es-ES"/>
              <a:pPr>
                <a:defRPr/>
              </a:pPr>
              <a:t>25/05/2015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17D530E-04FD-4EAC-BBCB-BF6CE3E6BE1B}"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4246F90E-6F53-4E8C-96F8-4FD45A6F4FDC}" type="datetimeFigureOut">
              <a:rPr lang="es-ES"/>
              <a:pPr>
                <a:defRPr/>
              </a:pPr>
              <a:t>25/05/2015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1DB7A17-411E-410E-AE57-AAD0F52E5062}" type="slidenum">
              <a:rPr lang="es-ES"/>
              <a:pPr>
                <a:defRPr/>
              </a:pPr>
              <a:t>‹#›</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4EA6B302-FEC5-4DD9-B997-3CDB68B90D81}" type="datetimeFigureOut">
              <a:rPr lang="es-ES"/>
              <a:pPr>
                <a:defRPr/>
              </a:pPr>
              <a:t>25/05/2015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895C1C5-AF6B-4F8C-A08E-43655AD090B3}"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fld id="{961B8596-0E57-40CE-AC44-696F67E6E780}" type="datetimeFigureOut">
              <a:rPr lang="es-ES"/>
              <a:pPr>
                <a:defRPr/>
              </a:pPr>
              <a:t>25/05/2015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2A3907A-E85B-4045-B8FC-A5FE95433F8F}"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8E2B729B-5FB3-4E54-974A-74EEC0F1D680}" type="datetimeFigureOut">
              <a:rPr lang="es-ES"/>
              <a:pPr>
                <a:defRPr/>
              </a:pPr>
              <a:t>25/05/2015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FC06787-BE1B-4933-8A87-1C51CDECC5D7}"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fld id="{F5258FF3-2B01-436E-A9B1-9A5B28078127}" type="datetimeFigureOut">
              <a:rPr lang="es-ES"/>
              <a:pPr>
                <a:defRPr/>
              </a:pPr>
              <a:t>25/05/2015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E97F4B7-21F2-46EA-BF53-D4BCB35E201B}"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fld id="{A5C961C7-63AC-4A58-9104-35A95E1C7542}" type="datetimeFigureOut">
              <a:rPr lang="es-ES"/>
              <a:pPr>
                <a:defRPr/>
              </a:pPr>
              <a:t>25/05/2015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F84F00C0-A8D6-43D7-A9CA-805109E6AE95}"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fld id="{BB6EE7C2-D860-4A29-B3F7-7D6D396283E9}" type="datetimeFigureOut">
              <a:rPr lang="es-ES"/>
              <a:pPr>
                <a:defRPr/>
              </a:pPr>
              <a:t>25/05/2015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5E64EA2F-4D55-4891-A5D6-0ABF52FF92CA}"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A5CDF37-A14A-44B4-BFA1-A7CBB6DE08FE}" type="datetimeFigureOut">
              <a:rPr lang="es-ES"/>
              <a:pPr>
                <a:defRPr/>
              </a:pPr>
              <a:t>25/05/2015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FD6CE245-49F9-4DD2-BB30-1BE6A35E6945}"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5E4E87D4-DAD2-4B8B-A2F3-E4327292E3A3}" type="datetimeFigureOut">
              <a:rPr lang="es-ES"/>
              <a:pPr>
                <a:defRPr/>
              </a:pPr>
              <a:t>25/05/2015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F85B295-1525-4BDE-995D-022F4D2A98B9}"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F6F91EF2-0AAE-46C7-9FFC-A7907CB96286}" type="datetimeFigureOut">
              <a:rPr lang="es-ES"/>
              <a:pPr>
                <a:defRPr/>
              </a:pPr>
              <a:t>25/05/2015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BD0CCC5-3172-415C-BA3D-FB6799158359}"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11" descr="grup"/>
          <p:cNvPicPr>
            <a:picLocks noChangeAspect="1" noChangeArrowheads="1"/>
          </p:cNvPicPr>
          <p:nvPr userDrawn="1"/>
        </p:nvPicPr>
        <p:blipFill>
          <a:blip r:embed="rId14" cstate="print"/>
          <a:srcRect/>
          <a:stretch>
            <a:fillRect/>
          </a:stretch>
        </p:blipFill>
        <p:spPr bwMode="auto">
          <a:xfrm>
            <a:off x="539750" y="3203575"/>
            <a:ext cx="8064500" cy="3605213"/>
          </a:xfrm>
          <a:prstGeom prst="rect">
            <a:avLst/>
          </a:prstGeom>
          <a:noFill/>
          <a:ln w="9525">
            <a:noFill/>
            <a:miter lim="800000"/>
            <a:headEnd/>
            <a:tailEnd/>
          </a:ln>
        </p:spPr>
      </p:pic>
      <p:sp>
        <p:nvSpPr>
          <p:cNvPr id="17411" name="Rectangle 2"/>
          <p:cNvSpPr>
            <a:spLocks noGrp="1" noChangeArrowheads="1"/>
          </p:cNvSpPr>
          <p:nvPr>
            <p:ph type="title"/>
          </p:nvPr>
        </p:nvSpPr>
        <p:spPr bwMode="auto">
          <a:xfrm>
            <a:off x="457200" y="1158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146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fld id="{2A48688A-B39E-43A5-AFF0-BE158D08E494}" type="datetimeFigureOut">
              <a:rPr lang="es-ES"/>
              <a:pPr>
                <a:defRPr/>
              </a:pPr>
              <a:t>25/05/2015</a:t>
            </a:fld>
            <a:endParaRPr lang="es-ES"/>
          </a:p>
        </p:txBody>
      </p:sp>
      <p:sp>
        <p:nvSpPr>
          <p:cNvPr id="1146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s-ES"/>
          </a:p>
        </p:txBody>
      </p:sp>
      <p:sp>
        <p:nvSpPr>
          <p:cNvPr id="1146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9099C75D-67B0-4C5D-AC72-B82147EDD977}" type="slidenum">
              <a:rPr lang="es-ES"/>
              <a:pPr>
                <a:defRPr/>
              </a:pPr>
              <a:t>‹#›</a:t>
            </a:fld>
            <a:endParaRPr lang="es-ES"/>
          </a:p>
        </p:txBody>
      </p:sp>
      <p:sp>
        <p:nvSpPr>
          <p:cNvPr id="6151" name="Rectangle 7"/>
          <p:cNvSpPr>
            <a:spLocks noChangeArrowheads="1"/>
          </p:cNvSpPr>
          <p:nvPr userDrawn="1"/>
        </p:nvSpPr>
        <p:spPr bwMode="auto">
          <a:xfrm>
            <a:off x="179388" y="6513513"/>
            <a:ext cx="8785225" cy="333375"/>
          </a:xfrm>
          <a:prstGeom prst="rect">
            <a:avLst/>
          </a:prstGeom>
          <a:solidFill>
            <a:srgbClr val="F37C22"/>
          </a:solidFill>
          <a:ln w="12700" cap="sq">
            <a:solidFill>
              <a:srgbClr val="F37C22"/>
            </a:solidFill>
            <a:miter lim="800000"/>
            <a:headEnd type="none" w="sm" len="sm"/>
            <a:tailEnd type="none" w="sm" len="sm"/>
          </a:ln>
          <a:effectLst/>
        </p:spPr>
        <p:txBody>
          <a:bodyPr wrap="none" anchor="ctr"/>
          <a:lstStyle/>
          <a:p>
            <a:pPr algn="ctr">
              <a:defRPr/>
            </a:pPr>
            <a:r>
              <a:rPr lang="es-ES" sz="1700" b="1">
                <a:solidFill>
                  <a:schemeClr val="bg1"/>
                </a:solidFill>
                <a:latin typeface="Arial" pitchFamily="34" charset="0"/>
                <a:cs typeface="+mn-cs"/>
              </a:rPr>
              <a:t>Grupo Español de Trabajo en Entrevista Motivacional</a:t>
            </a:r>
          </a:p>
        </p:txBody>
      </p:sp>
      <p:sp>
        <p:nvSpPr>
          <p:cNvPr id="6152" name="Rectangle 8"/>
          <p:cNvSpPr>
            <a:spLocks noChangeArrowheads="1"/>
          </p:cNvSpPr>
          <p:nvPr userDrawn="1"/>
        </p:nvSpPr>
        <p:spPr bwMode="auto">
          <a:xfrm>
            <a:off x="0" y="0"/>
            <a:ext cx="9144000" cy="115888"/>
          </a:xfrm>
          <a:prstGeom prst="rect">
            <a:avLst/>
          </a:prstGeom>
          <a:solidFill>
            <a:srgbClr val="F0E927"/>
          </a:solidFill>
          <a:ln w="12700" cap="sq">
            <a:solidFill>
              <a:srgbClr val="F0E927"/>
            </a:solidFill>
            <a:miter lim="800000"/>
            <a:headEnd type="none" w="sm" len="sm"/>
            <a:tailEnd type="none" w="sm" len="sm"/>
          </a:ln>
          <a:effectLst/>
        </p:spPr>
        <p:txBody>
          <a:bodyPr wrap="none" anchor="ctr"/>
          <a:lstStyle/>
          <a:p>
            <a:pPr algn="ctr">
              <a:defRPr/>
            </a:pPr>
            <a:endParaRPr lang="es-ES">
              <a:solidFill>
                <a:schemeClr val="bg1"/>
              </a:solidFill>
              <a:latin typeface="Arial" pitchFamily="34" charset="0"/>
              <a:cs typeface="+mn-cs"/>
            </a:endParaRPr>
          </a:p>
        </p:txBody>
      </p:sp>
      <p:sp>
        <p:nvSpPr>
          <p:cNvPr id="6153" name="Rectangle 9"/>
          <p:cNvSpPr>
            <a:spLocks noChangeArrowheads="1"/>
          </p:cNvSpPr>
          <p:nvPr userDrawn="1"/>
        </p:nvSpPr>
        <p:spPr bwMode="auto">
          <a:xfrm>
            <a:off x="0" y="115888"/>
            <a:ext cx="9144000" cy="576262"/>
          </a:xfrm>
          <a:prstGeom prst="rect">
            <a:avLst/>
          </a:prstGeom>
          <a:solidFill>
            <a:srgbClr val="FFCF0D"/>
          </a:solidFill>
          <a:ln w="12700" cap="sq">
            <a:solidFill>
              <a:srgbClr val="FFCF0D"/>
            </a:solidFill>
            <a:miter lim="800000"/>
            <a:headEnd type="none" w="sm" len="sm"/>
            <a:tailEnd type="none" w="sm" len="sm"/>
          </a:ln>
          <a:effectLst/>
        </p:spPr>
        <p:txBody>
          <a:bodyPr wrap="none" anchor="ctr"/>
          <a:lstStyle/>
          <a:p>
            <a:pPr algn="ctr">
              <a:defRPr/>
            </a:pPr>
            <a:endParaRPr lang="es-ES">
              <a:solidFill>
                <a:schemeClr val="bg1"/>
              </a:solidFill>
              <a:latin typeface="Arial" pitchFamily="34" charset="0"/>
              <a:cs typeface="+mn-cs"/>
            </a:endParaRPr>
          </a:p>
        </p:txBody>
      </p:sp>
      <p:sp>
        <p:nvSpPr>
          <p:cNvPr id="6157" name="Rectangle 13"/>
          <p:cNvSpPr>
            <a:spLocks noChangeArrowheads="1"/>
          </p:cNvSpPr>
          <p:nvPr userDrawn="1"/>
        </p:nvSpPr>
        <p:spPr bwMode="auto">
          <a:xfrm rot="767247">
            <a:off x="8496300" y="836613"/>
            <a:ext cx="288925" cy="288925"/>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pPr>
              <a:defRPr/>
            </a:pPr>
            <a:endParaRPr lang="es-ES">
              <a:latin typeface="Arial" pitchFamily="34" charset="0"/>
              <a:cs typeface="+mn-cs"/>
            </a:endParaRPr>
          </a:p>
        </p:txBody>
      </p:sp>
      <p:sp>
        <p:nvSpPr>
          <p:cNvPr id="6158" name="Rectangle 14"/>
          <p:cNvSpPr>
            <a:spLocks noChangeArrowheads="1"/>
          </p:cNvSpPr>
          <p:nvPr userDrawn="1"/>
        </p:nvSpPr>
        <p:spPr bwMode="auto">
          <a:xfrm rot="-3240838">
            <a:off x="8712200" y="1123950"/>
            <a:ext cx="288925" cy="288925"/>
          </a:xfrm>
          <a:prstGeom prst="rect">
            <a:avLst/>
          </a:prstGeom>
          <a:solidFill>
            <a:srgbClr val="EF3A3F"/>
          </a:solidFill>
          <a:ln w="12700" cap="sq">
            <a:solidFill>
              <a:srgbClr val="EF3A3F"/>
            </a:solidFill>
            <a:miter lim="800000"/>
            <a:headEnd type="none" w="sm" len="sm"/>
            <a:tailEnd type="none" w="sm" len="sm"/>
          </a:ln>
          <a:effectLst/>
        </p:spPr>
        <p:txBody>
          <a:bodyPr vert="eaVert" wrap="none" anchor="ctr"/>
          <a:lstStyle/>
          <a:p>
            <a:pPr algn="ctr">
              <a:defRPr/>
            </a:pPr>
            <a:endParaRPr lang="es-ES">
              <a:solidFill>
                <a:srgbClr val="EF3A3F"/>
              </a:solidFill>
              <a:latin typeface="Arial" pitchFamily="34" charset="0"/>
              <a:cs typeface="+mn-cs"/>
            </a:endParaRPr>
          </a:p>
        </p:txBody>
      </p:sp>
      <p:sp>
        <p:nvSpPr>
          <p:cNvPr id="6159" name="Rectangle 15"/>
          <p:cNvSpPr>
            <a:spLocks noChangeArrowheads="1"/>
          </p:cNvSpPr>
          <p:nvPr userDrawn="1"/>
        </p:nvSpPr>
        <p:spPr bwMode="auto">
          <a:xfrm rot="768138">
            <a:off x="8604250" y="44450"/>
            <a:ext cx="360363" cy="360363"/>
          </a:xfrm>
          <a:prstGeom prst="rect">
            <a:avLst/>
          </a:prstGeom>
          <a:solidFill>
            <a:srgbClr val="FF9900"/>
          </a:solidFill>
          <a:ln w="12700" cap="sq">
            <a:solidFill>
              <a:srgbClr val="FF9900"/>
            </a:solidFill>
            <a:miter lim="800000"/>
            <a:headEnd type="none" w="sm" len="sm"/>
            <a:tailEnd type="none" w="sm" len="sm"/>
          </a:ln>
          <a:effectLst/>
        </p:spPr>
        <p:txBody>
          <a:bodyPr wrap="none" anchor="ctr"/>
          <a:lstStyle/>
          <a:p>
            <a:pPr>
              <a:defRPr/>
            </a:pPr>
            <a:endParaRPr lang="es-ES">
              <a:latin typeface="Arial" pitchFamily="34" charset="0"/>
              <a:cs typeface="+mn-cs"/>
            </a:endParaRPr>
          </a:p>
        </p:txBody>
      </p:sp>
      <p:sp>
        <p:nvSpPr>
          <p:cNvPr id="6156" name="Rectangle 12"/>
          <p:cNvSpPr>
            <a:spLocks noChangeArrowheads="1"/>
          </p:cNvSpPr>
          <p:nvPr userDrawn="1"/>
        </p:nvSpPr>
        <p:spPr bwMode="auto">
          <a:xfrm rot="2700000">
            <a:off x="8675687" y="476251"/>
            <a:ext cx="360363" cy="360362"/>
          </a:xfrm>
          <a:prstGeom prst="rect">
            <a:avLst/>
          </a:prstGeom>
          <a:solidFill>
            <a:srgbClr val="9F1E22"/>
          </a:solidFill>
          <a:ln w="12700" cap="sq">
            <a:solidFill>
              <a:srgbClr val="9F1E22"/>
            </a:solidFill>
            <a:miter lim="800000"/>
            <a:headEnd type="none" w="sm" len="sm"/>
            <a:tailEnd type="none" w="sm" len="sm"/>
          </a:ln>
          <a:effectLst/>
        </p:spPr>
        <p:txBody>
          <a:bodyPr wrap="none" anchor="ctr"/>
          <a:lstStyle/>
          <a:p>
            <a:pPr>
              <a:defRPr/>
            </a:pPr>
            <a:endParaRPr lang="es-ES">
              <a:latin typeface="Arial" pitchFamily="34" charset="0"/>
              <a:cs typeface="+mn-cs"/>
            </a:endParaRPr>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 id="2147483678" r:id="rId12"/>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oleObject" Target="../embeddings/oleObject4.bin"/><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images.google.es/imgres?imgurl=http://msnbcmedia3.msn.com/j/msnbc/Components/Photos/z_Projects_in_progress/050418_Einstein/050405_einstein_tongue.widec.jpg&amp;imgrefurl=http://www.msnbc.msn.com/id/7318759/&amp;h=371&amp;w=298&amp;sz=21&amp;tbnid=RgRRLzOyJnsD4M:&amp;tbnh=122&amp;tbnw=98&amp;prev=/images?q=fotos+einstein&amp;um=1&amp;start=1&amp;sa=X&amp;oi=images&amp;ct=image&amp;cd=1"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hyperlink" Target="http://www.maion.com/photography/namibia/sand_dunes_es_p40.html"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gif"/></Relationships>
</file>

<file path=ppt/slides/_rels/slide63.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Layout" Target="../diagrams/layout2.xml"/><Relationship Id="rId7" Type="http://schemas.openxmlformats.org/officeDocument/2006/relationships/image" Target="../media/image22.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www.getem.org/" TargetMode="External"/><Relationship Id="rId2" Type="http://schemas.openxmlformats.org/officeDocument/2006/relationships/hyperlink" Target="mailto:lidia.segura@gencat.cat"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Rectangle 5"/>
          <p:cNvSpPr>
            <a:spLocks noGrp="1" noChangeArrowheads="1"/>
          </p:cNvSpPr>
          <p:nvPr>
            <p:ph type="ftr" sz="quarter" idx="11"/>
          </p:nvPr>
        </p:nvSpPr>
        <p:spPr>
          <a:noFill/>
        </p:spPr>
        <p:txBody>
          <a:bodyPr/>
          <a:lstStyle/>
          <a:p>
            <a:fld id="{51C0A0C1-2C1F-4568-8AF3-ACD75A68D4E9}" type="slidenum">
              <a:rPr lang="ca-ES" smtClean="0">
                <a:cs typeface="Arial" charset="0"/>
              </a:rPr>
              <a:pPr/>
              <a:t>1</a:t>
            </a:fld>
            <a:endParaRPr lang="ca-ES" smtClean="0">
              <a:cs typeface="Arial" charset="0"/>
            </a:endParaRPr>
          </a:p>
        </p:txBody>
      </p:sp>
      <p:sp>
        <p:nvSpPr>
          <p:cNvPr id="1052" name="Rectangle 10"/>
          <p:cNvSpPr>
            <a:spLocks noChangeArrowheads="1"/>
          </p:cNvSpPr>
          <p:nvPr/>
        </p:nvSpPr>
        <p:spPr bwMode="auto">
          <a:xfrm>
            <a:off x="144463" y="2949575"/>
            <a:ext cx="8964612" cy="3933825"/>
          </a:xfrm>
          <a:prstGeom prst="rect">
            <a:avLst/>
          </a:prstGeom>
          <a:solidFill>
            <a:schemeClr val="bg1"/>
          </a:solidFill>
          <a:ln w="12700" cap="sq">
            <a:solidFill>
              <a:schemeClr val="bg1"/>
            </a:solidFill>
            <a:miter lim="800000"/>
            <a:headEnd type="none" w="sm" len="sm"/>
            <a:tailEnd type="none" w="sm" len="sm"/>
          </a:ln>
        </p:spPr>
        <p:txBody>
          <a:bodyPr wrap="none" anchor="ctr"/>
          <a:lstStyle/>
          <a:p>
            <a:endParaRPr lang="ca-ES"/>
          </a:p>
        </p:txBody>
      </p:sp>
      <p:sp>
        <p:nvSpPr>
          <p:cNvPr id="1053" name="1 Título"/>
          <p:cNvSpPr>
            <a:spLocks noGrp="1"/>
          </p:cNvSpPr>
          <p:nvPr>
            <p:ph type="ctrTitle" idx="4294967295"/>
          </p:nvPr>
        </p:nvSpPr>
        <p:spPr>
          <a:xfrm>
            <a:off x="827088" y="1052513"/>
            <a:ext cx="7772400" cy="1800225"/>
          </a:xfrm>
        </p:spPr>
        <p:txBody>
          <a:bodyPr/>
          <a:lstStyle/>
          <a:p>
            <a:pPr eaLnBrk="1" hangingPunct="1"/>
            <a:r>
              <a:rPr lang="es-ES" sz="3400" b="1" smtClean="0">
                <a:solidFill>
                  <a:srgbClr val="9F1E22"/>
                </a:solidFill>
              </a:rPr>
              <a:t>Entrevista Motivacional</a:t>
            </a:r>
          </a:p>
        </p:txBody>
      </p:sp>
      <p:sp>
        <p:nvSpPr>
          <p:cNvPr id="1054" name="Rectangle 5"/>
          <p:cNvSpPr>
            <a:spLocks noChangeArrowheads="1"/>
          </p:cNvSpPr>
          <p:nvPr/>
        </p:nvSpPr>
        <p:spPr bwMode="auto">
          <a:xfrm>
            <a:off x="0" y="44450"/>
            <a:ext cx="184150" cy="366713"/>
          </a:xfrm>
          <a:prstGeom prst="rect">
            <a:avLst/>
          </a:prstGeom>
          <a:noFill/>
          <a:ln w="12700" cap="sq">
            <a:noFill/>
            <a:miter lim="800000"/>
            <a:headEnd type="none" w="sm" len="sm"/>
            <a:tailEnd type="none" w="sm" len="sm"/>
          </a:ln>
        </p:spPr>
        <p:txBody>
          <a:bodyPr wrap="none" anchor="ctr">
            <a:spAutoFit/>
          </a:bodyPr>
          <a:lstStyle/>
          <a:p>
            <a:endParaRPr lang="ca-ES"/>
          </a:p>
        </p:txBody>
      </p:sp>
      <p:sp>
        <p:nvSpPr>
          <p:cNvPr id="1055" name="Rectangle 6"/>
          <p:cNvSpPr>
            <a:spLocks noChangeArrowheads="1"/>
          </p:cNvSpPr>
          <p:nvPr/>
        </p:nvSpPr>
        <p:spPr bwMode="auto">
          <a:xfrm>
            <a:off x="1116013" y="157163"/>
            <a:ext cx="284162" cy="522287"/>
          </a:xfrm>
          <a:prstGeom prst="rect">
            <a:avLst/>
          </a:prstGeom>
          <a:noFill/>
          <a:ln w="12700" cap="sq">
            <a:noFill/>
            <a:miter lim="800000"/>
            <a:headEnd type="none" w="sm" len="sm"/>
            <a:tailEnd type="none" w="sm" len="sm"/>
          </a:ln>
        </p:spPr>
        <p:txBody>
          <a:bodyPr wrap="none" anchor="ctr">
            <a:spAutoFit/>
          </a:bodyPr>
          <a:lstStyle/>
          <a:p>
            <a:pPr eaLnBrk="0" hangingPunct="0"/>
            <a:r>
              <a:rPr lang="es-ES" sz="2800" b="1">
                <a:solidFill>
                  <a:schemeClr val="bg1"/>
                </a:solidFill>
                <a:ea typeface="Calibri" pitchFamily="34" charset="0"/>
                <a:cs typeface="Helvetica-Bold"/>
              </a:rPr>
              <a:t> </a:t>
            </a:r>
            <a:endParaRPr lang="ca-ES" sz="2800" b="1">
              <a:solidFill>
                <a:schemeClr val="bg1"/>
              </a:solidFill>
              <a:ea typeface="Calibri" pitchFamily="34" charset="0"/>
              <a:cs typeface="Helvetica-Bold"/>
            </a:endParaRPr>
          </a:p>
        </p:txBody>
      </p:sp>
      <p:graphicFrame>
        <p:nvGraphicFramePr>
          <p:cNvPr id="1050" name="Object 26"/>
          <p:cNvGraphicFramePr>
            <a:graphicFrameLocks noChangeAspect="1"/>
          </p:cNvGraphicFramePr>
          <p:nvPr/>
        </p:nvGraphicFramePr>
        <p:xfrm>
          <a:off x="0" y="3616325"/>
          <a:ext cx="4356100" cy="3268663"/>
        </p:xfrm>
        <a:graphic>
          <a:graphicData uri="http://schemas.openxmlformats.org/presentationml/2006/ole">
            <mc:AlternateContent xmlns:mc="http://schemas.openxmlformats.org/markup-compatibility/2006">
              <mc:Choice xmlns:v="urn:schemas-microsoft-com:vml" Requires="v">
                <p:oleObj spid="_x0000_s1051" name="Image" r:id="rId4" imgW="5396825" imgH="4050794" progId="">
                  <p:embed/>
                </p:oleObj>
              </mc:Choice>
              <mc:Fallback>
                <p:oleObj name="Image" r:id="rId4" imgW="5396825" imgH="4050794" progId="">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16325"/>
                        <a:ext cx="4356100"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pic>
        <p:nvPicPr>
          <p:cNvPr id="1056" name="Picture 8" descr="getem_2"/>
          <p:cNvPicPr>
            <a:picLocks noChangeAspect="1" noChangeArrowheads="1"/>
          </p:cNvPicPr>
          <p:nvPr/>
        </p:nvPicPr>
        <p:blipFill>
          <a:blip r:embed="rId6" cstate="print"/>
          <a:srcRect/>
          <a:stretch>
            <a:fillRect/>
          </a:stretch>
        </p:blipFill>
        <p:spPr bwMode="auto">
          <a:xfrm>
            <a:off x="2195513" y="3167063"/>
            <a:ext cx="4933950" cy="220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ítulo 1"/>
          <p:cNvSpPr>
            <a:spLocks noGrp="1"/>
          </p:cNvSpPr>
          <p:nvPr>
            <p:ph type="title"/>
          </p:nvPr>
        </p:nvSpPr>
        <p:spPr>
          <a:xfrm>
            <a:off x="457200" y="115888"/>
            <a:ext cx="8229600" cy="720725"/>
          </a:xfrm>
        </p:spPr>
        <p:txBody>
          <a:bodyPr/>
          <a:lstStyle/>
          <a:p>
            <a:pPr eaLnBrk="1" hangingPunct="1"/>
            <a:r>
              <a:rPr lang="es-ES" altLang="es-ES" smtClean="0">
                <a:solidFill>
                  <a:schemeClr val="bg1"/>
                </a:solidFill>
              </a:rPr>
              <a:t>Ejercicio sobre ‘lo que debes hacer’</a:t>
            </a:r>
          </a:p>
        </p:txBody>
      </p:sp>
      <p:sp>
        <p:nvSpPr>
          <p:cNvPr id="36866" name="Marcador de contenido 2"/>
          <p:cNvSpPr>
            <a:spLocks noGrp="1"/>
          </p:cNvSpPr>
          <p:nvPr>
            <p:ph idx="1"/>
          </p:nvPr>
        </p:nvSpPr>
        <p:spPr bwMode="auto">
          <a:xfrm>
            <a:off x="457200" y="2185988"/>
            <a:ext cx="8229600" cy="39401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S" altLang="es-ES" smtClean="0"/>
              <a:t>Te convenció tu compañer@?</a:t>
            </a:r>
          </a:p>
          <a:p>
            <a:pPr eaLnBrk="1" hangingPunct="1"/>
            <a:r>
              <a:rPr lang="es-ES" altLang="es-ES" smtClean="0"/>
              <a:t>Te hizo sentir cómod@?</a:t>
            </a:r>
          </a:p>
          <a:p>
            <a:pPr eaLnBrk="1" hangingPunct="1"/>
            <a:endParaRPr lang="es-ES" altLang="es-ES" smtClean="0"/>
          </a:p>
          <a:p>
            <a:pPr eaLnBrk="1" hangingPunct="1"/>
            <a:r>
              <a:rPr lang="es-ES" altLang="es-ES" smtClean="0"/>
              <a:t>Le convenciste?</a:t>
            </a:r>
          </a:p>
          <a:p>
            <a:pPr eaLnBrk="1" hangingPunct="1"/>
            <a:r>
              <a:rPr lang="es-ES" altLang="es-ES" smtClean="0"/>
              <a:t>Te gustó intentar convencerle?</a:t>
            </a:r>
          </a:p>
          <a:p>
            <a:pPr eaLnBrk="1" hangingPunct="1"/>
            <a:endParaRPr lang="es-ES" altLang="es-ES" smtClean="0"/>
          </a:p>
        </p:txBody>
      </p:sp>
      <p:sp>
        <p:nvSpPr>
          <p:cNvPr id="4" name="Marcador de número de diapositiva 3"/>
          <p:cNvSpPr>
            <a:spLocks noGrp="1"/>
          </p:cNvSpPr>
          <p:nvPr>
            <p:ph type="sldNum" sz="quarter" idx="12"/>
          </p:nvPr>
        </p:nvSpPr>
        <p:spPr/>
        <p:txBody>
          <a:bodyPr/>
          <a:lstStyle/>
          <a:p>
            <a:pPr>
              <a:defRPr/>
            </a:pPr>
            <a:fld id="{FE682354-C65D-453A-859E-CA99DBA6014A}" type="slidenum">
              <a:rPr lang="es-ES"/>
              <a:pPr>
                <a:defRPr/>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Contenidor de número de diapositiva 3"/>
          <p:cNvSpPr>
            <a:spLocks noGrp="1"/>
          </p:cNvSpPr>
          <p:nvPr>
            <p:ph type="sldNum" sz="quarter" idx="12"/>
          </p:nvPr>
        </p:nvSpPr>
        <p:spPr>
          <a:noFill/>
        </p:spPr>
        <p:txBody>
          <a:bodyPr/>
          <a:lstStyle/>
          <a:p>
            <a:fld id="{A5B142D9-9355-4850-9B81-5A7C1199B96A}" type="slidenum">
              <a:rPr lang="es-ES_tradnl" altLang="es-ES" smtClean="0">
                <a:latin typeface="Times New Roman" pitchFamily="18" charset="0"/>
                <a:cs typeface="Arial" charset="0"/>
              </a:rPr>
              <a:pPr/>
              <a:t>11</a:t>
            </a:fld>
            <a:endParaRPr lang="es-ES_tradnl" altLang="es-ES" smtClean="0">
              <a:latin typeface="Times New Roman" pitchFamily="18" charset="0"/>
              <a:cs typeface="Arial" charset="0"/>
            </a:endParaRPr>
          </a:p>
        </p:txBody>
      </p:sp>
      <p:graphicFrame>
        <p:nvGraphicFramePr>
          <p:cNvPr id="117762" name="Object 2"/>
          <p:cNvGraphicFramePr>
            <a:graphicFrameLocks noChangeAspect="1"/>
          </p:cNvGraphicFramePr>
          <p:nvPr/>
        </p:nvGraphicFramePr>
        <p:xfrm>
          <a:off x="615950" y="814388"/>
          <a:ext cx="7913688" cy="5229225"/>
        </p:xfrm>
        <a:graphic>
          <a:graphicData uri="http://schemas.openxmlformats.org/presentationml/2006/ole">
            <mc:AlternateContent xmlns:mc="http://schemas.openxmlformats.org/markup-compatibility/2006">
              <mc:Choice xmlns:v="urn:schemas-microsoft-com:vml" Requires="v">
                <p:oleObj spid="_x0000_s117764" name="Imagen de mapa de bits" r:id="rId3" imgW="7914286" imgH="5229955" progId="PBrush">
                  <p:embed/>
                </p:oleObj>
              </mc:Choice>
              <mc:Fallback>
                <p:oleObj name="Imagen de mapa de bits" r:id="rId3" imgW="7914286" imgH="5229955"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950" y="814388"/>
                        <a:ext cx="7913688" cy="5229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3" name="Object 3"/>
          <p:cNvGraphicFramePr>
            <a:graphicFrameLocks noChangeAspect="1"/>
          </p:cNvGraphicFramePr>
          <p:nvPr/>
        </p:nvGraphicFramePr>
        <p:xfrm>
          <a:off x="615950" y="814388"/>
          <a:ext cx="7913688" cy="5229225"/>
        </p:xfrm>
        <a:graphic>
          <a:graphicData uri="http://schemas.openxmlformats.org/presentationml/2006/ole">
            <mc:AlternateContent xmlns:mc="http://schemas.openxmlformats.org/markup-compatibility/2006">
              <mc:Choice xmlns:v="urn:schemas-microsoft-com:vml" Requires="v">
                <p:oleObj spid="_x0000_s117765" name="Imagen de mapa de bits" r:id="rId5" imgW="7914286" imgH="5229955" progId="PBrush">
                  <p:embed/>
                </p:oleObj>
              </mc:Choice>
              <mc:Fallback>
                <p:oleObj name="Imagen de mapa de bits" r:id="rId5" imgW="7914286" imgH="5229955" progId="PBrush">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50" y="814388"/>
                        <a:ext cx="7913688"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eaLnBrk="1" fontAlgn="auto" hangingPunct="1">
              <a:spcAft>
                <a:spcPts val="0"/>
              </a:spcAft>
              <a:defRPr/>
            </a:pPr>
            <a:r>
              <a:rPr lang="es-ES" dirty="0" smtClean="0">
                <a:solidFill>
                  <a:schemeClr val="bg1"/>
                </a:solidFill>
              </a:rPr>
              <a:t>‘Lo que debes hacer’</a:t>
            </a:r>
            <a:br>
              <a:rPr lang="es-ES" dirty="0" smtClean="0">
                <a:solidFill>
                  <a:schemeClr val="bg1"/>
                </a:solidFill>
              </a:rPr>
            </a:br>
            <a:r>
              <a:rPr lang="es-ES" dirty="0" smtClean="0">
                <a:solidFill>
                  <a:schemeClr val="bg1"/>
                </a:solidFill>
              </a:rPr>
              <a:t>(</a:t>
            </a:r>
            <a:r>
              <a:rPr lang="es-ES" dirty="0" err="1" smtClean="0">
                <a:solidFill>
                  <a:schemeClr val="tx1"/>
                </a:solidFill>
              </a:rPr>
              <a:t>The</a:t>
            </a:r>
            <a:r>
              <a:rPr lang="es-ES" dirty="0" smtClean="0">
                <a:solidFill>
                  <a:schemeClr val="tx1"/>
                </a:solidFill>
              </a:rPr>
              <a:t> </a:t>
            </a:r>
            <a:r>
              <a:rPr lang="es-ES" dirty="0" err="1" smtClean="0">
                <a:solidFill>
                  <a:schemeClr val="tx1"/>
                </a:solidFill>
              </a:rPr>
              <a:t>rigthing</a:t>
            </a:r>
            <a:r>
              <a:rPr lang="es-ES" dirty="0" smtClean="0">
                <a:solidFill>
                  <a:schemeClr val="tx1"/>
                </a:solidFill>
              </a:rPr>
              <a:t> </a:t>
            </a:r>
            <a:r>
              <a:rPr lang="es-ES" dirty="0" err="1" smtClean="0">
                <a:solidFill>
                  <a:schemeClr val="tx1"/>
                </a:solidFill>
              </a:rPr>
              <a:t>reflex</a:t>
            </a:r>
            <a:r>
              <a:rPr lang="es-ES" dirty="0" smtClean="0">
                <a:solidFill>
                  <a:schemeClr val="tx1"/>
                </a:solidFill>
              </a:rPr>
              <a:t>)</a:t>
            </a:r>
            <a:endParaRPr lang="es-ES" dirty="0">
              <a:solidFill>
                <a:schemeClr val="tx1"/>
              </a:solidFill>
            </a:endParaRPr>
          </a:p>
        </p:txBody>
      </p:sp>
      <p:sp>
        <p:nvSpPr>
          <p:cNvPr id="37890" name="Marcador de contenido 2"/>
          <p:cNvSpPr>
            <a:spLocks noGrp="1"/>
          </p:cNvSpPr>
          <p:nvPr>
            <p:ph idx="1"/>
          </p:nvPr>
        </p:nvSpPr>
        <p:spPr bwMode="auto">
          <a:xfrm>
            <a:off x="457200" y="1968500"/>
            <a:ext cx="8229600" cy="41576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S" altLang="es-ES" dirty="0" smtClean="0"/>
              <a:t>Deseo de arreglar aquello que no funciona en las personas que atendemos, para facilitarles rápidamente una mejora en su calidad de vida.</a:t>
            </a:r>
          </a:p>
          <a:p>
            <a:pPr eaLnBrk="1" hangingPunct="1"/>
            <a:r>
              <a:rPr lang="es-ES" altLang="es-ES" dirty="0" smtClean="0"/>
              <a:t>Decirles lo que tienen que hacer, cómo, cuando y porqué.</a:t>
            </a:r>
          </a:p>
        </p:txBody>
      </p:sp>
      <p:sp>
        <p:nvSpPr>
          <p:cNvPr id="4" name="Marcador de número de diapositiva 3"/>
          <p:cNvSpPr>
            <a:spLocks noGrp="1"/>
          </p:cNvSpPr>
          <p:nvPr>
            <p:ph type="sldNum" sz="quarter" idx="12"/>
          </p:nvPr>
        </p:nvSpPr>
        <p:spPr/>
        <p:txBody>
          <a:bodyPr/>
          <a:lstStyle/>
          <a:p>
            <a:pPr>
              <a:defRPr/>
            </a:pPr>
            <a:fld id="{AA4FA187-E51B-4FC4-8CD7-B32E3744A660}" type="slidenum">
              <a:rPr lang="es-ES"/>
              <a:pPr>
                <a:defRPr/>
              </a:pPr>
              <a:t>12</a:t>
            </a:fld>
            <a:endParaRPr lang="es-ES"/>
          </a:p>
        </p:txBody>
      </p:sp>
      <p:sp>
        <p:nvSpPr>
          <p:cNvPr id="37892" name="CuadroTexto 4"/>
          <p:cNvSpPr txBox="1">
            <a:spLocks noChangeArrowheads="1"/>
          </p:cNvSpPr>
          <p:nvPr/>
        </p:nvSpPr>
        <p:spPr bwMode="auto">
          <a:xfrm>
            <a:off x="663575" y="5938838"/>
            <a:ext cx="7745413" cy="522287"/>
          </a:xfrm>
          <a:prstGeom prst="rect">
            <a:avLst/>
          </a:prstGeom>
          <a:noFill/>
          <a:ln w="9525">
            <a:noFill/>
            <a:miter lim="800000"/>
            <a:headEnd/>
            <a:tailEnd/>
          </a:ln>
        </p:spPr>
        <p:txBody>
          <a:bodyPr>
            <a:spAutoFit/>
          </a:bodyPr>
          <a:lstStyle/>
          <a:p>
            <a:pPr algn="ctr"/>
            <a:r>
              <a:rPr lang="es-ES" altLang="es-ES" sz="2800" b="1"/>
              <a:t>ESTO NO ES ENTREVISTA MOTIVACIONAL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Contenidor de número de diapositiva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2D7B69D-80E6-496A-86E7-0F4096D33887}" type="slidenum">
              <a:rPr lang="es-ES_tradnl" altLang="es-ES" sz="1400">
                <a:latin typeface="Times New Roman" pitchFamily="18" charset="0"/>
              </a:rPr>
              <a:pPr algn="r"/>
              <a:t>13</a:t>
            </a:fld>
            <a:endParaRPr lang="es-ES_tradnl" altLang="es-ES" sz="1400">
              <a:latin typeface="Times New Roman" pitchFamily="18" charset="0"/>
            </a:endParaRPr>
          </a:p>
        </p:txBody>
      </p:sp>
      <p:sp>
        <p:nvSpPr>
          <p:cNvPr id="312323" name="Rectangle 2"/>
          <p:cNvSpPr>
            <a:spLocks noChangeArrowheads="1"/>
          </p:cNvSpPr>
          <p:nvPr/>
        </p:nvSpPr>
        <p:spPr bwMode="auto">
          <a:xfrm>
            <a:off x="8534400" y="6400800"/>
            <a:ext cx="609600" cy="457200"/>
          </a:xfrm>
          <a:prstGeom prst="rect">
            <a:avLst/>
          </a:prstGeom>
          <a:noFill/>
          <a:ln w="12700">
            <a:noFill/>
            <a:miter lim="800000"/>
            <a:headEnd/>
            <a:tailEnd/>
          </a:ln>
        </p:spPr>
        <p:txBody>
          <a:bodyPr lIns="90488" tIns="44450" rIns="90488" bIns="44450"/>
          <a:lstStyle/>
          <a:p>
            <a:pPr algn="r"/>
            <a:r>
              <a:rPr lang="es-ES_tradnl" altLang="es-ES" sz="1400"/>
              <a:t>4</a:t>
            </a:r>
          </a:p>
        </p:txBody>
      </p:sp>
      <p:sp>
        <p:nvSpPr>
          <p:cNvPr id="312324" name="Rectangle 3"/>
          <p:cNvSpPr>
            <a:spLocks noGrp="1" noChangeArrowheads="1"/>
          </p:cNvSpPr>
          <p:nvPr>
            <p:ph type="title" idx="4294967295"/>
          </p:nvPr>
        </p:nvSpPr>
        <p:spPr>
          <a:xfrm>
            <a:off x="3124200" y="457200"/>
            <a:ext cx="5715000" cy="5105400"/>
          </a:xfrm>
        </p:spPr>
        <p:txBody>
          <a:bodyPr lIns="90488" tIns="44450" rIns="90488" bIns="44450"/>
          <a:lstStyle/>
          <a:p>
            <a:r>
              <a:rPr lang="es-ES_tradnl" smtClean="0"/>
              <a:t>“Generalmente las personas se convencen más por las razones que descubren ellas mismas, que no por las que les explican los demás”	</a:t>
            </a:r>
          </a:p>
        </p:txBody>
      </p:sp>
      <p:sp>
        <p:nvSpPr>
          <p:cNvPr id="312325" name="Rectangle 4"/>
          <p:cNvSpPr>
            <a:spLocks noChangeArrowheads="1"/>
          </p:cNvSpPr>
          <p:nvPr/>
        </p:nvSpPr>
        <p:spPr bwMode="auto">
          <a:xfrm>
            <a:off x="3492500" y="5486400"/>
            <a:ext cx="5356225" cy="582613"/>
          </a:xfrm>
          <a:prstGeom prst="rect">
            <a:avLst/>
          </a:prstGeom>
          <a:noFill/>
          <a:ln w="12700">
            <a:noFill/>
            <a:miter lim="800000"/>
            <a:headEnd/>
            <a:tailEnd/>
          </a:ln>
        </p:spPr>
        <p:txBody>
          <a:bodyPr lIns="90488" tIns="44450" rIns="90488" bIns="44450">
            <a:spAutoFit/>
          </a:bodyPr>
          <a:lstStyle/>
          <a:p>
            <a:pPr algn="r">
              <a:spcBef>
                <a:spcPct val="50000"/>
              </a:spcBef>
            </a:pPr>
            <a:r>
              <a:rPr lang="es-ES_tradnl" altLang="es-ES" sz="3200"/>
              <a:t>Blaise Pascal (1623-1662)</a:t>
            </a:r>
          </a:p>
        </p:txBody>
      </p:sp>
      <p:pic>
        <p:nvPicPr>
          <p:cNvPr id="312326" name="Picture 5"/>
          <p:cNvPicPr>
            <a:picLocks noChangeAspect="1" noChangeArrowheads="1"/>
          </p:cNvPicPr>
          <p:nvPr/>
        </p:nvPicPr>
        <p:blipFill>
          <a:blip r:embed="rId3" cstate="print"/>
          <a:srcRect/>
          <a:stretch>
            <a:fillRect/>
          </a:stretch>
        </p:blipFill>
        <p:spPr bwMode="auto">
          <a:xfrm>
            <a:off x="0" y="990600"/>
            <a:ext cx="2489200" cy="3581400"/>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1"/>
          </p:nvPr>
        </p:nvSpPr>
        <p:spPr bwMode="auto">
          <a:xfrm>
            <a:off x="457200" y="1052513"/>
            <a:ext cx="8229600" cy="452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ca-ES" smtClean="0"/>
              <a:t>Com a professionals:</a:t>
            </a:r>
          </a:p>
          <a:p>
            <a:pPr eaLnBrk="1" hangingPunct="1">
              <a:buFontTx/>
              <a:buNone/>
            </a:pPr>
            <a:endParaRPr lang="ca-ES" smtClean="0"/>
          </a:p>
          <a:p>
            <a:pPr eaLnBrk="1" hangingPunct="1"/>
            <a:r>
              <a:rPr lang="es-ES" smtClean="0"/>
              <a:t>Com ens relacionem entre nosaltres?</a:t>
            </a:r>
          </a:p>
          <a:p>
            <a:pPr eaLnBrk="1" hangingPunct="1"/>
            <a:r>
              <a:rPr lang="es-ES" smtClean="0"/>
              <a:t>Com ens  relacionem amb els nostres pacients?</a:t>
            </a:r>
          </a:p>
          <a:p>
            <a:pPr eaLnBrk="1" hangingPunct="1">
              <a:buFontTx/>
              <a:buNone/>
            </a:pPr>
            <a:endParaRPr lang="es-ES" smtClean="0"/>
          </a:p>
          <a:p>
            <a:pPr eaLnBrk="1" hangingPunct="1"/>
            <a:endParaRPr lang="ca-ES" smtClean="0"/>
          </a:p>
        </p:txBody>
      </p:sp>
      <p:sp>
        <p:nvSpPr>
          <p:cNvPr id="32770" name="Rectangle 2"/>
          <p:cNvSpPr>
            <a:spLocks noChangeArrowheads="1"/>
          </p:cNvSpPr>
          <p:nvPr/>
        </p:nvSpPr>
        <p:spPr bwMode="auto">
          <a:xfrm>
            <a:off x="457200" y="188913"/>
            <a:ext cx="8229600" cy="431800"/>
          </a:xfrm>
          <a:prstGeom prst="rect">
            <a:avLst/>
          </a:prstGeom>
          <a:noFill/>
          <a:ln w="9525">
            <a:noFill/>
            <a:miter lim="800000"/>
            <a:headEnd/>
            <a:tailEnd/>
          </a:ln>
        </p:spPr>
        <p:txBody>
          <a:bodyPr anchor="ctr"/>
          <a:lstStyle/>
          <a:p>
            <a:pPr algn="ctr"/>
            <a:r>
              <a:rPr lang="es-ES" sz="3600" b="1">
                <a:solidFill>
                  <a:schemeClr val="bg1"/>
                </a:solidFill>
              </a:rPr>
              <a:t>Interacció</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idx="4294967295"/>
          </p:nvPr>
        </p:nvSpPr>
        <p:spPr>
          <a:xfrm>
            <a:off x="611188" y="476250"/>
            <a:ext cx="8229600" cy="647700"/>
          </a:xfrm>
        </p:spPr>
        <p:txBody>
          <a:bodyPr/>
          <a:lstStyle/>
          <a:p>
            <a:pPr eaLnBrk="1" hangingPunct="1"/>
            <a:r>
              <a:rPr lang="es-ES" sz="2800" b="1" smtClean="0">
                <a:solidFill>
                  <a:schemeClr val="bg1"/>
                </a:solidFill>
              </a:rPr>
              <a:t>Estils i habilitats de comunicació</a:t>
            </a:r>
            <a:br>
              <a:rPr lang="es-ES" sz="2800" b="1" smtClean="0">
                <a:solidFill>
                  <a:schemeClr val="bg1"/>
                </a:solidFill>
              </a:rPr>
            </a:br>
            <a:r>
              <a:rPr lang="es-ES" sz="2800" b="1" smtClean="0">
                <a:solidFill>
                  <a:schemeClr val="bg1"/>
                </a:solidFill>
              </a:rPr>
              <a:t/>
            </a:r>
            <a:br>
              <a:rPr lang="es-ES" sz="2800" b="1" smtClean="0">
                <a:solidFill>
                  <a:schemeClr val="bg1"/>
                </a:solidFill>
              </a:rPr>
            </a:br>
            <a:r>
              <a:rPr lang="es-ES" sz="2800" b="1" smtClean="0">
                <a:solidFill>
                  <a:srgbClr val="9F1E22"/>
                </a:solidFill>
              </a:rPr>
              <a:t>DIRECTIVA</a:t>
            </a:r>
          </a:p>
        </p:txBody>
      </p:sp>
      <p:sp>
        <p:nvSpPr>
          <p:cNvPr id="129026" name="Rectangle 3"/>
          <p:cNvSpPr>
            <a:spLocks noGrp="1" noChangeArrowheads="1"/>
          </p:cNvSpPr>
          <p:nvPr>
            <p:ph type="body" idx="4294967295"/>
          </p:nvPr>
        </p:nvSpPr>
        <p:spPr bwMode="auto">
          <a:xfrm>
            <a:off x="468313" y="1700213"/>
            <a:ext cx="8229600" cy="4525962"/>
          </a:xfrm>
          <a:prstGeom prst="rect">
            <a:avLst/>
          </a:prstGeom>
          <a:noFill/>
          <a:ln>
            <a:miter lim="800000"/>
            <a:headEnd/>
            <a:tailEnd/>
          </a:ln>
        </p:spPr>
        <p:txBody>
          <a:bodyPr/>
          <a:lstStyle/>
          <a:p>
            <a:pPr eaLnBrk="1" hangingPunct="1">
              <a:lnSpc>
                <a:spcPct val="130000"/>
              </a:lnSpc>
            </a:pPr>
            <a:r>
              <a:rPr lang="en-GB" smtClean="0">
                <a:solidFill>
                  <a:srgbClr val="9F1E22"/>
                </a:solidFill>
              </a:rPr>
              <a:t>Instrueix</a:t>
            </a:r>
          </a:p>
          <a:p>
            <a:pPr eaLnBrk="1" hangingPunct="1">
              <a:lnSpc>
                <a:spcPct val="130000"/>
              </a:lnSpc>
            </a:pPr>
            <a:r>
              <a:rPr lang="en-GB" smtClean="0">
                <a:solidFill>
                  <a:srgbClr val="9F1E22"/>
                </a:solidFill>
              </a:rPr>
              <a:t>Prescriu</a:t>
            </a:r>
          </a:p>
          <a:p>
            <a:pPr eaLnBrk="1" hangingPunct="1">
              <a:lnSpc>
                <a:spcPct val="130000"/>
              </a:lnSpc>
            </a:pPr>
            <a:r>
              <a:rPr lang="en-GB" smtClean="0">
                <a:solidFill>
                  <a:srgbClr val="9F1E22"/>
                </a:solidFill>
              </a:rPr>
              <a:t>Dirigeix</a:t>
            </a:r>
          </a:p>
          <a:p>
            <a:pPr eaLnBrk="1" hangingPunct="1">
              <a:lnSpc>
                <a:spcPct val="130000"/>
              </a:lnSpc>
            </a:pPr>
            <a:r>
              <a:rPr lang="en-GB" smtClean="0">
                <a:solidFill>
                  <a:srgbClr val="9F1E22"/>
                </a:solidFill>
              </a:rPr>
              <a:t>Lidera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idx="4294967295"/>
          </p:nvPr>
        </p:nvSpPr>
        <p:spPr>
          <a:xfrm>
            <a:off x="0" y="44450"/>
            <a:ext cx="8820150" cy="1223963"/>
          </a:xfrm>
        </p:spPr>
        <p:txBody>
          <a:bodyPr/>
          <a:lstStyle/>
          <a:p>
            <a:pPr eaLnBrk="1" hangingPunct="1">
              <a:lnSpc>
                <a:spcPct val="140000"/>
              </a:lnSpc>
            </a:pPr>
            <a:r>
              <a:rPr lang="es-ES" sz="2800" b="1" smtClean="0">
                <a:solidFill>
                  <a:schemeClr val="bg1"/>
                </a:solidFill>
              </a:rPr>
              <a:t>Estils i habilitats de comunicació</a:t>
            </a:r>
            <a:r>
              <a:rPr lang="es-ES" sz="2800" b="1" smtClean="0"/>
              <a:t/>
            </a:r>
            <a:br>
              <a:rPr lang="es-ES" sz="2800" b="1" smtClean="0"/>
            </a:br>
            <a:r>
              <a:rPr lang="es-ES" sz="2800" b="1" smtClean="0">
                <a:solidFill>
                  <a:srgbClr val="9F1E22"/>
                </a:solidFill>
              </a:rPr>
              <a:t>SEGUIMIENT - ACOMPANYAR</a:t>
            </a:r>
          </a:p>
        </p:txBody>
      </p:sp>
      <p:sp>
        <p:nvSpPr>
          <p:cNvPr id="133122" name="Rectangle 3"/>
          <p:cNvSpPr>
            <a:spLocks noGrp="1" noChangeArrowheads="1"/>
          </p:cNvSpPr>
          <p:nvPr>
            <p:ph type="body" idx="4294967295"/>
          </p:nvPr>
        </p:nvSpPr>
        <p:spPr bwMode="auto">
          <a:xfrm>
            <a:off x="323850" y="1557338"/>
            <a:ext cx="8229600" cy="4525962"/>
          </a:xfrm>
          <a:prstGeom prst="rect">
            <a:avLst/>
          </a:prstGeom>
          <a:noFill/>
          <a:ln>
            <a:miter lim="800000"/>
            <a:headEnd/>
            <a:tailEnd/>
          </a:ln>
        </p:spPr>
        <p:txBody>
          <a:bodyPr/>
          <a:lstStyle/>
          <a:p>
            <a:pPr eaLnBrk="1" hangingPunct="1">
              <a:lnSpc>
                <a:spcPct val="110000"/>
              </a:lnSpc>
            </a:pPr>
            <a:r>
              <a:rPr lang="ca-ES" smtClean="0">
                <a:solidFill>
                  <a:srgbClr val="9F1E22"/>
                </a:solidFill>
              </a:rPr>
              <a:t>Tolera</a:t>
            </a:r>
          </a:p>
          <a:p>
            <a:pPr eaLnBrk="1" hangingPunct="1">
              <a:lnSpc>
                <a:spcPct val="110000"/>
              </a:lnSpc>
            </a:pPr>
            <a:r>
              <a:rPr lang="ca-ES" smtClean="0">
                <a:solidFill>
                  <a:srgbClr val="9F1E22"/>
                </a:solidFill>
              </a:rPr>
              <a:t>Sosté</a:t>
            </a:r>
          </a:p>
          <a:p>
            <a:pPr eaLnBrk="1" hangingPunct="1">
              <a:lnSpc>
                <a:spcPct val="110000"/>
              </a:lnSpc>
            </a:pPr>
            <a:r>
              <a:rPr lang="ca-ES" smtClean="0">
                <a:solidFill>
                  <a:srgbClr val="9F1E22"/>
                </a:solidFill>
              </a:rPr>
              <a:t>Compren</a:t>
            </a:r>
          </a:p>
          <a:p>
            <a:pPr eaLnBrk="1" hangingPunct="1">
              <a:lnSpc>
                <a:spcPct val="110000"/>
              </a:lnSpc>
            </a:pPr>
            <a:r>
              <a:rPr lang="ca-ES" smtClean="0">
                <a:solidFill>
                  <a:srgbClr val="9F1E22"/>
                </a:solidFill>
              </a:rPr>
              <a:t>Recolza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idx="4294967295"/>
          </p:nvPr>
        </p:nvSpPr>
        <p:spPr>
          <a:xfrm>
            <a:off x="395288" y="188913"/>
            <a:ext cx="8280400" cy="1052512"/>
          </a:xfrm>
        </p:spPr>
        <p:txBody>
          <a:bodyPr/>
          <a:lstStyle/>
          <a:p>
            <a:pPr eaLnBrk="1" hangingPunct="1"/>
            <a:r>
              <a:rPr lang="es-ES" sz="3000" b="1" smtClean="0">
                <a:solidFill>
                  <a:schemeClr val="bg1"/>
                </a:solidFill>
              </a:rPr>
              <a:t>Estils i habilitats de comunicació</a:t>
            </a:r>
            <a:br>
              <a:rPr lang="es-ES" sz="3000" b="1" smtClean="0">
                <a:solidFill>
                  <a:schemeClr val="bg1"/>
                </a:solidFill>
              </a:rPr>
            </a:br>
            <a:r>
              <a:rPr lang="es-ES" sz="3000" b="1" smtClean="0">
                <a:solidFill>
                  <a:srgbClr val="9F1E22"/>
                </a:solidFill>
              </a:rPr>
              <a:t>GUIA</a:t>
            </a:r>
          </a:p>
        </p:txBody>
      </p:sp>
      <p:sp>
        <p:nvSpPr>
          <p:cNvPr id="137218" name="Rectangle 3"/>
          <p:cNvSpPr>
            <a:spLocks noGrp="1" noChangeArrowheads="1"/>
          </p:cNvSpPr>
          <p:nvPr>
            <p:ph type="body" idx="4294967295"/>
          </p:nvPr>
        </p:nvSpPr>
        <p:spPr bwMode="auto">
          <a:xfrm>
            <a:off x="457200" y="1484313"/>
            <a:ext cx="8229600" cy="4310062"/>
          </a:xfrm>
          <a:prstGeom prst="rect">
            <a:avLst/>
          </a:prstGeom>
          <a:noFill/>
          <a:ln>
            <a:miter lim="800000"/>
            <a:headEnd/>
            <a:tailEnd/>
          </a:ln>
        </p:spPr>
        <p:txBody>
          <a:bodyPr/>
          <a:lstStyle/>
          <a:p>
            <a:pPr eaLnBrk="1" hangingPunct="1">
              <a:lnSpc>
                <a:spcPct val="110000"/>
              </a:lnSpc>
            </a:pPr>
            <a:r>
              <a:rPr lang="ca-ES" smtClean="0">
                <a:solidFill>
                  <a:srgbClr val="9F1E22"/>
                </a:solidFill>
              </a:rPr>
              <a:t>Atén</a:t>
            </a:r>
          </a:p>
          <a:p>
            <a:pPr eaLnBrk="1" hangingPunct="1">
              <a:lnSpc>
                <a:spcPct val="110000"/>
              </a:lnSpc>
            </a:pPr>
            <a:r>
              <a:rPr lang="ca-ES" smtClean="0">
                <a:solidFill>
                  <a:srgbClr val="9F1E22"/>
                </a:solidFill>
              </a:rPr>
              <a:t>Pregunta</a:t>
            </a:r>
          </a:p>
          <a:p>
            <a:pPr eaLnBrk="1" hangingPunct="1">
              <a:lnSpc>
                <a:spcPct val="110000"/>
              </a:lnSpc>
            </a:pPr>
            <a:r>
              <a:rPr lang="ca-ES" smtClean="0">
                <a:solidFill>
                  <a:srgbClr val="9F1E22"/>
                </a:solidFill>
              </a:rPr>
              <a:t>Suggereix</a:t>
            </a:r>
          </a:p>
          <a:p>
            <a:pPr eaLnBrk="1" hangingPunct="1">
              <a:lnSpc>
                <a:spcPct val="110000"/>
              </a:lnSpc>
            </a:pPr>
            <a:r>
              <a:rPr lang="ca-ES" smtClean="0">
                <a:solidFill>
                  <a:srgbClr val="9F1E22"/>
                </a:solidFill>
              </a:rPr>
              <a:t>Condueix</a:t>
            </a:r>
          </a:p>
          <a:p>
            <a:pPr eaLnBrk="1" hangingPunct="1">
              <a:lnSpc>
                <a:spcPct val="110000"/>
              </a:lnSpc>
            </a:pPr>
            <a:r>
              <a:rPr lang="ca-ES" smtClean="0">
                <a:solidFill>
                  <a:srgbClr val="9F1E22"/>
                </a:solidFill>
              </a:rPr>
              <a:t>Acompanya</a:t>
            </a:r>
          </a:p>
          <a:p>
            <a:pPr eaLnBrk="1" hangingPunct="1">
              <a:lnSpc>
                <a:spcPct val="110000"/>
              </a:lnSpc>
              <a:buFontTx/>
              <a:buNone/>
            </a:pPr>
            <a:endParaRPr lang="en-GB" smtClean="0">
              <a:solidFill>
                <a:srgbClr val="9F1E2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a:xfrm>
            <a:off x="73025" y="115888"/>
            <a:ext cx="8820150" cy="504825"/>
          </a:xfrm>
        </p:spPr>
        <p:txBody>
          <a:bodyPr/>
          <a:lstStyle/>
          <a:p>
            <a:pPr eaLnBrk="1" hangingPunct="1"/>
            <a:r>
              <a:rPr lang="es-ES" sz="2800" b="1" smtClean="0">
                <a:solidFill>
                  <a:schemeClr val="bg1"/>
                </a:solidFill>
              </a:rPr>
              <a:t>Estils i habilitats de comunicació</a:t>
            </a:r>
            <a:endParaRPr lang="es-ES" sz="2600" b="1" smtClean="0">
              <a:solidFill>
                <a:schemeClr val="bg1"/>
              </a:solidFill>
            </a:endParaRPr>
          </a:p>
        </p:txBody>
      </p:sp>
      <p:sp>
        <p:nvSpPr>
          <p:cNvPr id="139266" name="Rectangle 3"/>
          <p:cNvSpPr>
            <a:spLocks noGrp="1" noChangeArrowheads="1"/>
          </p:cNvSpPr>
          <p:nvPr>
            <p:ph type="body" idx="4294967295"/>
          </p:nvPr>
        </p:nvSpPr>
        <p:spPr bwMode="auto">
          <a:xfrm>
            <a:off x="684213" y="1700213"/>
            <a:ext cx="3816350" cy="4525962"/>
          </a:xfrm>
          <a:prstGeom prst="rect">
            <a:avLst/>
          </a:prstGeom>
          <a:noFill/>
          <a:ln>
            <a:miter lim="800000"/>
            <a:headEnd/>
            <a:tailEnd/>
          </a:ln>
        </p:spPr>
        <p:txBody>
          <a:bodyPr/>
          <a:lstStyle/>
          <a:p>
            <a:pPr eaLnBrk="1" hangingPunct="1">
              <a:buFontTx/>
              <a:buNone/>
            </a:pPr>
            <a:r>
              <a:rPr lang="es-ES" smtClean="0"/>
              <a:t>Tres estils</a:t>
            </a:r>
          </a:p>
          <a:p>
            <a:pPr eaLnBrk="1" hangingPunct="1"/>
            <a:r>
              <a:rPr lang="es-ES" smtClean="0"/>
              <a:t>Dirigim?</a:t>
            </a:r>
          </a:p>
          <a:p>
            <a:pPr eaLnBrk="1" hangingPunct="1"/>
            <a:r>
              <a:rPr lang="es-ES" smtClean="0"/>
              <a:t>Guiem?</a:t>
            </a:r>
          </a:p>
          <a:p>
            <a:pPr eaLnBrk="1" hangingPunct="1"/>
            <a:r>
              <a:rPr lang="es-ES" smtClean="0"/>
              <a:t>Acompanyem?</a:t>
            </a:r>
          </a:p>
          <a:p>
            <a:pPr eaLnBrk="1" hangingPunct="1">
              <a:buFontTx/>
              <a:buNone/>
            </a:pPr>
            <a:endParaRPr lang="es-ES" smtClean="0"/>
          </a:p>
        </p:txBody>
      </p:sp>
      <p:sp>
        <p:nvSpPr>
          <p:cNvPr id="139267" name="Rectangle 4"/>
          <p:cNvSpPr>
            <a:spLocks noChangeArrowheads="1"/>
          </p:cNvSpPr>
          <p:nvPr/>
        </p:nvSpPr>
        <p:spPr bwMode="auto">
          <a:xfrm>
            <a:off x="5148263" y="1557338"/>
            <a:ext cx="3744912" cy="4525962"/>
          </a:xfrm>
          <a:prstGeom prst="rect">
            <a:avLst/>
          </a:prstGeom>
          <a:noFill/>
          <a:ln w="9525">
            <a:noFill/>
            <a:miter lim="800000"/>
            <a:headEnd/>
            <a:tailEnd/>
          </a:ln>
        </p:spPr>
        <p:txBody>
          <a:bodyPr/>
          <a:lstStyle/>
          <a:p>
            <a:pPr marL="342900" indent="-342900">
              <a:lnSpc>
                <a:spcPct val="120000"/>
              </a:lnSpc>
            </a:pPr>
            <a:r>
              <a:rPr lang="es-ES" sz="3200">
                <a:solidFill>
                  <a:srgbClr val="9F1E22"/>
                </a:solidFill>
              </a:rPr>
              <a:t>Tres habilitats</a:t>
            </a:r>
          </a:p>
          <a:p>
            <a:pPr marL="342900" indent="-342900">
              <a:lnSpc>
                <a:spcPct val="120000"/>
              </a:lnSpc>
              <a:buFontTx/>
              <a:buChar char="•"/>
            </a:pPr>
            <a:r>
              <a:rPr lang="es-ES" sz="3200">
                <a:solidFill>
                  <a:srgbClr val="9F1E22"/>
                </a:solidFill>
              </a:rPr>
              <a:t>Preguntar</a:t>
            </a:r>
          </a:p>
          <a:p>
            <a:pPr marL="342900" indent="-342900">
              <a:lnSpc>
                <a:spcPct val="120000"/>
              </a:lnSpc>
              <a:buFontTx/>
              <a:buChar char="•"/>
            </a:pPr>
            <a:r>
              <a:rPr lang="es-ES" sz="3200">
                <a:solidFill>
                  <a:srgbClr val="9F1E22"/>
                </a:solidFill>
              </a:rPr>
              <a:t>Escoltar</a:t>
            </a:r>
          </a:p>
          <a:p>
            <a:pPr marL="342900" indent="-342900">
              <a:lnSpc>
                <a:spcPct val="120000"/>
              </a:lnSpc>
              <a:buFontTx/>
              <a:buChar char="•"/>
            </a:pPr>
            <a:r>
              <a:rPr lang="es-ES" sz="3200">
                <a:solidFill>
                  <a:srgbClr val="9F1E22"/>
                </a:solidFill>
              </a:rPr>
              <a:t>Informar</a:t>
            </a:r>
          </a:p>
          <a:p>
            <a:pPr marL="342900" indent="-342900" eaLnBrk="0" hangingPunct="0">
              <a:lnSpc>
                <a:spcPct val="120000"/>
              </a:lnSpc>
              <a:spcBef>
                <a:spcPct val="20000"/>
              </a:spcBef>
            </a:pPr>
            <a:endParaRPr lang="es-ES" sz="3200">
              <a:solidFill>
                <a:srgbClr val="9F1E22"/>
              </a:solidFill>
              <a:latin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ChangeArrowheads="1"/>
          </p:cNvSpPr>
          <p:nvPr/>
        </p:nvSpPr>
        <p:spPr bwMode="auto">
          <a:xfrm>
            <a:off x="1258888" y="3860800"/>
            <a:ext cx="7272337" cy="1008063"/>
          </a:xfrm>
          <a:prstGeom prst="rect">
            <a:avLst/>
          </a:prstGeom>
          <a:solidFill>
            <a:srgbClr val="FFCC99"/>
          </a:solidFill>
          <a:ln w="9525">
            <a:solidFill>
              <a:schemeClr val="tx1"/>
            </a:solidFill>
            <a:miter lim="800000"/>
            <a:headEnd/>
            <a:tailEnd/>
          </a:ln>
        </p:spPr>
        <p:txBody>
          <a:bodyPr wrap="none" anchor="ctr"/>
          <a:lstStyle/>
          <a:p>
            <a:endParaRPr lang="ca-ES" sz="2400">
              <a:latin typeface="Times New Roman" pitchFamily="18" charset="0"/>
            </a:endParaRPr>
          </a:p>
        </p:txBody>
      </p:sp>
      <p:sp>
        <p:nvSpPr>
          <p:cNvPr id="141314" name="Rectangle 3"/>
          <p:cNvSpPr>
            <a:spLocks noGrp="1" noChangeArrowheads="1"/>
          </p:cNvSpPr>
          <p:nvPr>
            <p:ph type="title" idx="4294967295"/>
          </p:nvPr>
        </p:nvSpPr>
        <p:spPr>
          <a:xfrm>
            <a:off x="457200" y="115888"/>
            <a:ext cx="8229600" cy="576262"/>
          </a:xfrm>
        </p:spPr>
        <p:txBody>
          <a:bodyPr/>
          <a:lstStyle/>
          <a:p>
            <a:pPr eaLnBrk="1" hangingPunct="1"/>
            <a:r>
              <a:rPr lang="es-ES" sz="3200" b="1" smtClean="0">
                <a:solidFill>
                  <a:schemeClr val="bg1"/>
                </a:solidFill>
              </a:rPr>
              <a:t>Estils i habilitats de comunicació</a:t>
            </a:r>
          </a:p>
        </p:txBody>
      </p:sp>
      <p:sp>
        <p:nvSpPr>
          <p:cNvPr id="141315" name="Rectangle 4"/>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eaLnBrk="1" hangingPunct="1"/>
            <a:r>
              <a:rPr lang="en-GB" smtClean="0">
                <a:solidFill>
                  <a:srgbClr val="9F1E22"/>
                </a:solidFill>
              </a:rPr>
              <a:t>De manera natural ens surt acompanyar o dirigir</a:t>
            </a:r>
          </a:p>
          <a:p>
            <a:pPr eaLnBrk="1" hangingPunct="1">
              <a:buFontTx/>
              <a:buNone/>
            </a:pPr>
            <a:endParaRPr lang="en-GB" smtClean="0">
              <a:solidFill>
                <a:srgbClr val="9F1E22"/>
              </a:solidFill>
            </a:endParaRPr>
          </a:p>
        </p:txBody>
      </p:sp>
      <p:sp>
        <p:nvSpPr>
          <p:cNvPr id="141316" name="Text Box 5"/>
          <p:cNvSpPr txBox="1">
            <a:spLocks noChangeArrowheads="1"/>
          </p:cNvSpPr>
          <p:nvPr/>
        </p:nvSpPr>
        <p:spPr bwMode="auto">
          <a:xfrm>
            <a:off x="1474788" y="4090988"/>
            <a:ext cx="6913562" cy="1066800"/>
          </a:xfrm>
          <a:prstGeom prst="rect">
            <a:avLst/>
          </a:prstGeom>
          <a:noFill/>
          <a:ln w="9525">
            <a:noFill/>
            <a:miter lim="800000"/>
            <a:headEnd/>
            <a:tailEnd/>
          </a:ln>
        </p:spPr>
        <p:txBody>
          <a:bodyPr>
            <a:spAutoFit/>
          </a:bodyPr>
          <a:lstStyle/>
          <a:p>
            <a:r>
              <a:rPr lang="en-GB" sz="3200" b="1">
                <a:solidFill>
                  <a:srgbClr val="9F1E22"/>
                </a:solidFill>
              </a:rPr>
              <a:t>Quan fem de GUIA?</a:t>
            </a:r>
          </a:p>
          <a:p>
            <a:endParaRPr lang="en-GB" sz="3200" b="1">
              <a:solidFill>
                <a:srgbClr val="9F1E22"/>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188913"/>
            <a:ext cx="8229600" cy="431800"/>
          </a:xfrm>
        </p:spPr>
        <p:txBody>
          <a:bodyPr/>
          <a:lstStyle/>
          <a:p>
            <a:pPr eaLnBrk="1" hangingPunct="1"/>
            <a:r>
              <a:rPr lang="es-ES" sz="3600" b="1" smtClean="0">
                <a:solidFill>
                  <a:schemeClr val="bg1"/>
                </a:solidFill>
              </a:rPr>
              <a:t>Agenda</a:t>
            </a:r>
          </a:p>
        </p:txBody>
      </p:sp>
      <p:sp>
        <p:nvSpPr>
          <p:cNvPr id="23554" name="Rectangle 3"/>
          <p:cNvSpPr>
            <a:spLocks noGrp="1" noChangeArrowheads="1"/>
          </p:cNvSpPr>
          <p:nvPr>
            <p:ph type="body" idx="1"/>
          </p:nvPr>
        </p:nvSpPr>
        <p:spPr bwMode="auto">
          <a:xfrm>
            <a:off x="457200" y="1125538"/>
            <a:ext cx="8229600" cy="452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S" smtClean="0"/>
              <a:t>El primer contacte amb el pacient. Creació del vincle.</a:t>
            </a:r>
          </a:p>
          <a:p>
            <a:pPr eaLnBrk="1" hangingPunct="1"/>
            <a:r>
              <a:rPr lang="es-ES" smtClean="0"/>
              <a:t>L’exploració del pacient. Definir els objectius. </a:t>
            </a:r>
          </a:p>
          <a:p>
            <a:pPr eaLnBrk="1" hangingPunct="1"/>
            <a:r>
              <a:rPr lang="es-ES" smtClean="0"/>
              <a:t>Obtenint informació. Evocar.</a:t>
            </a:r>
          </a:p>
          <a:p>
            <a:pPr eaLnBrk="1" hangingPunct="1"/>
            <a:r>
              <a:rPr lang="es-ES" smtClean="0"/>
              <a:t>Retornant informació i negociant el pla terapèutic. Planificar.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8" name="Object 26"/>
          <p:cNvGraphicFramePr>
            <a:graphicFrameLocks noChangeAspect="1"/>
          </p:cNvGraphicFramePr>
          <p:nvPr/>
        </p:nvGraphicFramePr>
        <p:xfrm>
          <a:off x="773113" y="1712913"/>
          <a:ext cx="7572375" cy="4067175"/>
        </p:xfrm>
        <a:graphic>
          <a:graphicData uri="http://schemas.openxmlformats.org/presentationml/2006/ole">
            <mc:AlternateContent xmlns:mc="http://schemas.openxmlformats.org/markup-compatibility/2006">
              <mc:Choice xmlns:v="urn:schemas-microsoft-com:vml" Requires="v">
                <p:oleObj spid="_x0000_s3099" name="Gráfico" r:id="rId4" imgW="7572236" imgH="4067251" progId="MSGraph.Chart.8">
                  <p:embed followColorScheme="full"/>
                </p:oleObj>
              </mc:Choice>
              <mc:Fallback>
                <p:oleObj name="Gráfico" r:id="rId4" imgW="7572236" imgH="4067251" progId="MSGraph.Chart.8">
                  <p:embed followColorScheme="full"/>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1712913"/>
                        <a:ext cx="7572375"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99" name="3 Llamada ovalada"/>
          <p:cNvSpPr>
            <a:spLocks noChangeArrowheads="1"/>
          </p:cNvSpPr>
          <p:nvPr/>
        </p:nvSpPr>
        <p:spPr bwMode="auto">
          <a:xfrm>
            <a:off x="5148263" y="1196975"/>
            <a:ext cx="1655762" cy="1439863"/>
          </a:xfrm>
          <a:prstGeom prst="wedgeEllipseCallout">
            <a:avLst>
              <a:gd name="adj1" fmla="val -40847"/>
              <a:gd name="adj2" fmla="val 60912"/>
            </a:avLst>
          </a:prstGeom>
          <a:solidFill>
            <a:schemeClr val="accent1"/>
          </a:solidFill>
          <a:ln w="12700" cap="sq" algn="ctr">
            <a:solidFill>
              <a:schemeClr val="tx1"/>
            </a:solidFill>
            <a:round/>
            <a:headEnd type="none" w="sm" len="sm"/>
            <a:tailEnd type="none" w="sm" len="sm"/>
          </a:ln>
        </p:spPr>
        <p:txBody>
          <a:bodyPr/>
          <a:lstStyle/>
          <a:p>
            <a:r>
              <a:rPr lang="es-ES"/>
              <a:t>Escoltar</a:t>
            </a:r>
          </a:p>
          <a:p>
            <a:r>
              <a:rPr lang="es-ES"/>
              <a:t>amb intenció</a:t>
            </a:r>
          </a:p>
        </p:txBody>
      </p:sp>
      <p:sp>
        <p:nvSpPr>
          <p:cNvPr id="3100" name="4 Llamada ovalada"/>
          <p:cNvSpPr>
            <a:spLocks noChangeArrowheads="1"/>
          </p:cNvSpPr>
          <p:nvPr/>
        </p:nvSpPr>
        <p:spPr bwMode="auto">
          <a:xfrm>
            <a:off x="3059113" y="1052513"/>
            <a:ext cx="1873250" cy="1512887"/>
          </a:xfrm>
          <a:prstGeom prst="wedgeEllipseCallout">
            <a:avLst>
              <a:gd name="adj1" fmla="val 19810"/>
              <a:gd name="adj2" fmla="val 71083"/>
            </a:avLst>
          </a:prstGeom>
          <a:solidFill>
            <a:schemeClr val="accent1"/>
          </a:solidFill>
          <a:ln w="12700" cap="sq" algn="ctr">
            <a:solidFill>
              <a:schemeClr val="tx1"/>
            </a:solidFill>
            <a:round/>
            <a:headEnd type="none" w="sm" len="sm"/>
            <a:tailEnd type="none" w="sm" len="sm"/>
          </a:ln>
        </p:spPr>
        <p:txBody>
          <a:bodyPr/>
          <a:lstStyle/>
          <a:p>
            <a:r>
              <a:rPr lang="es-ES"/>
              <a:t>Informar</a:t>
            </a:r>
          </a:p>
          <a:p>
            <a:r>
              <a:rPr lang="es-ES"/>
              <a:t>amb permis i opcions</a:t>
            </a:r>
          </a:p>
          <a:p>
            <a:endParaRPr lang="es-ES"/>
          </a:p>
        </p:txBody>
      </p:sp>
      <p:sp>
        <p:nvSpPr>
          <p:cNvPr id="6" name="Rectangle 3"/>
          <p:cNvSpPr txBox="1">
            <a:spLocks noChangeArrowheads="1"/>
          </p:cNvSpPr>
          <p:nvPr/>
        </p:nvSpPr>
        <p:spPr bwMode="auto">
          <a:xfrm>
            <a:off x="457200" y="115888"/>
            <a:ext cx="8229600" cy="576262"/>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s-ES" sz="3200" b="1" kern="0" smtClean="0">
                <a:solidFill>
                  <a:schemeClr val="bg1"/>
                </a:solidFill>
              </a:rPr>
              <a:t>Estils i habilitats de comunicació</a:t>
            </a:r>
            <a:endParaRPr lang="es-ES" sz="3200" b="1" kern="0"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9"/>
          <p:cNvSpPr>
            <a:spLocks noChangeArrowheads="1"/>
          </p:cNvSpPr>
          <p:nvPr/>
        </p:nvSpPr>
        <p:spPr bwMode="auto">
          <a:xfrm>
            <a:off x="395288" y="1628775"/>
            <a:ext cx="8353425" cy="4176713"/>
          </a:xfrm>
          <a:prstGeom prst="rect">
            <a:avLst/>
          </a:prstGeom>
          <a:solidFill>
            <a:srgbClr val="FFCC99"/>
          </a:solidFill>
          <a:ln w="9525">
            <a:solidFill>
              <a:schemeClr val="tx1"/>
            </a:solidFill>
            <a:miter lim="800000"/>
            <a:headEnd/>
            <a:tailEnd/>
          </a:ln>
        </p:spPr>
        <p:txBody>
          <a:bodyPr wrap="none" anchor="ctr"/>
          <a:lstStyle/>
          <a:p>
            <a:pPr algn="ctr"/>
            <a:endParaRPr lang="en-GB" sz="2400">
              <a:latin typeface="Times New Roman" pitchFamily="18" charset="0"/>
            </a:endParaRPr>
          </a:p>
        </p:txBody>
      </p:sp>
      <p:sp>
        <p:nvSpPr>
          <p:cNvPr id="146434" name="Rectangle 2"/>
          <p:cNvSpPr>
            <a:spLocks noGrp="1" noChangeArrowheads="1"/>
          </p:cNvSpPr>
          <p:nvPr>
            <p:ph type="title" idx="4294967295"/>
          </p:nvPr>
        </p:nvSpPr>
        <p:spPr>
          <a:xfrm>
            <a:off x="457200" y="44450"/>
            <a:ext cx="8229600" cy="720725"/>
          </a:xfrm>
        </p:spPr>
        <p:txBody>
          <a:bodyPr/>
          <a:lstStyle/>
          <a:p>
            <a:pPr eaLnBrk="1" hangingPunct="1"/>
            <a:r>
              <a:rPr lang="ca-ES" sz="3200" b="1" smtClean="0">
                <a:solidFill>
                  <a:schemeClr val="bg1"/>
                </a:solidFill>
              </a:rPr>
              <a:t>Estils i Habilitats: canvi en l’èmfasi</a:t>
            </a:r>
          </a:p>
        </p:txBody>
      </p:sp>
      <p:sp>
        <p:nvSpPr>
          <p:cNvPr id="146435" name="Text Box 4"/>
          <p:cNvSpPr txBox="1">
            <a:spLocks noChangeArrowheads="1"/>
          </p:cNvSpPr>
          <p:nvPr/>
        </p:nvSpPr>
        <p:spPr bwMode="auto">
          <a:xfrm>
            <a:off x="755650" y="2636838"/>
            <a:ext cx="1403350" cy="366712"/>
          </a:xfrm>
          <a:prstGeom prst="rect">
            <a:avLst/>
          </a:prstGeom>
          <a:noFill/>
          <a:ln w="9525">
            <a:noFill/>
            <a:miter lim="800000"/>
            <a:headEnd/>
            <a:tailEnd/>
          </a:ln>
        </p:spPr>
        <p:txBody>
          <a:bodyPr wrap="none">
            <a:spAutoFit/>
          </a:bodyPr>
          <a:lstStyle/>
          <a:p>
            <a:r>
              <a:rPr lang="en-GB" sz="2400">
                <a:latin typeface="Times New Roman" pitchFamily="18" charset="0"/>
              </a:rPr>
              <a:t>INFORMAR</a:t>
            </a:r>
          </a:p>
        </p:txBody>
      </p:sp>
      <p:sp>
        <p:nvSpPr>
          <p:cNvPr id="146436" name="Text Box 5"/>
          <p:cNvSpPr txBox="1">
            <a:spLocks noChangeArrowheads="1"/>
          </p:cNvSpPr>
          <p:nvPr/>
        </p:nvSpPr>
        <p:spPr bwMode="auto">
          <a:xfrm>
            <a:off x="1042988" y="5157788"/>
            <a:ext cx="1047750" cy="366712"/>
          </a:xfrm>
          <a:prstGeom prst="rect">
            <a:avLst/>
          </a:prstGeom>
          <a:noFill/>
          <a:ln w="9525">
            <a:noFill/>
            <a:miter lim="800000"/>
            <a:headEnd/>
            <a:tailEnd/>
          </a:ln>
        </p:spPr>
        <p:txBody>
          <a:bodyPr wrap="none">
            <a:spAutoFit/>
          </a:bodyPr>
          <a:lstStyle/>
          <a:p>
            <a:r>
              <a:rPr lang="en-GB" sz="2400" b="1">
                <a:latin typeface="Times New Roman" pitchFamily="18" charset="0"/>
              </a:rPr>
              <a:t>DIRIGIR</a:t>
            </a:r>
          </a:p>
        </p:txBody>
      </p:sp>
      <p:sp>
        <p:nvSpPr>
          <p:cNvPr id="146437" name="Text Box 6"/>
          <p:cNvSpPr txBox="1">
            <a:spLocks noChangeArrowheads="1"/>
          </p:cNvSpPr>
          <p:nvPr/>
        </p:nvSpPr>
        <p:spPr bwMode="auto">
          <a:xfrm>
            <a:off x="3563938" y="4292600"/>
            <a:ext cx="1619250" cy="366713"/>
          </a:xfrm>
          <a:prstGeom prst="rect">
            <a:avLst/>
          </a:prstGeom>
          <a:noFill/>
          <a:ln w="9525">
            <a:noFill/>
            <a:miter lim="800000"/>
            <a:headEnd/>
            <a:tailEnd/>
          </a:ln>
        </p:spPr>
        <p:txBody>
          <a:bodyPr wrap="none">
            <a:spAutoFit/>
          </a:bodyPr>
          <a:lstStyle/>
          <a:p>
            <a:r>
              <a:rPr lang="en-GB" sz="2400">
                <a:latin typeface="Times New Roman" pitchFamily="18" charset="0"/>
              </a:rPr>
              <a:t>PREGUNTAR</a:t>
            </a:r>
          </a:p>
        </p:txBody>
      </p:sp>
      <p:sp>
        <p:nvSpPr>
          <p:cNvPr id="146438" name="Text Box 7"/>
          <p:cNvSpPr txBox="1">
            <a:spLocks noChangeArrowheads="1"/>
          </p:cNvSpPr>
          <p:nvPr/>
        </p:nvSpPr>
        <p:spPr bwMode="auto">
          <a:xfrm>
            <a:off x="6588125" y="3429000"/>
            <a:ext cx="1758950" cy="457200"/>
          </a:xfrm>
          <a:prstGeom prst="rect">
            <a:avLst/>
          </a:prstGeom>
          <a:noFill/>
          <a:ln w="9525">
            <a:noFill/>
            <a:miter lim="800000"/>
            <a:headEnd/>
            <a:tailEnd/>
          </a:ln>
        </p:spPr>
        <p:txBody>
          <a:bodyPr wrap="none">
            <a:spAutoFit/>
          </a:bodyPr>
          <a:lstStyle/>
          <a:p>
            <a:r>
              <a:rPr lang="en-GB" sz="2400">
                <a:latin typeface="Times New Roman" pitchFamily="18" charset="0"/>
              </a:rPr>
              <a:t>ESCOLTAR</a:t>
            </a:r>
          </a:p>
        </p:txBody>
      </p:sp>
      <p:sp>
        <p:nvSpPr>
          <p:cNvPr id="146439" name="Text Box 8"/>
          <p:cNvSpPr txBox="1">
            <a:spLocks noChangeArrowheads="1"/>
          </p:cNvSpPr>
          <p:nvPr/>
        </p:nvSpPr>
        <p:spPr bwMode="auto">
          <a:xfrm>
            <a:off x="6084888" y="5157788"/>
            <a:ext cx="2797175" cy="457200"/>
          </a:xfrm>
          <a:prstGeom prst="rect">
            <a:avLst/>
          </a:prstGeom>
          <a:noFill/>
          <a:ln w="9525">
            <a:noFill/>
            <a:miter lim="800000"/>
            <a:headEnd/>
            <a:tailEnd/>
          </a:ln>
        </p:spPr>
        <p:txBody>
          <a:bodyPr>
            <a:spAutoFit/>
          </a:bodyPr>
          <a:lstStyle/>
          <a:p>
            <a:r>
              <a:rPr lang="en-GB" sz="2400" b="1">
                <a:latin typeface="Times New Roman" pitchFamily="18" charset="0"/>
              </a:rPr>
              <a:t>ACOMPANYAR</a:t>
            </a:r>
          </a:p>
        </p:txBody>
      </p:sp>
      <p:sp>
        <p:nvSpPr>
          <p:cNvPr id="146440" name="Line 10"/>
          <p:cNvSpPr>
            <a:spLocks noChangeShapeType="1"/>
          </p:cNvSpPr>
          <p:nvPr/>
        </p:nvSpPr>
        <p:spPr bwMode="auto">
          <a:xfrm>
            <a:off x="395288" y="4868863"/>
            <a:ext cx="8353425" cy="0"/>
          </a:xfrm>
          <a:prstGeom prst="line">
            <a:avLst/>
          </a:prstGeom>
          <a:noFill/>
          <a:ln w="9525">
            <a:solidFill>
              <a:schemeClr val="tx1"/>
            </a:solidFill>
            <a:round/>
            <a:headEnd/>
            <a:tailEnd/>
          </a:ln>
        </p:spPr>
        <p:txBody>
          <a:bodyPr/>
          <a:lstStyle/>
          <a:p>
            <a:endParaRPr lang="es-ES"/>
          </a:p>
        </p:txBody>
      </p:sp>
      <p:sp>
        <p:nvSpPr>
          <p:cNvPr id="146441" name="Line 11"/>
          <p:cNvSpPr>
            <a:spLocks noChangeShapeType="1"/>
          </p:cNvSpPr>
          <p:nvPr/>
        </p:nvSpPr>
        <p:spPr bwMode="auto">
          <a:xfrm>
            <a:off x="2987675" y="1628775"/>
            <a:ext cx="0" cy="4176713"/>
          </a:xfrm>
          <a:prstGeom prst="line">
            <a:avLst/>
          </a:prstGeom>
          <a:noFill/>
          <a:ln w="9525">
            <a:solidFill>
              <a:schemeClr val="tx1"/>
            </a:solidFill>
            <a:round/>
            <a:headEnd/>
            <a:tailEnd/>
          </a:ln>
        </p:spPr>
        <p:txBody>
          <a:bodyPr/>
          <a:lstStyle/>
          <a:p>
            <a:endParaRPr lang="es-ES"/>
          </a:p>
        </p:txBody>
      </p:sp>
      <p:sp>
        <p:nvSpPr>
          <p:cNvPr id="146442" name="Line 12"/>
          <p:cNvSpPr>
            <a:spLocks noChangeShapeType="1"/>
          </p:cNvSpPr>
          <p:nvPr/>
        </p:nvSpPr>
        <p:spPr bwMode="auto">
          <a:xfrm>
            <a:off x="5795963" y="1628775"/>
            <a:ext cx="0" cy="4176713"/>
          </a:xfrm>
          <a:prstGeom prst="line">
            <a:avLst/>
          </a:prstGeom>
          <a:noFill/>
          <a:ln w="9525">
            <a:solidFill>
              <a:schemeClr val="tx1"/>
            </a:solidFill>
            <a:round/>
            <a:headEnd/>
            <a:tailEnd/>
          </a:ln>
        </p:spPr>
        <p:txBody>
          <a:bodyPr/>
          <a:lstStyle/>
          <a:p>
            <a:endParaRPr lang="es-ES"/>
          </a:p>
        </p:txBody>
      </p:sp>
      <p:sp>
        <p:nvSpPr>
          <p:cNvPr id="146443" name="Line 13"/>
          <p:cNvSpPr>
            <a:spLocks noChangeShapeType="1"/>
          </p:cNvSpPr>
          <p:nvPr/>
        </p:nvSpPr>
        <p:spPr bwMode="auto">
          <a:xfrm>
            <a:off x="395288" y="4149725"/>
            <a:ext cx="8353425" cy="0"/>
          </a:xfrm>
          <a:prstGeom prst="line">
            <a:avLst/>
          </a:prstGeom>
          <a:noFill/>
          <a:ln w="9525">
            <a:solidFill>
              <a:schemeClr val="tx1"/>
            </a:solidFill>
            <a:round/>
            <a:headEnd/>
            <a:tailEnd/>
          </a:ln>
        </p:spPr>
        <p:txBody>
          <a:bodyPr/>
          <a:lstStyle/>
          <a:p>
            <a:endParaRPr lang="es-ES"/>
          </a:p>
        </p:txBody>
      </p:sp>
      <p:sp>
        <p:nvSpPr>
          <p:cNvPr id="146444" name="Text Box 14"/>
          <p:cNvSpPr txBox="1">
            <a:spLocks noChangeArrowheads="1"/>
          </p:cNvSpPr>
          <p:nvPr/>
        </p:nvSpPr>
        <p:spPr bwMode="auto">
          <a:xfrm>
            <a:off x="6372225" y="5949950"/>
            <a:ext cx="2376488" cy="460375"/>
          </a:xfrm>
          <a:prstGeom prst="rect">
            <a:avLst/>
          </a:prstGeom>
          <a:noFill/>
          <a:ln w="9525">
            <a:noFill/>
            <a:miter lim="800000"/>
            <a:headEnd/>
            <a:tailEnd/>
          </a:ln>
        </p:spPr>
        <p:txBody>
          <a:bodyPr wrap="none">
            <a:spAutoFit/>
          </a:bodyPr>
          <a:lstStyle/>
          <a:p>
            <a:pPr algn="r"/>
            <a:r>
              <a:rPr lang="en-GB" sz="2400">
                <a:latin typeface="Times New Roman" pitchFamily="18" charset="0"/>
              </a:rPr>
              <a:t>Jeff Allison, 2008</a:t>
            </a:r>
          </a:p>
        </p:txBody>
      </p:sp>
      <p:sp>
        <p:nvSpPr>
          <p:cNvPr id="146445" name="Line 15"/>
          <p:cNvSpPr>
            <a:spLocks noChangeShapeType="1"/>
          </p:cNvSpPr>
          <p:nvPr/>
        </p:nvSpPr>
        <p:spPr bwMode="auto">
          <a:xfrm flipV="1">
            <a:off x="395288" y="1628775"/>
            <a:ext cx="8353425" cy="2520950"/>
          </a:xfrm>
          <a:prstGeom prst="line">
            <a:avLst/>
          </a:prstGeom>
          <a:noFill/>
          <a:ln w="9525">
            <a:solidFill>
              <a:schemeClr val="tx1"/>
            </a:solidFill>
            <a:round/>
            <a:headEnd/>
            <a:tailEnd/>
          </a:ln>
        </p:spPr>
        <p:txBody>
          <a:bodyPr/>
          <a:lstStyle/>
          <a:p>
            <a:endParaRPr lang="es-ES"/>
          </a:p>
        </p:txBody>
      </p:sp>
      <p:sp>
        <p:nvSpPr>
          <p:cNvPr id="146446" name="Text Box 17"/>
          <p:cNvSpPr txBox="1">
            <a:spLocks noChangeArrowheads="1"/>
          </p:cNvSpPr>
          <p:nvPr/>
        </p:nvSpPr>
        <p:spPr bwMode="auto">
          <a:xfrm>
            <a:off x="3924300" y="5157788"/>
            <a:ext cx="920750" cy="366712"/>
          </a:xfrm>
          <a:prstGeom prst="rect">
            <a:avLst/>
          </a:prstGeom>
          <a:noFill/>
          <a:ln w="9525">
            <a:noFill/>
            <a:miter lim="800000"/>
            <a:headEnd/>
            <a:tailEnd/>
          </a:ln>
        </p:spPr>
        <p:txBody>
          <a:bodyPr wrap="none">
            <a:spAutoFit/>
          </a:bodyPr>
          <a:lstStyle/>
          <a:p>
            <a:r>
              <a:rPr lang="en-GB" sz="2400" b="1">
                <a:latin typeface="Times New Roman" pitchFamily="18" charset="0"/>
              </a:rPr>
              <a:t>GUIAR</a:t>
            </a:r>
          </a:p>
        </p:txBody>
      </p:sp>
      <p:sp>
        <p:nvSpPr>
          <p:cNvPr id="146447" name="Text Box 18"/>
          <p:cNvSpPr txBox="1">
            <a:spLocks noChangeArrowheads="1"/>
          </p:cNvSpPr>
          <p:nvPr/>
        </p:nvSpPr>
        <p:spPr bwMode="auto">
          <a:xfrm>
            <a:off x="2990850" y="1916113"/>
            <a:ext cx="2771775" cy="822325"/>
          </a:xfrm>
          <a:prstGeom prst="rect">
            <a:avLst/>
          </a:prstGeom>
          <a:noFill/>
          <a:ln w="9525">
            <a:noFill/>
            <a:miter lim="800000"/>
            <a:headEnd/>
            <a:tailEnd/>
          </a:ln>
        </p:spPr>
        <p:txBody>
          <a:bodyPr wrap="none">
            <a:spAutoFit/>
          </a:bodyPr>
          <a:lstStyle/>
          <a:p>
            <a:pPr algn="ctr"/>
            <a:r>
              <a:rPr lang="en-GB" sz="2400">
                <a:latin typeface="Times New Roman" pitchFamily="18" charset="0"/>
              </a:rPr>
              <a:t>Informar amb permís</a:t>
            </a:r>
          </a:p>
          <a:p>
            <a:pPr algn="ctr"/>
            <a:r>
              <a:rPr lang="en-GB" sz="2400">
                <a:latin typeface="Times New Roman" pitchFamily="18" charset="0"/>
              </a:rPr>
              <a:t>&amp; opcions</a:t>
            </a:r>
          </a:p>
        </p:txBody>
      </p:sp>
      <p:sp>
        <p:nvSpPr>
          <p:cNvPr id="146448" name="Text Box 19"/>
          <p:cNvSpPr txBox="1">
            <a:spLocks noChangeArrowheads="1"/>
          </p:cNvSpPr>
          <p:nvPr/>
        </p:nvSpPr>
        <p:spPr bwMode="auto">
          <a:xfrm>
            <a:off x="3616325" y="3305175"/>
            <a:ext cx="1857375" cy="822325"/>
          </a:xfrm>
          <a:prstGeom prst="rect">
            <a:avLst/>
          </a:prstGeom>
          <a:noFill/>
          <a:ln w="9525">
            <a:noFill/>
            <a:miter lim="800000"/>
            <a:headEnd/>
            <a:tailEnd/>
          </a:ln>
        </p:spPr>
        <p:txBody>
          <a:bodyPr wrap="none">
            <a:spAutoFit/>
          </a:bodyPr>
          <a:lstStyle/>
          <a:p>
            <a:r>
              <a:rPr lang="en-GB" sz="2400">
                <a:latin typeface="Times New Roman" pitchFamily="18" charset="0"/>
              </a:rPr>
              <a:t>Escoltar amb </a:t>
            </a:r>
          </a:p>
          <a:p>
            <a:r>
              <a:rPr lang="en-GB" sz="2400">
                <a:latin typeface="Times New Roman" pitchFamily="18" charset="0"/>
              </a:rPr>
              <a:t>intenció</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idx="4294967295"/>
          </p:nvPr>
        </p:nvSpPr>
        <p:spPr>
          <a:xfrm>
            <a:off x="30163" y="0"/>
            <a:ext cx="8686800" cy="649288"/>
          </a:xfrm>
        </p:spPr>
        <p:txBody>
          <a:bodyPr/>
          <a:lstStyle/>
          <a:p>
            <a:pPr eaLnBrk="1" hangingPunct="1"/>
            <a:r>
              <a:rPr lang="es-ES" sz="3200" b="1" smtClean="0">
                <a:solidFill>
                  <a:schemeClr val="bg1"/>
                </a:solidFill>
              </a:rPr>
              <a:t>El guia efectiu</a:t>
            </a:r>
          </a:p>
        </p:txBody>
      </p:sp>
      <p:sp>
        <p:nvSpPr>
          <p:cNvPr id="62466" name="Rectangle 3"/>
          <p:cNvSpPr>
            <a:spLocks noGrp="1" noChangeArrowheads="1"/>
          </p:cNvSpPr>
          <p:nvPr>
            <p:ph type="body" idx="4294967295"/>
          </p:nvPr>
        </p:nvSpPr>
        <p:spPr bwMode="auto">
          <a:xfrm>
            <a:off x="457200" y="1268413"/>
            <a:ext cx="4475163" cy="4897437"/>
          </a:xfrm>
          <a:prstGeom prst="rect">
            <a:avLst/>
          </a:prstGeom>
          <a:ln>
            <a:miter lim="800000"/>
            <a:headEnd/>
            <a:tailEnd/>
          </a:ln>
        </p:spPr>
        <p:txBody>
          <a:bodyPr/>
          <a:lstStyle/>
          <a:p>
            <a:pPr marL="0" indent="0" eaLnBrk="1" hangingPunct="1">
              <a:buFontTx/>
              <a:buNone/>
              <a:defRPr/>
            </a:pPr>
            <a:r>
              <a:rPr lang="es-ES" sz="2800" b="1" dirty="0" err="1"/>
              <a:t>Habilitats</a:t>
            </a:r>
            <a:r>
              <a:rPr lang="es-ES" sz="2800" b="1" dirty="0"/>
              <a:t> de </a:t>
            </a:r>
            <a:r>
              <a:rPr lang="es-ES" sz="2800" b="1" dirty="0" err="1"/>
              <a:t>Comunicació</a:t>
            </a:r>
            <a:endParaRPr lang="ca-ES" sz="2800" dirty="0" smtClean="0"/>
          </a:p>
          <a:p>
            <a:pPr eaLnBrk="1" hangingPunct="1">
              <a:defRPr/>
            </a:pPr>
            <a:r>
              <a:rPr lang="ca-ES" sz="2800" dirty="0" err="1" smtClean="0"/>
              <a:t>Claretat</a:t>
            </a:r>
            <a:endParaRPr lang="ca-ES" sz="2800" dirty="0" smtClean="0"/>
          </a:p>
          <a:p>
            <a:pPr eaLnBrk="1" hangingPunct="1">
              <a:defRPr/>
            </a:pPr>
            <a:r>
              <a:rPr lang="ca-ES" sz="2800" dirty="0" smtClean="0"/>
              <a:t>Simplicitat</a:t>
            </a:r>
          </a:p>
          <a:p>
            <a:pPr eaLnBrk="1" hangingPunct="1">
              <a:defRPr/>
            </a:pPr>
            <a:r>
              <a:rPr lang="ca-ES" sz="2800" dirty="0" smtClean="0"/>
              <a:t>Coneixement del tema </a:t>
            </a:r>
            <a:endParaRPr lang="en-GB" sz="2800" dirty="0" smtClean="0"/>
          </a:p>
        </p:txBody>
      </p:sp>
      <p:sp>
        <p:nvSpPr>
          <p:cNvPr id="4" name="Rectangle 3"/>
          <p:cNvSpPr txBox="1">
            <a:spLocks noChangeArrowheads="1"/>
          </p:cNvSpPr>
          <p:nvPr/>
        </p:nvSpPr>
        <p:spPr bwMode="auto">
          <a:xfrm>
            <a:off x="4643438" y="1268413"/>
            <a:ext cx="4259262" cy="360045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ca-ES" sz="2800" b="1" kern="0" dirty="0" smtClean="0"/>
              <a:t>Estat Emocional</a:t>
            </a:r>
          </a:p>
          <a:p>
            <a:pPr eaLnBrk="1" hangingPunct="1">
              <a:defRPr/>
            </a:pPr>
            <a:r>
              <a:rPr lang="ca-ES" sz="2800" kern="0" dirty="0" smtClean="0"/>
              <a:t>Calma</a:t>
            </a:r>
          </a:p>
          <a:p>
            <a:pPr eaLnBrk="1" hangingPunct="1">
              <a:defRPr/>
            </a:pPr>
            <a:r>
              <a:rPr lang="ca-ES" sz="2800" kern="0" dirty="0" smtClean="0"/>
              <a:t>Competència</a:t>
            </a:r>
          </a:p>
          <a:p>
            <a:pPr eaLnBrk="1" hangingPunct="1">
              <a:defRPr/>
            </a:pPr>
            <a:r>
              <a:rPr lang="ca-ES" sz="2800" kern="0" dirty="0" smtClean="0"/>
              <a:t>Optimisme</a:t>
            </a:r>
          </a:p>
          <a:p>
            <a:pPr eaLnBrk="1" hangingPunct="1">
              <a:defRPr/>
            </a:pPr>
            <a:r>
              <a:rPr lang="ca-ES" sz="2800" kern="0" dirty="0" smtClean="0"/>
              <a:t>Seguretat</a:t>
            </a:r>
          </a:p>
          <a:p>
            <a:pPr eaLnBrk="1" hangingPunct="1">
              <a:defRPr/>
            </a:pPr>
            <a:r>
              <a:rPr lang="ca-ES" sz="2800" kern="0" dirty="0" smtClean="0"/>
              <a:t>Cooperació (fem alguna cosa junts o no ho fem)</a:t>
            </a:r>
          </a:p>
          <a:p>
            <a:pPr eaLnBrk="1" hangingPunct="1">
              <a:defRPr/>
            </a:pPr>
            <a:endParaRPr lang="en-GB" sz="2800" kern="0" dirty="0" smtClean="0">
              <a:solidFill>
                <a:srgbClr val="9F1E2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1 Título"/>
          <p:cNvSpPr>
            <a:spLocks noGrp="1"/>
          </p:cNvSpPr>
          <p:nvPr>
            <p:ph type="title"/>
          </p:nvPr>
        </p:nvSpPr>
        <p:spPr>
          <a:xfrm>
            <a:off x="457200" y="833438"/>
            <a:ext cx="8229600" cy="2379662"/>
          </a:xfrm>
        </p:spPr>
        <p:txBody>
          <a:bodyPr/>
          <a:lstStyle/>
          <a:p>
            <a:r>
              <a:rPr lang="ca-ES" sz="3200" b="1" smtClean="0">
                <a:solidFill>
                  <a:schemeClr val="tx1"/>
                </a:solidFill>
              </a:rPr>
              <a:t>Com influeix el nostre estat emocional i la nostra disponibilitat de temps en el nostre estil de comunicació?</a:t>
            </a:r>
            <a:r>
              <a:rPr lang="ca-ES" sz="3200" b="1" smtClean="0">
                <a:solidFill>
                  <a:srgbClr val="9F1E22"/>
                </a:solidFill>
              </a:rPr>
              <a:t/>
            </a:r>
            <a:br>
              <a:rPr lang="ca-ES" sz="3200" b="1" smtClean="0">
                <a:solidFill>
                  <a:srgbClr val="9F1E22"/>
                </a:solidFill>
              </a:rPr>
            </a:br>
            <a:endParaRPr lang="ca-ES" sz="3200" b="1" smtClean="0">
              <a:solidFill>
                <a:srgbClr val="9F1E22"/>
              </a:solidFill>
            </a:endParaRPr>
          </a:p>
        </p:txBody>
      </p:sp>
      <p:sp>
        <p:nvSpPr>
          <p:cNvPr id="150530" name="2 Marcador de contenido"/>
          <p:cNvSpPr>
            <a:spLocks noGrp="1"/>
          </p:cNvSpPr>
          <p:nvPr>
            <p:ph idx="1"/>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endParaRPr lang="ca-ES" smtClean="0"/>
          </a:p>
        </p:txBody>
      </p:sp>
      <p:sp>
        <p:nvSpPr>
          <p:cNvPr id="4" name="Rectangle 4"/>
          <p:cNvSpPr txBox="1">
            <a:spLocks noChangeArrowheads="1"/>
          </p:cNvSpPr>
          <p:nvPr/>
        </p:nvSpPr>
        <p:spPr bwMode="auto">
          <a:xfrm>
            <a:off x="457200" y="1600200"/>
            <a:ext cx="8229600" cy="4525963"/>
          </a:xfrm>
          <a:prstGeom prst="rect">
            <a:avLst/>
          </a:prstGeom>
          <a:noFill/>
          <a:ln>
            <a:miter lim="800000"/>
            <a:headEnd/>
            <a:tailEnd/>
          </a:ln>
        </p:spPr>
        <p:txBody>
          <a:bodyPr/>
          <a:lstStyle/>
          <a:p>
            <a:pPr marL="342900" indent="-342900">
              <a:spcBef>
                <a:spcPct val="20000"/>
              </a:spcBef>
              <a:buFontTx/>
              <a:buChar char="•"/>
              <a:defRPr/>
            </a:pPr>
            <a:endParaRPr lang="en-GB" sz="3200" kern="0" dirty="0">
              <a:latin typeface="+mn-lt"/>
              <a:cs typeface="+mn-cs"/>
            </a:endParaRPr>
          </a:p>
        </p:txBody>
      </p:sp>
      <p:sp>
        <p:nvSpPr>
          <p:cNvPr id="150532" name="1 Título"/>
          <p:cNvSpPr txBox="1">
            <a:spLocks/>
          </p:cNvSpPr>
          <p:nvPr/>
        </p:nvSpPr>
        <p:spPr bwMode="auto">
          <a:xfrm>
            <a:off x="485775" y="3287713"/>
            <a:ext cx="8229600" cy="2446337"/>
          </a:xfrm>
          <a:prstGeom prst="rect">
            <a:avLst/>
          </a:prstGeom>
          <a:noFill/>
          <a:ln w="9525">
            <a:noFill/>
            <a:miter lim="800000"/>
            <a:headEnd/>
            <a:tailEnd/>
          </a:ln>
        </p:spPr>
        <p:txBody>
          <a:bodyPr anchor="ctr"/>
          <a:lstStyle/>
          <a:p>
            <a:pPr marL="363538" indent="-363538" eaLnBrk="0" hangingPunct="0">
              <a:lnSpc>
                <a:spcPct val="120000"/>
              </a:lnSpc>
              <a:buFont typeface="Arial" charset="0"/>
              <a:buChar char="•"/>
            </a:pPr>
            <a:r>
              <a:rPr lang="ca-ES" sz="3200"/>
              <a:t>Quan hi ha 5 pacients esperant ...</a:t>
            </a:r>
          </a:p>
          <a:p>
            <a:pPr marL="363538" indent="-363538" eaLnBrk="0" hangingPunct="0">
              <a:lnSpc>
                <a:spcPct val="120000"/>
              </a:lnSpc>
              <a:buFont typeface="Arial" charset="0"/>
              <a:buChar char="•"/>
            </a:pPr>
            <a:r>
              <a:rPr lang="ca-ES" sz="3200"/>
              <a:t>Quan estàs trist, cansat ...</a:t>
            </a:r>
          </a:p>
          <a:p>
            <a:pPr marL="363538" indent="-363538" eaLnBrk="0" hangingPunct="0">
              <a:lnSpc>
                <a:spcPct val="120000"/>
              </a:lnSpc>
              <a:buFont typeface="Arial" charset="0"/>
              <a:buChar char="•"/>
            </a:pPr>
            <a:r>
              <a:rPr lang="ca-ES" sz="3200"/>
              <a:t>Quan  estàs fresc i animat...</a:t>
            </a:r>
            <a:r>
              <a:rPr lang="ca-ES" sz="3200">
                <a:solidFill>
                  <a:srgbClr val="9F1E22"/>
                </a:solidFill>
              </a:rPr>
              <a:t/>
            </a:r>
            <a:br>
              <a:rPr lang="ca-ES" sz="3200">
                <a:solidFill>
                  <a:srgbClr val="9F1E22"/>
                </a:solidFill>
              </a:rPr>
            </a:br>
            <a:endParaRPr lang="ca-ES" sz="3200">
              <a:solidFill>
                <a:srgbClr val="9F1E2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Contenidor de número de diapositiva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9414862-B5F8-4253-B031-79F18F491601}" type="slidenum">
              <a:rPr lang="es-ES_tradnl" altLang="es-ES" sz="1400">
                <a:latin typeface="Times New Roman" pitchFamily="18" charset="0"/>
              </a:rPr>
              <a:pPr algn="r"/>
              <a:t>24</a:t>
            </a:fld>
            <a:endParaRPr lang="es-ES_tradnl" altLang="es-ES" sz="1400">
              <a:latin typeface="Times New Roman" pitchFamily="18" charset="0"/>
            </a:endParaRPr>
          </a:p>
        </p:txBody>
      </p:sp>
      <p:sp>
        <p:nvSpPr>
          <p:cNvPr id="301059" name="Rectangle 2"/>
          <p:cNvSpPr>
            <a:spLocks noGrp="1" noChangeArrowheads="1"/>
          </p:cNvSpPr>
          <p:nvPr>
            <p:ph type="title" idx="4294967295"/>
          </p:nvPr>
        </p:nvSpPr>
        <p:spPr>
          <a:xfrm>
            <a:off x="685800" y="609600"/>
            <a:ext cx="7772400" cy="990600"/>
          </a:xfrm>
        </p:spPr>
        <p:txBody>
          <a:bodyPr/>
          <a:lstStyle/>
          <a:p>
            <a:r>
              <a:rPr lang="en-US" altLang="es-ES" b="1" smtClean="0"/>
              <a:t>Dos Filosofías</a:t>
            </a:r>
          </a:p>
        </p:txBody>
      </p:sp>
      <p:sp>
        <p:nvSpPr>
          <p:cNvPr id="301060" name="Rectangle 3"/>
          <p:cNvSpPr>
            <a:spLocks noGrp="1" noChangeArrowheads="1"/>
          </p:cNvSpPr>
          <p:nvPr>
            <p:ph type="body" idx="4294967295"/>
          </p:nvPr>
        </p:nvSpPr>
        <p:spPr bwMode="auto">
          <a:xfrm>
            <a:off x="685800" y="1752600"/>
            <a:ext cx="7772400" cy="4343400"/>
          </a:xfrm>
          <a:prstGeom prst="rect">
            <a:avLst/>
          </a:prstGeom>
          <a:noFill/>
          <a:ln>
            <a:miter lim="800000"/>
            <a:headEnd/>
            <a:tailEnd/>
          </a:ln>
        </p:spPr>
        <p:txBody>
          <a:bodyPr/>
          <a:lstStyle/>
          <a:p>
            <a:r>
              <a:rPr lang="en-US" altLang="es-ES" sz="4000" b="1" u="sng" smtClean="0"/>
              <a:t>Docere </a:t>
            </a:r>
            <a:r>
              <a:rPr lang="en-US" altLang="es-ES" sz="4000" b="1" smtClean="0"/>
              <a:t> </a:t>
            </a:r>
          </a:p>
          <a:p>
            <a:pPr>
              <a:buFontTx/>
              <a:buNone/>
            </a:pPr>
            <a:r>
              <a:rPr lang="en-US" altLang="es-ES" sz="4000" b="1" smtClean="0"/>
              <a:t>(vertir motivación en un vaso)</a:t>
            </a:r>
          </a:p>
          <a:p>
            <a:endParaRPr lang="en-US" altLang="es-ES" sz="4000" b="1" smtClean="0"/>
          </a:p>
          <a:p>
            <a:r>
              <a:rPr lang="en-US" altLang="es-ES" sz="4000" b="1" u="sng" smtClean="0"/>
              <a:t>Ducare </a:t>
            </a:r>
            <a:r>
              <a:rPr lang="en-US" altLang="es-ES" sz="4000" b="1" smtClean="0"/>
              <a:t> </a:t>
            </a:r>
          </a:p>
          <a:p>
            <a:pPr>
              <a:buFontTx/>
              <a:buNone/>
            </a:pPr>
            <a:r>
              <a:rPr lang="en-US" altLang="es-ES" sz="4000" b="1" smtClean="0"/>
              <a:t>(sacar motivación de un pozo)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s-ES"/>
          </a:p>
        </p:txBody>
      </p:sp>
      <p:sp>
        <p:nvSpPr>
          <p:cNvPr id="29798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s-ES"/>
          </a:p>
        </p:txBody>
      </p:sp>
      <p:sp>
        <p:nvSpPr>
          <p:cNvPr id="297988"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s-ES"/>
          </a:p>
        </p:txBody>
      </p:sp>
      <p:sp>
        <p:nvSpPr>
          <p:cNvPr id="297989"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s-ES"/>
          </a:p>
        </p:txBody>
      </p:sp>
      <p:sp>
        <p:nvSpPr>
          <p:cNvPr id="297990" name="Rectangle 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s-ES"/>
          </a:p>
        </p:txBody>
      </p:sp>
      <p:sp>
        <p:nvSpPr>
          <p:cNvPr id="297991" name="Rectangle 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s-ES"/>
          </a:p>
        </p:txBody>
      </p:sp>
      <p:sp>
        <p:nvSpPr>
          <p:cNvPr id="297992" name="Rectangle 8"/>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s-ES"/>
          </a:p>
        </p:txBody>
      </p:sp>
      <p:sp>
        <p:nvSpPr>
          <p:cNvPr id="297993" name="Rectangle 9"/>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s-ES"/>
          </a:p>
        </p:txBody>
      </p:sp>
      <p:sp>
        <p:nvSpPr>
          <p:cNvPr id="297994" name="Rectangle 10"/>
          <p:cNvSpPr>
            <a:spLocks noGrp="1" noChangeArrowheads="1"/>
          </p:cNvSpPr>
          <p:nvPr>
            <p:ph type="title" idx="4294967295"/>
          </p:nvPr>
        </p:nvSpPr>
        <p:spPr>
          <a:xfrm>
            <a:off x="0" y="115888"/>
            <a:ext cx="8686800" cy="649287"/>
          </a:xfrm>
        </p:spPr>
        <p:txBody>
          <a:bodyPr lIns="90488" tIns="44450" rIns="90488" bIns="44450"/>
          <a:lstStyle/>
          <a:p>
            <a:pPr eaLnBrk="1" hangingPunct="1"/>
            <a:r>
              <a:rPr lang="es-ES_tradnl" sz="3200" b="1" smtClean="0">
                <a:solidFill>
                  <a:schemeClr val="bg1"/>
                </a:solidFill>
              </a:rPr>
              <a:t>EVOLUCIÓ DE L’ ACTITUD TERAPÈUTICA </a:t>
            </a:r>
          </a:p>
        </p:txBody>
      </p:sp>
      <p:sp>
        <p:nvSpPr>
          <p:cNvPr id="297995" name="Rectangle 11"/>
          <p:cNvSpPr>
            <a:spLocks noGrp="1" noChangeArrowheads="1"/>
          </p:cNvSpPr>
          <p:nvPr>
            <p:ph type="body" sz="half" idx="4294967295"/>
          </p:nvPr>
        </p:nvSpPr>
        <p:spPr bwMode="auto">
          <a:xfrm>
            <a:off x="381000" y="1700213"/>
            <a:ext cx="3810000" cy="4114800"/>
          </a:xfrm>
          <a:prstGeom prst="rect">
            <a:avLst/>
          </a:prstGeom>
          <a:noFill/>
          <a:ln>
            <a:miter lim="800000"/>
            <a:headEnd/>
            <a:tailEnd/>
          </a:ln>
        </p:spPr>
        <p:txBody>
          <a:bodyPr lIns="90488" tIns="44450" rIns="90488" bIns="44450"/>
          <a:lstStyle/>
          <a:p>
            <a:pPr>
              <a:lnSpc>
                <a:spcPct val="90000"/>
              </a:lnSpc>
              <a:buFontTx/>
              <a:buNone/>
            </a:pPr>
            <a:r>
              <a:rPr lang="es-ES_tradnl" sz="2800" b="1" u="sng" smtClean="0"/>
              <a:t>Model Informatiu</a:t>
            </a:r>
            <a:endParaRPr lang="es-ES_tradnl" sz="2800" b="1" smtClean="0"/>
          </a:p>
          <a:p>
            <a:pPr>
              <a:lnSpc>
                <a:spcPct val="90000"/>
              </a:lnSpc>
              <a:buFontTx/>
              <a:buNone/>
            </a:pPr>
            <a:endParaRPr lang="es-ES_tradnl" sz="1200" smtClean="0"/>
          </a:p>
          <a:p>
            <a:pPr>
              <a:lnSpc>
                <a:spcPct val="90000"/>
              </a:lnSpc>
            </a:pPr>
            <a:r>
              <a:rPr lang="es-ES_tradnl" sz="2800" smtClean="0"/>
              <a:t>dona consells experts</a:t>
            </a:r>
          </a:p>
          <a:p>
            <a:pPr>
              <a:lnSpc>
                <a:spcPct val="90000"/>
              </a:lnSpc>
            </a:pPr>
            <a:r>
              <a:rPr lang="es-ES_tradnl" sz="2800" smtClean="0"/>
              <a:t>intenta persuadir</a:t>
            </a:r>
          </a:p>
          <a:p>
            <a:pPr>
              <a:lnSpc>
                <a:spcPct val="90000"/>
              </a:lnSpc>
            </a:pPr>
            <a:r>
              <a:rPr lang="es-ES_tradnl" sz="2800" smtClean="0"/>
              <a:t>Repeteix els consells</a:t>
            </a:r>
          </a:p>
          <a:p>
            <a:pPr>
              <a:lnSpc>
                <a:spcPct val="90000"/>
              </a:lnSpc>
            </a:pPr>
            <a:r>
              <a:rPr lang="es-ES_tradnl" sz="2800" smtClean="0"/>
              <a:t>Actúa amb autoritat</a:t>
            </a:r>
          </a:p>
          <a:p>
            <a:pPr>
              <a:lnSpc>
                <a:spcPct val="90000"/>
              </a:lnSpc>
            </a:pPr>
            <a:r>
              <a:rPr lang="es-ES_tradnl" sz="2800" smtClean="0"/>
              <a:t>és ràpid</a:t>
            </a:r>
          </a:p>
          <a:p>
            <a:pPr eaLnBrk="1" hangingPunct="1">
              <a:lnSpc>
                <a:spcPct val="90000"/>
              </a:lnSpc>
              <a:buFontTx/>
              <a:buNone/>
            </a:pPr>
            <a:endParaRPr lang="es-ES_tradnl" sz="2800" smtClean="0">
              <a:solidFill>
                <a:srgbClr val="9F1E22"/>
              </a:solidFill>
            </a:endParaRPr>
          </a:p>
        </p:txBody>
      </p:sp>
      <p:sp>
        <p:nvSpPr>
          <p:cNvPr id="297996" name="Rectangle 12"/>
          <p:cNvSpPr>
            <a:spLocks noGrp="1" noChangeArrowheads="1"/>
          </p:cNvSpPr>
          <p:nvPr>
            <p:ph type="body" sz="half" idx="4294967295"/>
          </p:nvPr>
        </p:nvSpPr>
        <p:spPr bwMode="auto">
          <a:xfrm>
            <a:off x="4829175" y="1700213"/>
            <a:ext cx="4495800" cy="4114800"/>
          </a:xfrm>
          <a:prstGeom prst="rect">
            <a:avLst/>
          </a:prstGeom>
          <a:noFill/>
          <a:ln>
            <a:miter lim="800000"/>
            <a:headEnd/>
            <a:tailEnd/>
          </a:ln>
        </p:spPr>
        <p:txBody>
          <a:bodyPr lIns="90488" tIns="44450" rIns="90488" bIns="44450"/>
          <a:lstStyle/>
          <a:p>
            <a:pPr>
              <a:lnSpc>
                <a:spcPct val="90000"/>
              </a:lnSpc>
              <a:buFontTx/>
              <a:buNone/>
            </a:pPr>
            <a:r>
              <a:rPr lang="es-ES_tradnl" sz="2800" b="1" u="sng" smtClean="0"/>
              <a:t>Model Motivacional</a:t>
            </a:r>
            <a:endParaRPr lang="es-ES_tradnl" sz="2800" b="1" smtClean="0"/>
          </a:p>
          <a:p>
            <a:pPr>
              <a:lnSpc>
                <a:spcPct val="90000"/>
              </a:lnSpc>
              <a:buFontTx/>
              <a:buNone/>
            </a:pPr>
            <a:endParaRPr lang="es-ES_tradnl" sz="1200" smtClean="0"/>
          </a:p>
          <a:p>
            <a:pPr>
              <a:lnSpc>
                <a:spcPct val="90000"/>
              </a:lnSpc>
            </a:pPr>
            <a:r>
              <a:rPr lang="es-ES_tradnl" sz="2800" smtClean="0"/>
              <a:t>estimula la motivació</a:t>
            </a:r>
          </a:p>
          <a:p>
            <a:pPr>
              <a:lnSpc>
                <a:spcPct val="90000"/>
              </a:lnSpc>
            </a:pPr>
            <a:r>
              <a:rPr lang="es-ES_tradnl" sz="2800" smtClean="0"/>
              <a:t>Resumeix els punts de vista del pacient del paciente</a:t>
            </a:r>
          </a:p>
          <a:p>
            <a:pPr>
              <a:lnSpc>
                <a:spcPct val="90000"/>
              </a:lnSpc>
            </a:pPr>
            <a:r>
              <a:rPr lang="es-ES_tradnl" sz="2800" smtClean="0"/>
              <a:t>aproximació colaboradora</a:t>
            </a:r>
          </a:p>
          <a:p>
            <a:pPr>
              <a:lnSpc>
                <a:spcPct val="90000"/>
              </a:lnSpc>
            </a:pPr>
            <a:r>
              <a:rPr lang="es-ES_tradnl" sz="2800" smtClean="0"/>
              <a:t>es d’ aplicació progressiva</a:t>
            </a:r>
          </a:p>
          <a:p>
            <a:pPr eaLnBrk="1" hangingPunct="1">
              <a:lnSpc>
                <a:spcPct val="90000"/>
              </a:lnSpc>
              <a:buFontTx/>
              <a:buNone/>
            </a:pPr>
            <a:endParaRPr lang="es-ES_tradnl" sz="2800" smtClean="0">
              <a:solidFill>
                <a:srgbClr val="9F1E22"/>
              </a:solidFill>
            </a:endParaRPr>
          </a:p>
          <a:p>
            <a:pPr eaLnBrk="1" hangingPunct="1">
              <a:lnSpc>
                <a:spcPct val="90000"/>
              </a:lnSpc>
              <a:buFontTx/>
              <a:buNone/>
            </a:pPr>
            <a:endParaRPr lang="es-ES_tradnl" sz="2800" smtClean="0">
              <a:solidFill>
                <a:srgbClr val="9F1E22"/>
              </a:solidFill>
            </a:endParaRPr>
          </a:p>
        </p:txBody>
      </p:sp>
      <p:sp>
        <p:nvSpPr>
          <p:cNvPr id="297997" name="Line 13"/>
          <p:cNvSpPr>
            <a:spLocks noChangeShapeType="1"/>
          </p:cNvSpPr>
          <p:nvPr/>
        </p:nvSpPr>
        <p:spPr bwMode="auto">
          <a:xfrm>
            <a:off x="4010025" y="2071688"/>
            <a:ext cx="633413" cy="0"/>
          </a:xfrm>
          <a:prstGeom prst="line">
            <a:avLst/>
          </a:prstGeom>
          <a:noFill/>
          <a:ln w="50800">
            <a:solidFill>
              <a:schemeClr val="accent2"/>
            </a:solidFill>
            <a:round/>
            <a:headEnd/>
            <a:tailEnd type="triangle" w="med" len="med"/>
          </a:ln>
        </p:spPr>
        <p:txBody>
          <a:bodyPr wrap="none" anchor="ctr"/>
          <a:lstStyle/>
          <a:p>
            <a:endParaRPr lang="es-ES"/>
          </a:p>
        </p:txBody>
      </p:sp>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ChangeArrowheads="1"/>
          </p:cNvSpPr>
          <p:nvPr/>
        </p:nvSpPr>
        <p:spPr bwMode="auto">
          <a:xfrm>
            <a:off x="900113" y="2060575"/>
            <a:ext cx="7559675" cy="3133725"/>
          </a:xfrm>
          <a:prstGeom prst="rect">
            <a:avLst/>
          </a:prstGeom>
          <a:noFill/>
          <a:ln w="12700">
            <a:noFill/>
            <a:miter lim="800000"/>
            <a:headEnd/>
            <a:tailEnd/>
          </a:ln>
        </p:spPr>
        <p:txBody>
          <a:bodyPr lIns="90488" tIns="44450" rIns="90488" bIns="44450" anchor="ctr"/>
          <a:lstStyle/>
          <a:p>
            <a:pPr algn="ctr" eaLnBrk="0" hangingPunct="0"/>
            <a:r>
              <a:rPr lang="es-ES_tradnl" sz="3600" b="1"/>
              <a:t>Què es la motivació des del vostre punt de vista?</a:t>
            </a:r>
          </a:p>
          <a:p>
            <a:pPr algn="ctr" eaLnBrk="0" hangingPunct="0"/>
            <a:endParaRPr lang="es-ES_tradnl" sz="3600" b="1">
              <a:solidFill>
                <a:srgbClr val="9F1E22"/>
              </a:solidFill>
              <a:latin typeface="Tahoma"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3 Título"/>
          <p:cNvSpPr>
            <a:spLocks noGrp="1"/>
          </p:cNvSpPr>
          <p:nvPr>
            <p:ph type="title"/>
          </p:nvPr>
        </p:nvSpPr>
        <p:spPr>
          <a:xfrm>
            <a:off x="457200" y="115888"/>
            <a:ext cx="8229600" cy="720725"/>
          </a:xfrm>
        </p:spPr>
        <p:txBody>
          <a:bodyPr/>
          <a:lstStyle/>
          <a:p>
            <a:r>
              <a:rPr lang="es-ES" sz="3200" b="1" smtClean="0">
                <a:solidFill>
                  <a:schemeClr val="bg1"/>
                </a:solidFill>
              </a:rPr>
              <a:t>Quan està motivat un pacient?</a:t>
            </a:r>
          </a:p>
        </p:txBody>
      </p:sp>
      <p:sp>
        <p:nvSpPr>
          <p:cNvPr id="33795" name="4 Marcador de contenido"/>
          <p:cNvSpPr>
            <a:spLocks noGrp="1"/>
          </p:cNvSpPr>
          <p:nvPr>
            <p:ph sz="half" idx="1"/>
          </p:nvPr>
        </p:nvSpPr>
        <p:spPr bwMode="auto">
          <a:xfrm>
            <a:off x="323850" y="1600200"/>
            <a:ext cx="3960813" cy="4525963"/>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indent="0">
              <a:buFontTx/>
              <a:buNone/>
              <a:defRPr/>
            </a:pPr>
            <a:r>
              <a:rPr lang="es-ES" u="sng" dirty="0" err="1" smtClean="0"/>
              <a:t>Sembla</a:t>
            </a:r>
            <a:r>
              <a:rPr lang="es-ES" u="sng" dirty="0" smtClean="0"/>
              <a:t> que </a:t>
            </a:r>
            <a:r>
              <a:rPr lang="es-ES" u="sng" dirty="0" err="1" smtClean="0"/>
              <a:t>està</a:t>
            </a:r>
            <a:r>
              <a:rPr lang="es-ES" u="sng" dirty="0" smtClean="0"/>
              <a:t> </a:t>
            </a:r>
            <a:r>
              <a:rPr lang="es-ES" u="sng" dirty="0" err="1" smtClean="0"/>
              <a:t>motivat</a:t>
            </a:r>
            <a:r>
              <a:rPr lang="es-ES" u="sng" dirty="0" smtClean="0"/>
              <a:t>  sí</a:t>
            </a:r>
            <a:r>
              <a:rPr lang="es-ES" dirty="0" smtClean="0"/>
              <a:t>:</a:t>
            </a:r>
          </a:p>
          <a:p>
            <a:pPr>
              <a:defRPr/>
            </a:pPr>
            <a:r>
              <a:rPr lang="es-ES" dirty="0" err="1" smtClean="0"/>
              <a:t>Ens</a:t>
            </a:r>
            <a:r>
              <a:rPr lang="es-ES" dirty="0" smtClean="0"/>
              <a:t> </a:t>
            </a:r>
            <a:r>
              <a:rPr lang="es-ES" dirty="0" err="1" smtClean="0"/>
              <a:t>dóna</a:t>
            </a:r>
            <a:r>
              <a:rPr lang="es-ES" dirty="0" smtClean="0"/>
              <a:t> la raó</a:t>
            </a:r>
          </a:p>
          <a:p>
            <a:pPr>
              <a:defRPr/>
            </a:pPr>
            <a:r>
              <a:rPr lang="es-ES" dirty="0" err="1" smtClean="0"/>
              <a:t>Accepta</a:t>
            </a:r>
            <a:r>
              <a:rPr lang="es-ES" dirty="0" smtClean="0"/>
              <a:t> el </a:t>
            </a:r>
            <a:r>
              <a:rPr lang="es-ES" dirty="0" err="1" smtClean="0"/>
              <a:t>diagnòstic</a:t>
            </a:r>
            <a:endParaRPr lang="es-ES" dirty="0" smtClean="0"/>
          </a:p>
          <a:p>
            <a:pPr>
              <a:defRPr/>
            </a:pPr>
            <a:r>
              <a:rPr lang="es-ES" dirty="0" smtClean="0"/>
              <a:t>No </a:t>
            </a:r>
            <a:r>
              <a:rPr lang="es-ES" dirty="0" err="1" smtClean="0"/>
              <a:t>discuteix</a:t>
            </a:r>
            <a:endParaRPr lang="es-ES" dirty="0" smtClean="0"/>
          </a:p>
          <a:p>
            <a:pPr>
              <a:defRPr/>
            </a:pPr>
            <a:r>
              <a:rPr lang="es-ES" dirty="0" err="1" smtClean="0"/>
              <a:t>Col.labora</a:t>
            </a:r>
            <a:r>
              <a:rPr lang="es-ES" dirty="0" smtClean="0"/>
              <a:t> en </a:t>
            </a:r>
            <a:r>
              <a:rPr lang="es-ES" dirty="0" err="1" smtClean="0"/>
              <a:t>l’entrevista</a:t>
            </a:r>
            <a:endParaRPr lang="es-ES" dirty="0" smtClean="0"/>
          </a:p>
          <a:p>
            <a:pPr>
              <a:defRPr/>
            </a:pPr>
            <a:r>
              <a:rPr lang="es-ES" dirty="0" err="1" smtClean="0"/>
              <a:t>marxa</a:t>
            </a:r>
            <a:r>
              <a:rPr lang="es-ES" dirty="0" smtClean="0"/>
              <a:t> </a:t>
            </a:r>
            <a:r>
              <a:rPr lang="es-ES" dirty="0" err="1" smtClean="0"/>
              <a:t>content</a:t>
            </a:r>
            <a:endParaRPr lang="es-ES" dirty="0" smtClean="0"/>
          </a:p>
          <a:p>
            <a:pPr>
              <a:defRPr/>
            </a:pPr>
            <a:endParaRPr lang="es-ES" dirty="0" smtClean="0"/>
          </a:p>
          <a:p>
            <a:pPr>
              <a:defRPr/>
            </a:pPr>
            <a:endParaRPr lang="es-ES" dirty="0" smtClean="0"/>
          </a:p>
        </p:txBody>
      </p:sp>
      <p:sp>
        <p:nvSpPr>
          <p:cNvPr id="33796" name="5 Marcador de contenido"/>
          <p:cNvSpPr>
            <a:spLocks noGrp="1"/>
          </p:cNvSpPr>
          <p:nvPr>
            <p:ph sz="half" idx="2"/>
          </p:nvPr>
        </p:nvSpPr>
        <p:spPr bwMode="auto">
          <a:xfrm>
            <a:off x="4859338" y="1600200"/>
            <a:ext cx="4033837" cy="4525963"/>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indent="0">
              <a:buFontTx/>
              <a:buNone/>
              <a:defRPr/>
            </a:pPr>
            <a:r>
              <a:rPr lang="es-ES" u="sng" dirty="0" err="1" smtClean="0"/>
              <a:t>Sembla</a:t>
            </a:r>
            <a:r>
              <a:rPr lang="es-ES" u="sng" dirty="0" smtClean="0"/>
              <a:t> que no </a:t>
            </a:r>
            <a:r>
              <a:rPr lang="es-ES" u="sng" dirty="0" err="1" smtClean="0"/>
              <a:t>està</a:t>
            </a:r>
            <a:r>
              <a:rPr lang="es-ES" u="sng" dirty="0" smtClean="0"/>
              <a:t> </a:t>
            </a:r>
            <a:r>
              <a:rPr lang="es-ES" u="sng" dirty="0" err="1" smtClean="0"/>
              <a:t>motivat</a:t>
            </a:r>
            <a:r>
              <a:rPr lang="es-ES" u="sng" dirty="0" smtClean="0"/>
              <a:t> sí</a:t>
            </a:r>
            <a:r>
              <a:rPr lang="es-ES" dirty="0" smtClean="0"/>
              <a:t>:</a:t>
            </a:r>
          </a:p>
          <a:p>
            <a:pPr>
              <a:defRPr/>
            </a:pPr>
            <a:r>
              <a:rPr lang="es-ES" dirty="0" err="1" smtClean="0"/>
              <a:t>Ens</a:t>
            </a:r>
            <a:r>
              <a:rPr lang="es-ES" dirty="0" smtClean="0"/>
              <a:t> </a:t>
            </a:r>
            <a:r>
              <a:rPr lang="es-ES" dirty="0" err="1" smtClean="0"/>
              <a:t>qüestiona</a:t>
            </a:r>
            <a:endParaRPr lang="es-ES" dirty="0" smtClean="0"/>
          </a:p>
          <a:p>
            <a:pPr>
              <a:defRPr/>
            </a:pPr>
            <a:r>
              <a:rPr lang="es-ES" dirty="0" err="1" smtClean="0"/>
              <a:t>Refusa</a:t>
            </a:r>
            <a:r>
              <a:rPr lang="es-ES" dirty="0" smtClean="0"/>
              <a:t> el </a:t>
            </a:r>
            <a:r>
              <a:rPr lang="es-ES" dirty="0" err="1" smtClean="0"/>
              <a:t>tractament</a:t>
            </a:r>
            <a:r>
              <a:rPr lang="es-ES" dirty="0" smtClean="0"/>
              <a:t> i el </a:t>
            </a:r>
            <a:r>
              <a:rPr lang="es-ES" dirty="0" err="1" smtClean="0"/>
              <a:t>diagnòstic</a:t>
            </a:r>
            <a:endParaRPr lang="es-ES" dirty="0" smtClean="0"/>
          </a:p>
          <a:p>
            <a:pPr>
              <a:defRPr/>
            </a:pPr>
            <a:endParaRPr lang="es-ES" dirty="0" smtClean="0"/>
          </a:p>
          <a:p>
            <a:pPr>
              <a:defRPr/>
            </a:pPr>
            <a:endParaRPr lang="es-ES" dirty="0" smtClean="0"/>
          </a:p>
          <a:p>
            <a:pPr>
              <a:defRPr/>
            </a:pPr>
            <a:endParaRPr lang="es-E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755650" y="1773238"/>
            <a:ext cx="7416800" cy="3095625"/>
          </a:xfrm>
        </p:spPr>
        <p:txBody>
          <a:bodyPr lIns="90488" tIns="44450" rIns="90488" bIns="44450"/>
          <a:lstStyle/>
          <a:p>
            <a:pPr eaLnBrk="1" hangingPunct="1"/>
            <a:r>
              <a:rPr lang="es-ES_tradnl" sz="3200" smtClean="0">
                <a:solidFill>
                  <a:schemeClr val="tx1"/>
                </a:solidFill>
              </a:rPr>
              <a:t>La motivació pot ser definida com la probabilitat de què una persona comenci i continuii  adherint-se a una determinada estratègia de canvi</a:t>
            </a:r>
            <a:r>
              <a:rPr lang="es-ES_tradnl" sz="3200" b="1" smtClean="0">
                <a:solidFill>
                  <a:schemeClr val="tx1"/>
                </a:solidFill>
              </a:rPr>
              <a:t> </a:t>
            </a:r>
            <a:r>
              <a:rPr lang="es-ES_tradnl" sz="3200" b="1" smtClean="0">
                <a:solidFill>
                  <a:srgbClr val="9F1E22"/>
                </a:solidFill>
              </a:rPr>
              <a:t/>
            </a:r>
            <a:br>
              <a:rPr lang="es-ES_tradnl" sz="3200" b="1" smtClean="0">
                <a:solidFill>
                  <a:srgbClr val="9F1E22"/>
                </a:solidFill>
              </a:rPr>
            </a:br>
            <a:endParaRPr lang="es-ES_tradnl" sz="3200" b="1" smtClean="0">
              <a:solidFill>
                <a:srgbClr val="9F1E22"/>
              </a:solidFill>
            </a:endParaRPr>
          </a:p>
        </p:txBody>
      </p:sp>
      <p:sp>
        <p:nvSpPr>
          <p:cNvPr id="162818" name="Rectangle 4"/>
          <p:cNvSpPr>
            <a:spLocks noChangeArrowheads="1"/>
          </p:cNvSpPr>
          <p:nvPr/>
        </p:nvSpPr>
        <p:spPr bwMode="auto">
          <a:xfrm>
            <a:off x="3203575" y="115888"/>
            <a:ext cx="2054225" cy="579437"/>
          </a:xfrm>
          <a:prstGeom prst="rect">
            <a:avLst/>
          </a:prstGeom>
          <a:noFill/>
          <a:ln w="12700" cap="sq">
            <a:noFill/>
            <a:miter lim="800000"/>
            <a:headEnd type="none" w="sm" len="sm"/>
            <a:tailEnd type="none" w="sm" len="sm"/>
          </a:ln>
        </p:spPr>
        <p:txBody>
          <a:bodyPr wrap="none">
            <a:spAutoFit/>
          </a:bodyPr>
          <a:lstStyle/>
          <a:p>
            <a:r>
              <a:rPr lang="es-ES_tradnl" sz="3200" b="1">
                <a:solidFill>
                  <a:schemeClr val="bg1"/>
                </a:solidFill>
              </a:rPr>
              <a:t>Motivació</a:t>
            </a:r>
            <a:endParaRPr lang="es-ES" sz="3200" b="1">
              <a:solidFill>
                <a:schemeClr val="bg1"/>
              </a:solidFill>
            </a:endParaRPr>
          </a:p>
        </p:txBody>
      </p:sp>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ChangeArrowheads="1"/>
          </p:cNvSpPr>
          <p:nvPr/>
        </p:nvSpPr>
        <p:spPr bwMode="auto">
          <a:xfrm>
            <a:off x="8534400" y="6400800"/>
            <a:ext cx="609600" cy="457200"/>
          </a:xfrm>
          <a:prstGeom prst="rect">
            <a:avLst/>
          </a:prstGeom>
          <a:noFill/>
          <a:ln w="12700">
            <a:noFill/>
            <a:miter lim="800000"/>
            <a:headEnd/>
            <a:tailEnd/>
          </a:ln>
        </p:spPr>
        <p:txBody>
          <a:bodyPr lIns="90488" tIns="44450" rIns="90488" bIns="44450"/>
          <a:lstStyle/>
          <a:p>
            <a:pPr algn="r" eaLnBrk="0" hangingPunct="0"/>
            <a:r>
              <a:rPr lang="es-ES_tradnl" sz="1400">
                <a:latin typeface="Times New Roman" pitchFamily="18" charset="0"/>
              </a:rPr>
              <a:t>21</a:t>
            </a:r>
          </a:p>
        </p:txBody>
      </p:sp>
      <p:sp>
        <p:nvSpPr>
          <p:cNvPr id="166914" name="Rectangle 3"/>
          <p:cNvSpPr>
            <a:spLocks noGrp="1" noChangeArrowheads="1"/>
          </p:cNvSpPr>
          <p:nvPr>
            <p:ph type="ctrTitle"/>
          </p:nvPr>
        </p:nvSpPr>
        <p:spPr>
          <a:xfrm>
            <a:off x="684213" y="1773238"/>
            <a:ext cx="7848600" cy="3024187"/>
          </a:xfrm>
        </p:spPr>
        <p:txBody>
          <a:bodyPr lIns="90488" tIns="44450" rIns="90488" bIns="44450"/>
          <a:lstStyle/>
          <a:p>
            <a:pPr eaLnBrk="1" hangingPunct="1">
              <a:lnSpc>
                <a:spcPct val="110000"/>
              </a:lnSpc>
            </a:pPr>
            <a:r>
              <a:rPr lang="es-ES_tradnl" sz="3200" smtClean="0">
                <a:solidFill>
                  <a:srgbClr val="9F1E22"/>
                </a:solidFill>
              </a:rPr>
              <a:t> </a:t>
            </a:r>
            <a:r>
              <a:rPr lang="es-ES_tradnl" sz="3200" smtClean="0">
                <a:solidFill>
                  <a:schemeClr val="tx1"/>
                </a:solidFill>
              </a:rPr>
              <a:t>És responsabilitat del professional no només aconsellar, sino també motivar, es a dir, augmentar la probabilitat de canvi</a:t>
            </a:r>
          </a:p>
        </p:txBody>
      </p:sp>
      <p:sp>
        <p:nvSpPr>
          <p:cNvPr id="166915" name="Rectangle 5"/>
          <p:cNvSpPr>
            <a:spLocks noChangeArrowheads="1"/>
          </p:cNvSpPr>
          <p:nvPr/>
        </p:nvSpPr>
        <p:spPr bwMode="auto">
          <a:xfrm>
            <a:off x="1114425" y="115888"/>
            <a:ext cx="6913563" cy="579437"/>
          </a:xfrm>
          <a:prstGeom prst="rect">
            <a:avLst/>
          </a:prstGeom>
          <a:noFill/>
          <a:ln w="12700" cap="sq">
            <a:noFill/>
            <a:miter lim="800000"/>
            <a:headEnd type="none" w="sm" len="sm"/>
            <a:tailEnd type="none" w="sm" len="sm"/>
          </a:ln>
        </p:spPr>
        <p:txBody>
          <a:bodyPr>
            <a:spAutoFit/>
          </a:bodyPr>
          <a:lstStyle/>
          <a:p>
            <a:r>
              <a:rPr lang="es-ES_tradnl" sz="3200" b="1">
                <a:solidFill>
                  <a:schemeClr val="bg1"/>
                </a:solidFill>
              </a:rPr>
              <a:t>Implicacions per la praxis clínica</a:t>
            </a:r>
            <a:endParaRPr lang="es-ES" sz="3200" b="1">
              <a:solidFill>
                <a:schemeClr val="bg1"/>
              </a:solidFill>
            </a:endParaRP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body" idx="1"/>
          </p:nvPr>
        </p:nvSpPr>
        <p:spPr bwMode="auto">
          <a:xfrm>
            <a:off x="457200" y="1196975"/>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s-ES" smtClean="0">
              <a:solidFill>
                <a:srgbClr val="9F1E22"/>
              </a:solidFill>
            </a:endParaRPr>
          </a:p>
          <a:p>
            <a:pPr eaLnBrk="1" hangingPunct="1"/>
            <a:r>
              <a:rPr lang="es-ES" smtClean="0">
                <a:solidFill>
                  <a:srgbClr val="9F1E22"/>
                </a:solidFill>
              </a:rPr>
              <a:t>Nom, treball …</a:t>
            </a:r>
          </a:p>
          <a:p>
            <a:pPr eaLnBrk="1" hangingPunct="1"/>
            <a:r>
              <a:rPr lang="es-ES" smtClean="0">
                <a:solidFill>
                  <a:srgbClr val="9F1E22"/>
                </a:solidFill>
              </a:rPr>
              <a:t>1  Motiu  per  assistir al curs</a:t>
            </a:r>
          </a:p>
          <a:p>
            <a:pPr eaLnBrk="1" hangingPunct="1"/>
            <a:r>
              <a:rPr lang="es-ES" smtClean="0">
                <a:solidFill>
                  <a:srgbClr val="9F1E22"/>
                </a:solidFill>
              </a:rPr>
              <a:t>1  Motiu per no assistir al curs</a:t>
            </a:r>
          </a:p>
          <a:p>
            <a:pPr eaLnBrk="1" hangingPunct="1"/>
            <a:endParaRPr lang="es-ES" smtClean="0">
              <a:solidFill>
                <a:srgbClr val="9F1E22"/>
              </a:solidFill>
            </a:endParaRPr>
          </a:p>
          <a:p>
            <a:pPr eaLnBrk="1" hangingPunct="1"/>
            <a:endParaRPr lang="es-ES" smtClean="0">
              <a:solidFill>
                <a:srgbClr val="9F1E22"/>
              </a:solidFill>
            </a:endParaRPr>
          </a:p>
        </p:txBody>
      </p:sp>
      <p:sp>
        <p:nvSpPr>
          <p:cNvPr id="19458" name="Rectangle 2"/>
          <p:cNvSpPr>
            <a:spLocks noChangeArrowheads="1"/>
          </p:cNvSpPr>
          <p:nvPr/>
        </p:nvSpPr>
        <p:spPr bwMode="auto">
          <a:xfrm>
            <a:off x="457200" y="188913"/>
            <a:ext cx="8229600" cy="431800"/>
          </a:xfrm>
          <a:prstGeom prst="rect">
            <a:avLst/>
          </a:prstGeom>
          <a:noFill/>
          <a:ln w="9525">
            <a:noFill/>
            <a:miter lim="800000"/>
            <a:headEnd/>
            <a:tailEnd/>
          </a:ln>
        </p:spPr>
        <p:txBody>
          <a:bodyPr anchor="ctr"/>
          <a:lstStyle/>
          <a:p>
            <a:pPr algn="ctr"/>
            <a:r>
              <a:rPr lang="es-ES" sz="3600" b="1">
                <a:solidFill>
                  <a:schemeClr val="bg1"/>
                </a:solidFill>
              </a:rPr>
              <a:t>Presentacions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a:xfrm>
            <a:off x="457200" y="44450"/>
            <a:ext cx="8229600" cy="720725"/>
          </a:xfrm>
        </p:spPr>
        <p:txBody>
          <a:bodyPr/>
          <a:lstStyle/>
          <a:p>
            <a:pPr eaLnBrk="1" hangingPunct="1"/>
            <a:r>
              <a:rPr lang="es-ES" sz="3200" b="1" smtClean="0">
                <a:solidFill>
                  <a:schemeClr val="bg1"/>
                </a:solidFill>
              </a:rPr>
              <a:t>L’ Entrevista Motivacional</a:t>
            </a:r>
            <a:endParaRPr lang="ca-ES" sz="3200" b="1" smtClean="0">
              <a:solidFill>
                <a:schemeClr val="bg1"/>
              </a:solidFill>
            </a:endParaRPr>
          </a:p>
        </p:txBody>
      </p:sp>
      <p:sp>
        <p:nvSpPr>
          <p:cNvPr id="168962" name="Rectangle 3"/>
          <p:cNvSpPr>
            <a:spLocks noGrp="1" noChangeArrowheads="1"/>
          </p:cNvSpPr>
          <p:nvPr>
            <p:ph type="body" idx="1"/>
          </p:nvPr>
        </p:nvSpPr>
        <p:spPr bwMode="auto">
          <a:xfrm>
            <a:off x="827088" y="1600200"/>
            <a:ext cx="7489825"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buFontTx/>
              <a:buNone/>
            </a:pPr>
            <a:r>
              <a:rPr lang="ca-ES" smtClean="0"/>
              <a:t>és un estil de d’assistència directa, centrat en el usuari, dirigit a un objectiu, que pretén provocar un canvi en el comportament, ajudant  a explorar i resoldre ambivalències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ChangeArrowheads="1"/>
          </p:cNvSpPr>
          <p:nvPr/>
        </p:nvSpPr>
        <p:spPr bwMode="auto">
          <a:xfrm>
            <a:off x="8534400" y="6400800"/>
            <a:ext cx="609600" cy="457200"/>
          </a:xfrm>
          <a:prstGeom prst="rect">
            <a:avLst/>
          </a:prstGeom>
          <a:noFill/>
          <a:ln w="12700">
            <a:noFill/>
            <a:miter lim="800000"/>
            <a:headEnd/>
            <a:tailEnd/>
          </a:ln>
        </p:spPr>
        <p:txBody>
          <a:bodyPr lIns="90488" tIns="44450" rIns="90488" bIns="44450"/>
          <a:lstStyle/>
          <a:p>
            <a:pPr algn="r" eaLnBrk="0" hangingPunct="0"/>
            <a:r>
              <a:rPr lang="es-ES_tradnl" sz="1400">
                <a:latin typeface="Times New Roman" pitchFamily="18" charset="0"/>
              </a:rPr>
              <a:t>7</a:t>
            </a:r>
          </a:p>
        </p:txBody>
      </p:sp>
      <p:sp>
        <p:nvSpPr>
          <p:cNvPr id="176130" name="Rectangle 3"/>
          <p:cNvSpPr>
            <a:spLocks noGrp="1" noChangeArrowheads="1"/>
          </p:cNvSpPr>
          <p:nvPr>
            <p:ph type="title"/>
          </p:nvPr>
        </p:nvSpPr>
        <p:spPr>
          <a:xfrm>
            <a:off x="323850" y="44450"/>
            <a:ext cx="8172450" cy="692150"/>
          </a:xfrm>
        </p:spPr>
        <p:txBody>
          <a:bodyPr lIns="90488" tIns="44450" rIns="90488" bIns="44450"/>
          <a:lstStyle/>
          <a:p>
            <a:pPr eaLnBrk="1" hangingPunct="1"/>
            <a:r>
              <a:rPr lang="es-ES_tradnl" sz="3200" b="1" smtClean="0">
                <a:solidFill>
                  <a:schemeClr val="bg1"/>
                </a:solidFill>
              </a:rPr>
              <a:t>Gènesis de les entrevistes motivacionals</a:t>
            </a:r>
          </a:p>
        </p:txBody>
      </p:sp>
      <p:sp>
        <p:nvSpPr>
          <p:cNvPr id="176131" name="Rectangle 4"/>
          <p:cNvSpPr>
            <a:spLocks noGrp="1" noChangeArrowheads="1"/>
          </p:cNvSpPr>
          <p:nvPr>
            <p:ph type="body" idx="1"/>
          </p:nvPr>
        </p:nvSpPr>
        <p:spPr bwMode="auto">
          <a:xfrm>
            <a:off x="457200" y="1412875"/>
            <a:ext cx="8229600" cy="4537075"/>
          </a:xfrm>
          <a:prstGeom prst="rect">
            <a:avLst/>
          </a:prstGeom>
          <a:noFill/>
          <a:ln>
            <a:miter lim="800000"/>
            <a:headEnd/>
            <a:tailEnd/>
          </a:ln>
        </p:spPr>
        <p:txBody>
          <a:bodyPr vert="horz" wrap="square" lIns="90488" tIns="44450" rIns="90488" bIns="44450" numCol="1" anchor="t" anchorCtr="0" compatLnSpc="1">
            <a:prstTxWarp prst="textNoShape">
              <a:avLst/>
            </a:prstTxWarp>
          </a:bodyPr>
          <a:lstStyle/>
          <a:p>
            <a:pPr eaLnBrk="1" hangingPunct="1"/>
            <a:r>
              <a:rPr lang="es-ES_tradnl" sz="2800" b="1" smtClean="0"/>
              <a:t>Psicologia cognitiu-conductual</a:t>
            </a:r>
            <a:r>
              <a:rPr lang="es-ES_tradnl" sz="2800" smtClean="0"/>
              <a:t> (entrevista semiestructurada, balanç decisional, visualització….) </a:t>
            </a:r>
          </a:p>
          <a:p>
            <a:pPr eaLnBrk="1" hangingPunct="1"/>
            <a:r>
              <a:rPr lang="es-ES_tradnl" sz="2800" b="1" smtClean="0"/>
              <a:t>Psicoterapia humanista</a:t>
            </a:r>
            <a:r>
              <a:rPr lang="es-ES_tradnl" sz="2800" smtClean="0"/>
              <a:t> (Carl Rogers)</a:t>
            </a:r>
          </a:p>
          <a:p>
            <a:pPr eaLnBrk="1" hangingPunct="1">
              <a:buFontTx/>
              <a:buNone/>
            </a:pPr>
            <a:r>
              <a:rPr lang="es-ES_tradnl" sz="2800" smtClean="0"/>
              <a:t>   (Característiques del bon terapèuta: empatia, cordialitat no possessiva, sinceritat)</a:t>
            </a:r>
          </a:p>
          <a:p>
            <a:pPr eaLnBrk="1" hangingPunct="1"/>
            <a:r>
              <a:rPr lang="es-ES_tradnl" sz="2800" b="1" smtClean="0"/>
              <a:t>Teoria transteorètica del canvi</a:t>
            </a:r>
            <a:r>
              <a:rPr lang="es-ES_tradnl" sz="2800" smtClean="0"/>
              <a:t> (Prochaska &amp; DiClemente) (roda del canvi )</a:t>
            </a:r>
          </a:p>
        </p:txBody>
      </p:sp>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3" name="Rectangle 2"/>
          <p:cNvSpPr>
            <a:spLocks noChangeArrowheads="1"/>
          </p:cNvSpPr>
          <p:nvPr/>
        </p:nvSpPr>
        <p:spPr bwMode="auto">
          <a:xfrm>
            <a:off x="8534400" y="6400800"/>
            <a:ext cx="609600" cy="457200"/>
          </a:xfrm>
          <a:prstGeom prst="rect">
            <a:avLst/>
          </a:prstGeom>
          <a:noFill/>
          <a:ln w="12700">
            <a:noFill/>
            <a:miter lim="800000"/>
            <a:headEnd/>
            <a:tailEnd/>
          </a:ln>
        </p:spPr>
        <p:txBody>
          <a:bodyPr lIns="90488" tIns="44450" rIns="90488" bIns="44450"/>
          <a:lstStyle/>
          <a:p>
            <a:pPr algn="r" eaLnBrk="0" hangingPunct="0"/>
            <a:r>
              <a:rPr lang="es-ES_tradnl" sz="1400">
                <a:latin typeface="Times New Roman" pitchFamily="18" charset="0"/>
              </a:rPr>
              <a:t>12</a:t>
            </a:r>
          </a:p>
        </p:txBody>
      </p:sp>
      <p:graphicFrame>
        <p:nvGraphicFramePr>
          <p:cNvPr id="4122" name="Object 26">
            <a:hlinkClick r:id="" action="ppaction://ole?verb=0"/>
          </p:cNvPr>
          <p:cNvGraphicFramePr>
            <a:graphicFrameLocks/>
          </p:cNvGraphicFramePr>
          <p:nvPr/>
        </p:nvGraphicFramePr>
        <p:xfrm>
          <a:off x="2057400" y="1371600"/>
          <a:ext cx="4965700" cy="4889500"/>
        </p:xfrm>
        <a:graphic>
          <a:graphicData uri="http://schemas.openxmlformats.org/presentationml/2006/ole">
            <mc:AlternateContent xmlns:mc="http://schemas.openxmlformats.org/markup-compatibility/2006">
              <mc:Choice xmlns:v="urn:schemas-microsoft-com:vml" Requires="v">
                <p:oleObj spid="_x0000_s4123" name="Clip" r:id="rId4" imgW="4961997" imgH="4884879" progId="">
                  <p:embed/>
                </p:oleObj>
              </mc:Choice>
              <mc:Fallback>
                <p:oleObj name="Clip" r:id="rId4" imgW="4961997" imgH="4884879" progId="">
                  <p:embed/>
                  <p:pic>
                    <p:nvPicPr>
                      <p:cNvPr id="0"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371600"/>
                        <a:ext cx="496570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
        <p:nvSpPr>
          <p:cNvPr id="4124" name="Rectangle 4"/>
          <p:cNvSpPr>
            <a:spLocks noChangeArrowheads="1"/>
          </p:cNvSpPr>
          <p:nvPr/>
        </p:nvSpPr>
        <p:spPr bwMode="auto">
          <a:xfrm>
            <a:off x="6804025" y="3068638"/>
            <a:ext cx="2339975" cy="454025"/>
          </a:xfrm>
          <a:prstGeom prst="rect">
            <a:avLst/>
          </a:prstGeom>
          <a:noFill/>
          <a:ln w="12700">
            <a:noFill/>
            <a:miter lim="800000"/>
            <a:headEnd/>
            <a:tailEnd/>
          </a:ln>
        </p:spPr>
        <p:txBody>
          <a:bodyPr lIns="90488" tIns="44450" rIns="90488" bIns="44450">
            <a:spAutoFit/>
          </a:bodyPr>
          <a:lstStyle/>
          <a:p>
            <a:pPr defTabSz="762000" eaLnBrk="0" hangingPunct="0"/>
            <a:r>
              <a:rPr lang="es-ES_tradnl" sz="2400" b="1">
                <a:solidFill>
                  <a:srgbClr val="9F1E22"/>
                </a:solidFill>
              </a:rPr>
              <a:t>Contemplació</a:t>
            </a:r>
          </a:p>
        </p:txBody>
      </p:sp>
      <p:sp>
        <p:nvSpPr>
          <p:cNvPr id="4125" name="Rectangle 5"/>
          <p:cNvSpPr>
            <a:spLocks noChangeArrowheads="1"/>
          </p:cNvSpPr>
          <p:nvPr/>
        </p:nvSpPr>
        <p:spPr bwMode="auto">
          <a:xfrm>
            <a:off x="6392863" y="5100638"/>
            <a:ext cx="2451100" cy="819150"/>
          </a:xfrm>
          <a:prstGeom prst="rect">
            <a:avLst/>
          </a:prstGeom>
          <a:noFill/>
          <a:ln w="12700">
            <a:noFill/>
            <a:miter lim="800000"/>
            <a:headEnd/>
            <a:tailEnd/>
          </a:ln>
        </p:spPr>
        <p:txBody>
          <a:bodyPr lIns="90488" tIns="44450" rIns="90488" bIns="44450">
            <a:spAutoFit/>
          </a:bodyPr>
          <a:lstStyle/>
          <a:p>
            <a:pPr algn="ctr" defTabSz="762000" eaLnBrk="0" hangingPunct="0"/>
            <a:r>
              <a:rPr lang="es-ES_tradnl" sz="2400" b="1">
                <a:solidFill>
                  <a:srgbClr val="9F1E22"/>
                </a:solidFill>
              </a:rPr>
              <a:t>Preparació</a:t>
            </a:r>
          </a:p>
          <a:p>
            <a:pPr algn="ctr" defTabSz="762000" eaLnBrk="0" hangingPunct="0"/>
            <a:r>
              <a:rPr lang="es-ES_tradnl" sz="2400" b="1">
                <a:solidFill>
                  <a:srgbClr val="9F1E22"/>
                </a:solidFill>
              </a:rPr>
              <a:t>per l’ acció</a:t>
            </a:r>
          </a:p>
        </p:txBody>
      </p:sp>
      <p:sp>
        <p:nvSpPr>
          <p:cNvPr id="4126" name="Rectangle 6"/>
          <p:cNvSpPr>
            <a:spLocks noChangeArrowheads="1"/>
          </p:cNvSpPr>
          <p:nvPr/>
        </p:nvSpPr>
        <p:spPr bwMode="auto">
          <a:xfrm>
            <a:off x="4124325" y="6021388"/>
            <a:ext cx="1098550" cy="454025"/>
          </a:xfrm>
          <a:prstGeom prst="rect">
            <a:avLst/>
          </a:prstGeom>
          <a:noFill/>
          <a:ln w="12700">
            <a:noFill/>
            <a:miter lim="800000"/>
            <a:headEnd/>
            <a:tailEnd/>
          </a:ln>
        </p:spPr>
        <p:txBody>
          <a:bodyPr lIns="90488" tIns="44450" rIns="90488" bIns="44450">
            <a:spAutoFit/>
          </a:bodyPr>
          <a:lstStyle/>
          <a:p>
            <a:pPr defTabSz="762000" eaLnBrk="0" hangingPunct="0"/>
            <a:r>
              <a:rPr lang="es-ES_tradnl" sz="2400" b="1">
                <a:solidFill>
                  <a:srgbClr val="9F1E22"/>
                </a:solidFill>
              </a:rPr>
              <a:t>Acció</a:t>
            </a:r>
          </a:p>
        </p:txBody>
      </p:sp>
      <p:sp>
        <p:nvSpPr>
          <p:cNvPr id="4127" name="Rectangle 7"/>
          <p:cNvSpPr>
            <a:spLocks noChangeArrowheads="1"/>
          </p:cNvSpPr>
          <p:nvPr/>
        </p:nvSpPr>
        <p:spPr bwMode="auto">
          <a:xfrm>
            <a:off x="0" y="4076700"/>
            <a:ext cx="2376488" cy="454025"/>
          </a:xfrm>
          <a:prstGeom prst="rect">
            <a:avLst/>
          </a:prstGeom>
          <a:noFill/>
          <a:ln w="12700">
            <a:noFill/>
            <a:miter lim="800000"/>
            <a:headEnd/>
            <a:tailEnd/>
          </a:ln>
        </p:spPr>
        <p:txBody>
          <a:bodyPr lIns="90488" tIns="44450" rIns="90488" bIns="44450">
            <a:spAutoFit/>
          </a:bodyPr>
          <a:lstStyle/>
          <a:p>
            <a:pPr defTabSz="762000" eaLnBrk="0" hangingPunct="0"/>
            <a:r>
              <a:rPr lang="es-ES_tradnl" sz="2400" b="1">
                <a:solidFill>
                  <a:srgbClr val="9F1E22"/>
                </a:solidFill>
              </a:rPr>
              <a:t>Manteniment</a:t>
            </a:r>
          </a:p>
        </p:txBody>
      </p:sp>
      <p:sp>
        <p:nvSpPr>
          <p:cNvPr id="4128" name="Rectangle 8"/>
          <p:cNvSpPr>
            <a:spLocks noChangeArrowheads="1"/>
          </p:cNvSpPr>
          <p:nvPr/>
        </p:nvSpPr>
        <p:spPr bwMode="auto">
          <a:xfrm>
            <a:off x="6016625" y="1557338"/>
            <a:ext cx="3127375" cy="454025"/>
          </a:xfrm>
          <a:prstGeom prst="rect">
            <a:avLst/>
          </a:prstGeom>
          <a:noFill/>
          <a:ln w="12700">
            <a:noFill/>
            <a:miter lim="800000"/>
            <a:headEnd/>
            <a:tailEnd/>
          </a:ln>
        </p:spPr>
        <p:txBody>
          <a:bodyPr lIns="90488" tIns="44450" rIns="90488" bIns="44450">
            <a:spAutoFit/>
          </a:bodyPr>
          <a:lstStyle/>
          <a:p>
            <a:pPr defTabSz="762000" eaLnBrk="0" hangingPunct="0"/>
            <a:r>
              <a:rPr lang="es-ES_tradnl" sz="2400" b="1">
                <a:solidFill>
                  <a:srgbClr val="9F1E22"/>
                </a:solidFill>
              </a:rPr>
              <a:t>Pre-contemplació</a:t>
            </a:r>
          </a:p>
        </p:txBody>
      </p:sp>
      <p:sp>
        <p:nvSpPr>
          <p:cNvPr id="4129" name="Rectangle 9"/>
          <p:cNvSpPr>
            <a:spLocks noChangeArrowheads="1"/>
          </p:cNvSpPr>
          <p:nvPr/>
        </p:nvSpPr>
        <p:spPr bwMode="auto">
          <a:xfrm>
            <a:off x="3132138" y="985838"/>
            <a:ext cx="2282825" cy="454025"/>
          </a:xfrm>
          <a:prstGeom prst="rect">
            <a:avLst/>
          </a:prstGeom>
          <a:noFill/>
          <a:ln w="12700">
            <a:noFill/>
            <a:miter lim="800000"/>
            <a:headEnd/>
            <a:tailEnd/>
          </a:ln>
        </p:spPr>
        <p:txBody>
          <a:bodyPr lIns="90488" tIns="44450" rIns="90488" bIns="44450">
            <a:spAutoFit/>
          </a:bodyPr>
          <a:lstStyle/>
          <a:p>
            <a:pPr marL="381000" lvl="2" defTabSz="762000" eaLnBrk="0" hangingPunct="0"/>
            <a:r>
              <a:rPr lang="es-ES_tradnl" sz="2400" b="1">
                <a:solidFill>
                  <a:srgbClr val="9F1E22"/>
                </a:solidFill>
              </a:rPr>
              <a:t>Recaiguda</a:t>
            </a:r>
          </a:p>
        </p:txBody>
      </p:sp>
      <p:sp>
        <p:nvSpPr>
          <p:cNvPr id="4130" name="Rectangle 10"/>
          <p:cNvSpPr>
            <a:spLocks noChangeArrowheads="1"/>
          </p:cNvSpPr>
          <p:nvPr/>
        </p:nvSpPr>
        <p:spPr bwMode="auto">
          <a:xfrm>
            <a:off x="1427163" y="85725"/>
            <a:ext cx="6121400" cy="576263"/>
          </a:xfrm>
          <a:prstGeom prst="rect">
            <a:avLst/>
          </a:prstGeom>
          <a:noFill/>
          <a:ln w="12700">
            <a:noFill/>
            <a:miter lim="800000"/>
            <a:headEnd/>
            <a:tailEnd/>
          </a:ln>
        </p:spPr>
        <p:txBody>
          <a:bodyPr lIns="90488" tIns="44450" rIns="90488" bIns="44450">
            <a:spAutoFit/>
          </a:bodyPr>
          <a:lstStyle/>
          <a:p>
            <a:pPr algn="ctr" defTabSz="762000" eaLnBrk="0" hangingPunct="0"/>
            <a:r>
              <a:rPr lang="es-ES_tradnl" sz="3200" b="1">
                <a:solidFill>
                  <a:schemeClr val="bg1"/>
                </a:solidFill>
              </a:rPr>
              <a:t>Roda del canvi</a:t>
            </a:r>
          </a:p>
        </p:txBody>
      </p:sp>
      <p:sp>
        <p:nvSpPr>
          <p:cNvPr id="4131" name="Rectangle 11"/>
          <p:cNvSpPr>
            <a:spLocks noChangeArrowheads="1"/>
          </p:cNvSpPr>
          <p:nvPr/>
        </p:nvSpPr>
        <p:spPr bwMode="auto">
          <a:xfrm>
            <a:off x="0" y="5734050"/>
            <a:ext cx="2887663" cy="69850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s-ES_tradnl" sz="2000">
                <a:solidFill>
                  <a:srgbClr val="9F1E22"/>
                </a:solidFill>
              </a:rPr>
              <a:t>Prochaska &amp; DiClemente, 1986</a:t>
            </a:r>
          </a:p>
        </p:txBody>
      </p:sp>
      <p:sp>
        <p:nvSpPr>
          <p:cNvPr id="4132" name="Rectangle 12"/>
          <p:cNvSpPr>
            <a:spLocks noChangeArrowheads="1"/>
          </p:cNvSpPr>
          <p:nvPr/>
        </p:nvSpPr>
        <p:spPr bwMode="auto">
          <a:xfrm>
            <a:off x="209550" y="985838"/>
            <a:ext cx="1928813" cy="819150"/>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s-ES_tradnl" sz="2400" b="1">
                <a:solidFill>
                  <a:srgbClr val="9F1E22"/>
                </a:solidFill>
              </a:rPr>
              <a:t>Remissió estable</a:t>
            </a:r>
          </a:p>
        </p:txBody>
      </p:sp>
      <p:pic>
        <p:nvPicPr>
          <p:cNvPr id="4133" name="Picture 13"/>
          <p:cNvPicPr>
            <a:picLocks noChangeArrowheads="1"/>
          </p:cNvPicPr>
          <p:nvPr/>
        </p:nvPicPr>
        <p:blipFill>
          <a:blip r:embed="rId6" cstate="print"/>
          <a:srcRect/>
          <a:stretch>
            <a:fillRect/>
          </a:stretch>
        </p:blipFill>
        <p:spPr bwMode="auto">
          <a:xfrm>
            <a:off x="1211263" y="1668463"/>
            <a:ext cx="1630362" cy="2544762"/>
          </a:xfrm>
          <a:prstGeom prst="rect">
            <a:avLst/>
          </a:prstGeom>
          <a:noFill/>
          <a:ln w="12700">
            <a:noFill/>
            <a:miter lim="800000"/>
            <a:headEnd/>
            <a:tailEnd/>
          </a:ln>
        </p:spPr>
      </p:pic>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ChangeArrowheads="1"/>
          </p:cNvSpPr>
          <p:nvPr/>
        </p:nvSpPr>
        <p:spPr bwMode="auto">
          <a:xfrm>
            <a:off x="8534400" y="6400800"/>
            <a:ext cx="609600" cy="457200"/>
          </a:xfrm>
          <a:prstGeom prst="rect">
            <a:avLst/>
          </a:prstGeom>
          <a:noFill/>
          <a:ln w="12700">
            <a:noFill/>
            <a:miter lim="800000"/>
            <a:headEnd/>
            <a:tailEnd/>
          </a:ln>
        </p:spPr>
        <p:txBody>
          <a:bodyPr lIns="90488" tIns="44450" rIns="90488" bIns="44450"/>
          <a:lstStyle/>
          <a:p>
            <a:pPr algn="r" eaLnBrk="0" hangingPunct="0"/>
            <a:r>
              <a:rPr lang="es-ES_tradnl" sz="1400">
                <a:latin typeface="Times New Roman" pitchFamily="18" charset="0"/>
              </a:rPr>
              <a:t>11</a:t>
            </a:r>
          </a:p>
        </p:txBody>
      </p:sp>
      <p:sp>
        <p:nvSpPr>
          <p:cNvPr id="183298" name="Rectangle 3"/>
          <p:cNvSpPr>
            <a:spLocks noGrp="1" noChangeArrowheads="1"/>
          </p:cNvSpPr>
          <p:nvPr>
            <p:ph type="title"/>
          </p:nvPr>
        </p:nvSpPr>
        <p:spPr>
          <a:xfrm>
            <a:off x="457200" y="115888"/>
            <a:ext cx="8229600" cy="649287"/>
          </a:xfrm>
        </p:spPr>
        <p:txBody>
          <a:bodyPr lIns="90488" tIns="44450" rIns="90488" bIns="44450"/>
          <a:lstStyle/>
          <a:p>
            <a:pPr eaLnBrk="1" hangingPunct="1"/>
            <a:r>
              <a:rPr lang="ca-ES" sz="3200" b="1" smtClean="0">
                <a:solidFill>
                  <a:schemeClr val="bg1"/>
                </a:solidFill>
              </a:rPr>
              <a:t>Característiques del bon terapeuta</a:t>
            </a:r>
          </a:p>
        </p:txBody>
      </p:sp>
      <p:sp>
        <p:nvSpPr>
          <p:cNvPr id="183299" name="Rectangle 4"/>
          <p:cNvSpPr>
            <a:spLocks noGrp="1" noChangeArrowheads="1"/>
          </p:cNvSpPr>
          <p:nvPr>
            <p:ph type="body" idx="1"/>
          </p:nvPr>
        </p:nvSpPr>
        <p:spPr bwMode="auto">
          <a:xfrm>
            <a:off x="457200" y="1851025"/>
            <a:ext cx="8229600" cy="4275138"/>
          </a:xfrm>
          <a:prstGeom prst="rect">
            <a:avLst/>
          </a:prstGeom>
          <a:noFill/>
          <a:ln>
            <a:miter lim="800000"/>
            <a:headEnd/>
            <a:tailEnd/>
          </a:ln>
        </p:spPr>
        <p:txBody>
          <a:bodyPr vert="horz" wrap="square" lIns="90488" tIns="44450" rIns="90488" bIns="44450" numCol="1" anchor="t" anchorCtr="0" compatLnSpc="1">
            <a:prstTxWarp prst="textNoShape">
              <a:avLst/>
            </a:prstTxWarp>
          </a:bodyPr>
          <a:lstStyle/>
          <a:p>
            <a:pPr eaLnBrk="1" hangingPunct="1"/>
            <a:r>
              <a:rPr lang="es-ES_tradnl" sz="4000" smtClean="0"/>
              <a:t>Empatia activa</a:t>
            </a:r>
          </a:p>
          <a:p>
            <a:pPr eaLnBrk="1" hangingPunct="1"/>
            <a:r>
              <a:rPr lang="es-ES_tradnl" sz="4000" smtClean="0"/>
              <a:t>Cordialitat no possessiva</a:t>
            </a:r>
          </a:p>
          <a:p>
            <a:pPr eaLnBrk="1" hangingPunct="1"/>
            <a:r>
              <a:rPr lang="es-ES_tradnl" sz="4000" smtClean="0"/>
              <a:t>Sinceritat</a:t>
            </a:r>
            <a:endParaRPr lang="es-ES_tradnl" smtClean="0"/>
          </a:p>
          <a:p>
            <a:pPr eaLnBrk="1" hangingPunct="1"/>
            <a:endParaRPr lang="es-ES_tradnl" smtClean="0"/>
          </a:p>
          <a:p>
            <a:pPr eaLnBrk="1" hangingPunct="1"/>
            <a:endParaRPr lang="es-ES_tradnl" smtClean="0"/>
          </a:p>
          <a:p>
            <a:pPr algn="r" eaLnBrk="1" hangingPunct="1">
              <a:buFontTx/>
              <a:buNone/>
            </a:pPr>
            <a:r>
              <a:rPr lang="es-ES_tradnl" smtClean="0"/>
              <a:t>Carl Rogers, 1959</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a:xfrm>
            <a:off x="539750" y="69850"/>
            <a:ext cx="8404225" cy="622300"/>
          </a:xfrm>
        </p:spPr>
        <p:txBody>
          <a:bodyPr/>
          <a:lstStyle/>
          <a:p>
            <a:pPr eaLnBrk="1" hangingPunct="1"/>
            <a:r>
              <a:rPr lang="es-ES_tradnl" sz="3200" b="1" smtClean="0">
                <a:solidFill>
                  <a:schemeClr val="bg1"/>
                </a:solidFill>
              </a:rPr>
              <a:t>l ‘Esperit de l’ Entrevista Motivacional</a:t>
            </a:r>
            <a:endParaRPr lang="ca-ES" sz="3200" b="1" smtClean="0">
              <a:solidFill>
                <a:schemeClr val="bg1"/>
              </a:solidFill>
            </a:endParaRPr>
          </a:p>
        </p:txBody>
      </p:sp>
      <p:graphicFrame>
        <p:nvGraphicFramePr>
          <p:cNvPr id="4" name="3 Diagrama"/>
          <p:cNvGraphicFramePr/>
          <p:nvPr/>
        </p:nvGraphicFramePr>
        <p:xfrm>
          <a:off x="467544" y="692696"/>
          <a:ext cx="7416824" cy="5760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p:cNvSpPr txBox="1"/>
          <p:nvPr/>
        </p:nvSpPr>
        <p:spPr>
          <a:xfrm>
            <a:off x="3708400" y="3141663"/>
            <a:ext cx="1008063" cy="646112"/>
          </a:xfrm>
          <a:prstGeom prst="rect">
            <a:avLst/>
          </a:prstGeom>
          <a:gradFill>
            <a:gsLst>
              <a:gs pos="62000">
                <a:schemeClr val="accent1">
                  <a:shade val="51000"/>
                  <a:satMod val="130000"/>
                </a:schemeClr>
              </a:gs>
              <a:gs pos="93000">
                <a:schemeClr val="accent1">
                  <a:shade val="93000"/>
                  <a:satMod val="130000"/>
                </a:schemeClr>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s-ES" b="1" dirty="0" err="1"/>
              <a:t>Esperit</a:t>
            </a:r>
            <a:r>
              <a:rPr lang="es-ES" b="1" dirty="0"/>
              <a:t> de </a:t>
            </a:r>
            <a:r>
              <a:rPr lang="es-ES" b="1" dirty="0" err="1"/>
              <a:t>l’EM</a:t>
            </a:r>
            <a:endParaRPr lang="es-E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457200" y="115888"/>
            <a:ext cx="8229600" cy="576262"/>
          </a:xfrm>
        </p:spPr>
        <p:txBody>
          <a:bodyPr/>
          <a:lstStyle/>
          <a:p>
            <a:pPr eaLnBrk="1" hangingPunct="1"/>
            <a:r>
              <a:rPr lang="es-ES" sz="3200" b="1" smtClean="0">
                <a:solidFill>
                  <a:schemeClr val="bg1"/>
                </a:solidFill>
              </a:rPr>
              <a:t>L’Esperit de la EM</a:t>
            </a:r>
            <a:endParaRPr lang="ca-ES" sz="3200" b="1" smtClean="0">
              <a:solidFill>
                <a:schemeClr val="bg1"/>
              </a:solidFill>
            </a:endParaRPr>
          </a:p>
        </p:txBody>
      </p:sp>
      <p:sp>
        <p:nvSpPr>
          <p:cNvPr id="173058" name="Rectangle 3"/>
          <p:cNvSpPr>
            <a:spLocks noGrp="1" noChangeArrowheads="1"/>
          </p:cNvSpPr>
          <p:nvPr>
            <p:ph type="body" idx="1"/>
          </p:nvPr>
        </p:nvSpPr>
        <p:spPr bwMode="auto">
          <a:xfrm>
            <a:off x="457200" y="1341438"/>
            <a:ext cx="8229600" cy="452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70000"/>
              </a:lnSpc>
            </a:pPr>
            <a:r>
              <a:rPr lang="ca-ES" sz="2800" b="1" smtClean="0">
                <a:cs typeface="Arial" charset="0"/>
              </a:rPr>
              <a:t>Col.laboració</a:t>
            </a:r>
            <a:r>
              <a:rPr lang="ca-ES" sz="2800" b="1" smtClean="0">
                <a:solidFill>
                  <a:srgbClr val="9F1E22"/>
                </a:solidFill>
                <a:cs typeface="Arial" charset="0"/>
              </a:rPr>
              <a:t> (versus Confrontació)</a:t>
            </a:r>
          </a:p>
          <a:p>
            <a:pPr>
              <a:lnSpc>
                <a:spcPct val="70000"/>
              </a:lnSpc>
              <a:buFontTx/>
              <a:buNone/>
            </a:pPr>
            <a:r>
              <a:rPr lang="ca-ES" sz="2800" b="1" smtClean="0">
                <a:solidFill>
                  <a:srgbClr val="9F1E22"/>
                </a:solidFill>
              </a:rPr>
              <a:t>     </a:t>
            </a:r>
            <a:r>
              <a:rPr lang="ca-ES" sz="2800" smtClean="0">
                <a:solidFill>
                  <a:srgbClr val="9F1E22"/>
                </a:solidFill>
              </a:rPr>
              <a:t>- Formar una aliança amb l’usuari</a:t>
            </a:r>
          </a:p>
          <a:p>
            <a:pPr>
              <a:lnSpc>
                <a:spcPct val="70000"/>
              </a:lnSpc>
              <a:buFontTx/>
              <a:buNone/>
            </a:pPr>
            <a:endParaRPr lang="ca-ES" sz="2800" smtClean="0">
              <a:solidFill>
                <a:srgbClr val="9F1E22"/>
              </a:solidFill>
            </a:endParaRPr>
          </a:p>
          <a:p>
            <a:pPr>
              <a:lnSpc>
                <a:spcPct val="70000"/>
              </a:lnSpc>
            </a:pPr>
            <a:r>
              <a:rPr lang="ca-ES" sz="2800" b="1" smtClean="0"/>
              <a:t>Evocació</a:t>
            </a:r>
            <a:r>
              <a:rPr lang="ca-ES" sz="2800" b="1" smtClean="0">
                <a:solidFill>
                  <a:srgbClr val="9F1E22"/>
                </a:solidFill>
              </a:rPr>
              <a:t> (versus educació)</a:t>
            </a:r>
          </a:p>
          <a:p>
            <a:pPr lvl="1">
              <a:lnSpc>
                <a:spcPct val="70000"/>
              </a:lnSpc>
            </a:pPr>
            <a:r>
              <a:rPr lang="ca-ES" smtClean="0">
                <a:solidFill>
                  <a:srgbClr val="9F1E22"/>
                </a:solidFill>
              </a:rPr>
              <a:t>L’usuari pot generar les seves pròpies solucions</a:t>
            </a:r>
          </a:p>
          <a:p>
            <a:pPr lvl="1">
              <a:lnSpc>
                <a:spcPct val="70000"/>
              </a:lnSpc>
            </a:pPr>
            <a:endParaRPr lang="ca-ES" smtClean="0">
              <a:solidFill>
                <a:srgbClr val="9F1E22"/>
              </a:solidFill>
            </a:endParaRPr>
          </a:p>
          <a:p>
            <a:pPr>
              <a:lnSpc>
                <a:spcPct val="70000"/>
              </a:lnSpc>
            </a:pPr>
            <a:r>
              <a:rPr lang="ca-ES" sz="2800" b="1" smtClean="0"/>
              <a:t>Acceptació </a:t>
            </a:r>
            <a:r>
              <a:rPr lang="ca-ES" sz="2800" b="1" smtClean="0">
                <a:solidFill>
                  <a:srgbClr val="9F1E22"/>
                </a:solidFill>
              </a:rPr>
              <a:t>(versus imposició) </a:t>
            </a:r>
          </a:p>
          <a:p>
            <a:pPr lvl="1">
              <a:lnSpc>
                <a:spcPct val="70000"/>
              </a:lnSpc>
            </a:pPr>
            <a:r>
              <a:rPr lang="ca-ES" smtClean="0">
                <a:solidFill>
                  <a:srgbClr val="9F1E22"/>
                </a:solidFill>
              </a:rPr>
              <a:t>Reconeix les propostes del pacient</a:t>
            </a:r>
          </a:p>
          <a:p>
            <a:pPr lvl="1">
              <a:lnSpc>
                <a:spcPct val="70000"/>
              </a:lnSpc>
            </a:pPr>
            <a:r>
              <a:rPr lang="ca-ES" smtClean="0">
                <a:solidFill>
                  <a:srgbClr val="9F1E22"/>
                </a:solidFill>
              </a:rPr>
              <a:t>Els usuaris són responsables del seu canvi </a:t>
            </a:r>
          </a:p>
          <a:p>
            <a:pPr lvl="1">
              <a:lnSpc>
                <a:spcPct val="70000"/>
              </a:lnSpc>
              <a:buFontTx/>
              <a:buNone/>
            </a:pPr>
            <a:endParaRPr lang="ca-ES" b="1" smtClean="0">
              <a:solidFill>
                <a:srgbClr val="9F1E22"/>
              </a:solidFill>
            </a:endParaRPr>
          </a:p>
          <a:p>
            <a:pPr>
              <a:lnSpc>
                <a:spcPct val="70000"/>
              </a:lnSpc>
            </a:pPr>
            <a:r>
              <a:rPr lang="ca-ES" sz="2800" b="1" smtClean="0"/>
              <a:t>Compassió </a:t>
            </a:r>
            <a:r>
              <a:rPr lang="ca-ES" sz="2800" b="1" smtClean="0">
                <a:solidFill>
                  <a:srgbClr val="9F1E22"/>
                </a:solidFill>
              </a:rPr>
              <a:t>(versus indiferència)</a:t>
            </a:r>
          </a:p>
          <a:p>
            <a:pPr lvl="1">
              <a:lnSpc>
                <a:spcPct val="70000"/>
              </a:lnSpc>
            </a:pPr>
            <a:r>
              <a:rPr lang="ca-ES" smtClean="0">
                <a:solidFill>
                  <a:srgbClr val="9F1E22"/>
                </a:solidFill>
              </a:rPr>
              <a:t>Interés en promoure el benestar de l’altre</a:t>
            </a:r>
            <a:endParaRPr lang="ca-ES" smtClean="0"/>
          </a:p>
          <a:p>
            <a:pPr lvl="1">
              <a:lnSpc>
                <a:spcPct val="70000"/>
              </a:lnSpc>
            </a:pPr>
            <a:endParaRPr lang="ca-ES" smtClean="0">
              <a:solidFill>
                <a:srgbClr val="9F1E22"/>
              </a:solidFill>
            </a:endParaRPr>
          </a:p>
          <a:p>
            <a:pPr eaLnBrk="1" hangingPunct="1">
              <a:lnSpc>
                <a:spcPct val="70000"/>
              </a:lnSpc>
            </a:pPr>
            <a:endParaRPr lang="ca-ES" sz="2800" smtClean="0">
              <a:solidFill>
                <a:srgbClr val="9F1E2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Marcador de contenido 2"/>
          <p:cNvSpPr>
            <a:spLocks noGrp="1"/>
          </p:cNvSpPr>
          <p:nvPr>
            <p:ph idx="1"/>
          </p:nvPr>
        </p:nvSpPr>
        <p:spPr bwMode="auto">
          <a:prstGeom prst="rect">
            <a:avLst/>
          </a:prstGeom>
          <a:noFill/>
          <a:ln>
            <a:miter lim="800000"/>
            <a:headEnd/>
            <a:tailEnd/>
          </a:ln>
        </p:spPr>
        <p:txBody>
          <a:bodyPr vert="horz" wrap="square" lIns="91440" tIns="45720" rIns="91440" bIns="45720" numCol="1" anchor="t" anchorCtr="0" compatLnSpc="1">
            <a:prstTxWarp prst="textNoShape">
              <a:avLst/>
            </a:prstTxWarp>
          </a:bodyPr>
          <a:lstStyle/>
          <a:p>
            <a:endParaRPr lang="es-ES" smtClean="0"/>
          </a:p>
        </p:txBody>
      </p:sp>
      <p:sp>
        <p:nvSpPr>
          <p:cNvPr id="175106" name="Rectangle 3"/>
          <p:cNvSpPr>
            <a:spLocks noGrp="1" noChangeArrowheads="1"/>
          </p:cNvSpPr>
          <p:nvPr>
            <p:ph type="title"/>
          </p:nvPr>
        </p:nvSpPr>
        <p:spPr>
          <a:xfrm>
            <a:off x="323850" y="44450"/>
            <a:ext cx="8172450" cy="692150"/>
          </a:xfrm>
        </p:spPr>
        <p:txBody>
          <a:bodyPr lIns="90488" tIns="44450" rIns="90488" bIns="44450"/>
          <a:lstStyle/>
          <a:p>
            <a:pPr eaLnBrk="1" hangingPunct="1"/>
            <a:r>
              <a:rPr lang="es-ES_tradnl" sz="3200" b="1" smtClean="0">
                <a:solidFill>
                  <a:schemeClr val="bg1"/>
                </a:solidFill>
              </a:rPr>
              <a:t>Acceptació</a:t>
            </a:r>
          </a:p>
        </p:txBody>
      </p:sp>
      <p:sp>
        <p:nvSpPr>
          <p:cNvPr id="5" name="Flecha cuádruple 4"/>
          <p:cNvSpPr/>
          <p:nvPr/>
        </p:nvSpPr>
        <p:spPr bwMode="auto">
          <a:xfrm>
            <a:off x="2987675" y="2276475"/>
            <a:ext cx="2808288" cy="2376488"/>
          </a:xfrm>
          <a:prstGeom prst="quadArrow">
            <a:avLst/>
          </a:prstGeom>
          <a:solidFill>
            <a:schemeClr val="accent1"/>
          </a:solidFill>
          <a:ln w="12700" cap="sq" cmpd="sng" algn="ctr">
            <a:solidFill>
              <a:schemeClr val="tx1"/>
            </a:solidFill>
            <a:prstDash val="solid"/>
            <a:round/>
            <a:headEnd type="none" w="sm" len="sm"/>
            <a:tailEnd type="none" w="sm" len="sm"/>
          </a:ln>
          <a:effectLst/>
        </p:spPr>
        <p:txBody>
          <a:bodyPr/>
          <a:lstStyle/>
          <a:p>
            <a:pPr algn="ctr">
              <a:defRPr/>
            </a:pPr>
            <a:r>
              <a:rPr lang="es-ES_tradnl" sz="2800" b="1" dirty="0" err="1">
                <a:solidFill>
                  <a:srgbClr val="000000"/>
                </a:solidFill>
                <a:latin typeface="Arial" pitchFamily="34" charset="0"/>
                <a:cs typeface="+mn-cs"/>
              </a:rPr>
              <a:t>Acceptació</a:t>
            </a:r>
            <a:endParaRPr lang="es-ES" sz="2800" dirty="0">
              <a:solidFill>
                <a:srgbClr val="000000"/>
              </a:solidFill>
              <a:cs typeface="+mn-cs"/>
            </a:endParaRPr>
          </a:p>
        </p:txBody>
      </p:sp>
      <p:sp>
        <p:nvSpPr>
          <p:cNvPr id="175108" name="CuadroTexto 5"/>
          <p:cNvSpPr txBox="1">
            <a:spLocks noChangeArrowheads="1"/>
          </p:cNvSpPr>
          <p:nvPr/>
        </p:nvSpPr>
        <p:spPr bwMode="auto">
          <a:xfrm>
            <a:off x="3348038" y="1412875"/>
            <a:ext cx="2087562" cy="830263"/>
          </a:xfrm>
          <a:prstGeom prst="rect">
            <a:avLst/>
          </a:prstGeom>
          <a:noFill/>
          <a:ln w="9525">
            <a:noFill/>
            <a:miter lim="800000"/>
            <a:headEnd/>
            <a:tailEnd/>
          </a:ln>
        </p:spPr>
        <p:txBody>
          <a:bodyPr>
            <a:spAutoFit/>
          </a:bodyPr>
          <a:lstStyle/>
          <a:p>
            <a:pPr algn="ctr"/>
            <a:r>
              <a:rPr lang="es-ES" sz="2400"/>
              <a:t>Valor absolut de l’altre</a:t>
            </a:r>
          </a:p>
        </p:txBody>
      </p:sp>
      <p:sp>
        <p:nvSpPr>
          <p:cNvPr id="175109" name="CuadroTexto 6"/>
          <p:cNvSpPr txBox="1">
            <a:spLocks noChangeArrowheads="1"/>
          </p:cNvSpPr>
          <p:nvPr/>
        </p:nvSpPr>
        <p:spPr bwMode="auto">
          <a:xfrm>
            <a:off x="5795963" y="3068638"/>
            <a:ext cx="1800225" cy="831850"/>
          </a:xfrm>
          <a:prstGeom prst="rect">
            <a:avLst/>
          </a:prstGeom>
          <a:noFill/>
          <a:ln w="9525">
            <a:noFill/>
            <a:miter lim="800000"/>
            <a:headEnd/>
            <a:tailEnd/>
          </a:ln>
        </p:spPr>
        <p:txBody>
          <a:bodyPr>
            <a:spAutoFit/>
          </a:bodyPr>
          <a:lstStyle/>
          <a:p>
            <a:pPr algn="ctr"/>
            <a:r>
              <a:rPr lang="es-ES" sz="2400"/>
              <a:t>Autonomia de l’altre</a:t>
            </a:r>
          </a:p>
        </p:txBody>
      </p:sp>
      <p:sp>
        <p:nvSpPr>
          <p:cNvPr id="175110" name="CuadroTexto 7"/>
          <p:cNvSpPr txBox="1">
            <a:spLocks noChangeArrowheads="1"/>
          </p:cNvSpPr>
          <p:nvPr/>
        </p:nvSpPr>
        <p:spPr bwMode="auto">
          <a:xfrm>
            <a:off x="3779838" y="4652963"/>
            <a:ext cx="1296987" cy="831850"/>
          </a:xfrm>
          <a:prstGeom prst="rect">
            <a:avLst/>
          </a:prstGeom>
          <a:noFill/>
          <a:ln w="9525">
            <a:noFill/>
            <a:miter lim="800000"/>
            <a:headEnd/>
            <a:tailEnd/>
          </a:ln>
        </p:spPr>
        <p:txBody>
          <a:bodyPr>
            <a:spAutoFit/>
          </a:bodyPr>
          <a:lstStyle/>
          <a:p>
            <a:pPr algn="ctr"/>
            <a:r>
              <a:rPr lang="es-ES" sz="2400"/>
              <a:t>Empatia acurada</a:t>
            </a:r>
          </a:p>
        </p:txBody>
      </p:sp>
      <p:sp>
        <p:nvSpPr>
          <p:cNvPr id="175111" name="CuadroTexto 8"/>
          <p:cNvSpPr txBox="1">
            <a:spLocks noChangeArrowheads="1"/>
          </p:cNvSpPr>
          <p:nvPr/>
        </p:nvSpPr>
        <p:spPr bwMode="auto">
          <a:xfrm>
            <a:off x="539750" y="3068638"/>
            <a:ext cx="2303463" cy="831850"/>
          </a:xfrm>
          <a:prstGeom prst="rect">
            <a:avLst/>
          </a:prstGeom>
          <a:noFill/>
          <a:ln w="9525">
            <a:noFill/>
            <a:miter lim="800000"/>
            <a:headEnd/>
            <a:tailEnd/>
          </a:ln>
        </p:spPr>
        <p:txBody>
          <a:bodyPr>
            <a:spAutoFit/>
          </a:bodyPr>
          <a:lstStyle/>
          <a:p>
            <a:pPr algn="ctr"/>
            <a:r>
              <a:rPr lang="es-ES" sz="2400"/>
              <a:t>Afirmació dels valors de l’altre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body" idx="1"/>
          </p:nvPr>
        </p:nvSpPr>
        <p:spPr bwMode="auto">
          <a:xfrm>
            <a:off x="685800" y="1341438"/>
            <a:ext cx="7772400" cy="4824412"/>
          </a:xfrm>
          <a:prstGeom prst="rect">
            <a:avLst/>
          </a:prstGeo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a:lnSpc>
                <a:spcPct val="110000"/>
              </a:lnSpc>
            </a:pPr>
            <a:r>
              <a:rPr lang="ca-ES" smtClean="0"/>
              <a:t>Crear una atmosfera acollidora, centrada en el pacient, on explorar els conflictes sigui còmode.</a:t>
            </a:r>
          </a:p>
          <a:p>
            <a:pPr>
              <a:lnSpc>
                <a:spcPct val="110000"/>
              </a:lnSpc>
            </a:pPr>
            <a:r>
              <a:rPr lang="ca-ES" smtClean="0"/>
              <a:t>Mostrar cordialitat no possessiva i  tractar d’entendre amb profunditat. </a:t>
            </a:r>
          </a:p>
          <a:p>
            <a:pPr>
              <a:lnSpc>
                <a:spcPct val="110000"/>
              </a:lnSpc>
            </a:pPr>
            <a:r>
              <a:rPr lang="ca-ES" smtClean="0"/>
              <a:t>L’ acceptació facilita el canvi. La pressió i la confrontació el bloquegen.</a:t>
            </a:r>
          </a:p>
          <a:p>
            <a:pPr>
              <a:lnSpc>
                <a:spcPct val="110000"/>
              </a:lnSpc>
            </a:pPr>
            <a:r>
              <a:rPr lang="ca-ES" smtClean="0"/>
              <a:t>L’escolta activa és important </a:t>
            </a:r>
          </a:p>
          <a:p>
            <a:pPr eaLnBrk="1" hangingPunct="1">
              <a:lnSpc>
                <a:spcPct val="110000"/>
              </a:lnSpc>
            </a:pPr>
            <a:endParaRPr lang="ca-ES" smtClean="0">
              <a:solidFill>
                <a:srgbClr val="9F1E22"/>
              </a:solidFill>
            </a:endParaRPr>
          </a:p>
        </p:txBody>
      </p:sp>
      <p:sp>
        <p:nvSpPr>
          <p:cNvPr id="187394" name="Rectangle 3"/>
          <p:cNvSpPr>
            <a:spLocks noGrp="1" noChangeArrowheads="1"/>
          </p:cNvSpPr>
          <p:nvPr>
            <p:ph type="title"/>
          </p:nvPr>
        </p:nvSpPr>
        <p:spPr>
          <a:xfrm>
            <a:off x="584200" y="260350"/>
            <a:ext cx="8020050" cy="431800"/>
          </a:xfrm>
        </p:spPr>
        <p:txBody>
          <a:bodyPr lIns="90488" tIns="44450" rIns="90488" bIns="44450"/>
          <a:lstStyle/>
          <a:p>
            <a:pPr eaLnBrk="1" hangingPunct="1"/>
            <a:r>
              <a:rPr lang="ca-ES" sz="3200" b="1" smtClean="0">
                <a:solidFill>
                  <a:schemeClr val="bg1"/>
                </a:solidFill>
              </a:rPr>
              <a:t>Expressar empatia</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title"/>
          </p:nvPr>
        </p:nvSpPr>
        <p:spPr>
          <a:xfrm>
            <a:off x="457200" y="115888"/>
            <a:ext cx="8229600" cy="504825"/>
          </a:xfrm>
        </p:spPr>
        <p:txBody>
          <a:bodyPr/>
          <a:lstStyle/>
          <a:p>
            <a:pPr eaLnBrk="1" hangingPunct="1"/>
            <a:r>
              <a:rPr lang="es-ES" sz="3200" b="1" smtClean="0">
                <a:solidFill>
                  <a:schemeClr val="bg1"/>
                </a:solidFill>
              </a:rPr>
              <a:t>Exercici Empatia</a:t>
            </a:r>
          </a:p>
        </p:txBody>
      </p:sp>
      <p:sp>
        <p:nvSpPr>
          <p:cNvPr id="189442" name="Rectangle 3"/>
          <p:cNvSpPr>
            <a:spLocks noGrp="1" noChangeArrowheads="1"/>
          </p:cNvSpPr>
          <p:nvPr>
            <p:ph type="body" idx="1"/>
          </p:nvPr>
        </p:nvSpPr>
        <p:spPr bwMode="auto">
          <a:xfrm>
            <a:off x="468313" y="1196975"/>
            <a:ext cx="8199437" cy="45751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s-ES_tradnl" smtClean="0">
                <a:solidFill>
                  <a:srgbClr val="9F1E22"/>
                </a:solidFill>
              </a:rPr>
              <a:t>En parelles un parla durant 5 minuts d’un tema personal:</a:t>
            </a:r>
          </a:p>
          <a:p>
            <a:pPr lvl="1"/>
            <a:r>
              <a:rPr lang="es-ES_tradnl" sz="3200" smtClean="0">
                <a:solidFill>
                  <a:srgbClr val="9F1E22"/>
                </a:solidFill>
              </a:rPr>
              <a:t>Coses que estic pensant canviar</a:t>
            </a:r>
          </a:p>
          <a:p>
            <a:pPr lvl="1"/>
            <a:r>
              <a:rPr lang="es-ES_tradnl" sz="3200" smtClean="0">
                <a:solidFill>
                  <a:srgbClr val="9F1E22"/>
                </a:solidFill>
              </a:rPr>
              <a:t>Una ambivalència personal</a:t>
            </a:r>
          </a:p>
          <a:p>
            <a:r>
              <a:rPr lang="es-ES_tradnl" smtClean="0">
                <a:solidFill>
                  <a:srgbClr val="9F1E22"/>
                </a:solidFill>
              </a:rPr>
              <a:t>L’altre escolta sense dir res, donant a entendre que el compren.</a:t>
            </a:r>
          </a:p>
          <a:p>
            <a:r>
              <a:rPr lang="es-ES_tradnl" smtClean="0">
                <a:solidFill>
                  <a:srgbClr val="9F1E22"/>
                </a:solidFill>
              </a:rPr>
              <a:t>Després es canvien els papers</a:t>
            </a:r>
          </a:p>
          <a:p>
            <a:pPr eaLnBrk="1" hangingPunct="1"/>
            <a:endParaRPr lang="es-ES_tradnl" smtClean="0">
              <a:solidFill>
                <a:srgbClr val="9F1E22"/>
              </a:solidFill>
            </a:endParaRPr>
          </a:p>
          <a:p>
            <a:pPr eaLnBrk="1" hangingPunct="1">
              <a:buFontTx/>
              <a:buNone/>
            </a:pPr>
            <a:endParaRPr lang="es-ES" smtClean="0">
              <a:solidFill>
                <a:srgbClr val="9F1E22"/>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457200" y="115888"/>
            <a:ext cx="8229600" cy="649287"/>
          </a:xfrm>
        </p:spPr>
        <p:txBody>
          <a:bodyPr/>
          <a:lstStyle/>
          <a:p>
            <a:pPr eaLnBrk="1" hangingPunct="1"/>
            <a:r>
              <a:rPr lang="ca-ES" sz="3200" b="1" smtClean="0">
                <a:solidFill>
                  <a:schemeClr val="bg1"/>
                </a:solidFill>
              </a:rPr>
              <a:t>La comunicació no verbal</a:t>
            </a:r>
          </a:p>
        </p:txBody>
      </p:sp>
      <p:sp>
        <p:nvSpPr>
          <p:cNvPr id="191490" name="Rectangle 3"/>
          <p:cNvSpPr>
            <a:spLocks noGrp="1" noChangeArrowheads="1"/>
          </p:cNvSpPr>
          <p:nvPr>
            <p:ph type="body" idx="1"/>
          </p:nvPr>
        </p:nvSpPr>
        <p:spPr bwMode="auto">
          <a:xfrm>
            <a:off x="539750" y="1125538"/>
            <a:ext cx="5761038" cy="36861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ca-ES" smtClean="0"/>
              <a:t>Comunicant actituds i motivacions interpersonals.</a:t>
            </a:r>
          </a:p>
          <a:p>
            <a:pPr eaLnBrk="1" hangingPunct="1"/>
            <a:r>
              <a:rPr lang="ca-ES" smtClean="0"/>
              <a:t>Recolzant la comunicació verbal. La CNV  modifica la verbal fins el punt que pot arribar a canviar el significat</a:t>
            </a:r>
          </a:p>
          <a:p>
            <a:pPr eaLnBrk="1" hangingPunct="1"/>
            <a:r>
              <a:rPr lang="ca-ES" smtClean="0"/>
              <a:t>Quan hi ha incongruències entre la part parlada del missatge i la no verbal, hem de creure aquesta última</a:t>
            </a:r>
          </a:p>
          <a:p>
            <a:pPr eaLnBrk="1" hangingPunct="1"/>
            <a:endParaRPr lang="ca-ES" smtClean="0"/>
          </a:p>
        </p:txBody>
      </p:sp>
      <p:pic>
        <p:nvPicPr>
          <p:cNvPr id="191491" name="Picture 3" descr="http://www.msnbc.msn.com/id/7318759/">
            <a:hlinkClick r:id="rId3"/>
          </p:cNvPr>
          <p:cNvPicPr>
            <a:picLocks noChangeAspect="1" noChangeArrowheads="1"/>
          </p:cNvPicPr>
          <p:nvPr/>
        </p:nvPicPr>
        <p:blipFill>
          <a:blip r:embed="rId4" cstate="print"/>
          <a:srcRect/>
          <a:stretch>
            <a:fillRect/>
          </a:stretch>
        </p:blipFill>
        <p:spPr bwMode="auto">
          <a:xfrm>
            <a:off x="6443663" y="1557338"/>
            <a:ext cx="2487612" cy="3095625"/>
          </a:xfrm>
          <a:prstGeom prst="rect">
            <a:avLst/>
          </a:prstGeom>
          <a:noFill/>
          <a:ln w="9525">
            <a:noFill/>
            <a:miter lim="800000"/>
            <a:headEnd/>
            <a:tailEnd/>
          </a:ln>
        </p:spPr>
      </p:pic>
      <p:sp>
        <p:nvSpPr>
          <p:cNvPr id="5" name="Rectangle 2"/>
          <p:cNvSpPr txBox="1">
            <a:spLocks noChangeArrowheads="1"/>
          </p:cNvSpPr>
          <p:nvPr/>
        </p:nvSpPr>
        <p:spPr bwMode="auto">
          <a:xfrm>
            <a:off x="5867400" y="5373688"/>
            <a:ext cx="3386138" cy="574675"/>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ca-ES" sz="3200" b="1" kern="0" dirty="0" smtClean="0">
                <a:solidFill>
                  <a:srgbClr val="C00000"/>
                </a:solidFill>
              </a:rPr>
              <a:t>“No es possible no comunicar</a:t>
            </a:r>
            <a:r>
              <a:rPr lang="ca-ES" sz="3600" b="1" kern="0" dirty="0" smtClean="0">
                <a:solidFill>
                  <a:srgbClr val="C00000"/>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3"/>
          <p:cNvSpPr>
            <a:spLocks noGrp="1" noChangeArrowheads="1"/>
          </p:cNvSpPr>
          <p:nvPr>
            <p:ph type="body" idx="1"/>
          </p:nvPr>
        </p:nvSpPr>
        <p:spPr bwMode="auto">
          <a:xfrm>
            <a:off x="457200" y="1063625"/>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S_tradnl" smtClean="0"/>
              <a:t>Estat mental en el que una persona té sentimients contraposats en relació a alguna cosa</a:t>
            </a:r>
            <a:endParaRPr lang="es-ES" smtClean="0"/>
          </a:p>
          <a:p>
            <a:pPr eaLnBrk="1" hangingPunct="1"/>
            <a:endParaRPr lang="es-ES" smtClean="0">
              <a:solidFill>
                <a:srgbClr val="9F1E22"/>
              </a:solidFill>
            </a:endParaRPr>
          </a:p>
        </p:txBody>
      </p:sp>
      <p:sp>
        <p:nvSpPr>
          <p:cNvPr id="8202" name="Rectangle 2"/>
          <p:cNvSpPr>
            <a:spLocks noChangeArrowheads="1"/>
          </p:cNvSpPr>
          <p:nvPr/>
        </p:nvSpPr>
        <p:spPr bwMode="auto">
          <a:xfrm>
            <a:off x="457200" y="188913"/>
            <a:ext cx="8229600" cy="431800"/>
          </a:xfrm>
          <a:prstGeom prst="rect">
            <a:avLst/>
          </a:prstGeom>
          <a:noFill/>
          <a:ln w="9525">
            <a:noFill/>
            <a:miter lim="800000"/>
            <a:headEnd/>
            <a:tailEnd/>
          </a:ln>
        </p:spPr>
        <p:txBody>
          <a:bodyPr anchor="ctr"/>
          <a:lstStyle/>
          <a:p>
            <a:pPr algn="ctr"/>
            <a:r>
              <a:rPr lang="es-ES" sz="3600" b="1">
                <a:solidFill>
                  <a:schemeClr val="bg1"/>
                </a:solidFill>
              </a:rPr>
              <a:t>Ambivalència</a:t>
            </a:r>
          </a:p>
        </p:txBody>
      </p:sp>
      <p:graphicFrame>
        <p:nvGraphicFramePr>
          <p:cNvPr id="8200" name="Object 8"/>
          <p:cNvGraphicFramePr>
            <a:graphicFrameLocks noChangeAspect="1"/>
          </p:cNvGraphicFramePr>
          <p:nvPr/>
        </p:nvGraphicFramePr>
        <p:xfrm>
          <a:off x="2484438" y="2492375"/>
          <a:ext cx="6099175" cy="3816350"/>
        </p:xfrm>
        <a:graphic>
          <a:graphicData uri="http://schemas.openxmlformats.org/presentationml/2006/ole">
            <mc:AlternateContent xmlns:mc="http://schemas.openxmlformats.org/markup-compatibility/2006">
              <mc:Choice xmlns:v="urn:schemas-microsoft-com:vml" Requires="v">
                <p:oleObj spid="_x0000_s8201" name="Documento de imagen" r:id="rId4" imgW="5706533" imgH="4944533" progId="">
                  <p:embed/>
                </p:oleObj>
              </mc:Choice>
              <mc:Fallback>
                <p:oleObj name="Documento de imagen" r:id="rId4" imgW="5706533" imgH="4944533"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t="27908" b="24290"/>
                      <a:stretch>
                        <a:fillRect/>
                      </a:stretch>
                    </p:blipFill>
                    <p:spPr bwMode="auto">
                      <a:xfrm>
                        <a:off x="2484438" y="2492375"/>
                        <a:ext cx="609917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6"/>
          <p:cNvSpPr>
            <a:spLocks noChangeArrowheads="1"/>
          </p:cNvSpPr>
          <p:nvPr/>
        </p:nvSpPr>
        <p:spPr bwMode="auto">
          <a:xfrm>
            <a:off x="5581650" y="1412875"/>
            <a:ext cx="3311525" cy="4608513"/>
          </a:xfrm>
          <a:prstGeom prst="rect">
            <a:avLst/>
          </a:prstGeom>
          <a:solidFill>
            <a:srgbClr val="F0E927"/>
          </a:solidFill>
          <a:ln w="12700" cap="sq">
            <a:solidFill>
              <a:srgbClr val="F0E927"/>
            </a:solidFill>
            <a:miter lim="800000"/>
            <a:headEnd type="none" w="sm" len="sm"/>
            <a:tailEnd type="none" w="sm" len="sm"/>
          </a:ln>
        </p:spPr>
        <p:txBody>
          <a:bodyPr wrap="none" anchor="ctr"/>
          <a:lstStyle/>
          <a:p>
            <a:pPr algn="ctr"/>
            <a:endParaRPr lang="es-ES">
              <a:solidFill>
                <a:srgbClr val="F0E927"/>
              </a:solidFill>
            </a:endParaRPr>
          </a:p>
        </p:txBody>
      </p:sp>
      <p:sp>
        <p:nvSpPr>
          <p:cNvPr id="193538" name="Rectangle 2"/>
          <p:cNvSpPr>
            <a:spLocks noGrp="1" noChangeArrowheads="1"/>
          </p:cNvSpPr>
          <p:nvPr>
            <p:ph type="title"/>
          </p:nvPr>
        </p:nvSpPr>
        <p:spPr>
          <a:xfrm>
            <a:off x="457200" y="115888"/>
            <a:ext cx="8229600" cy="576262"/>
          </a:xfrm>
        </p:spPr>
        <p:txBody>
          <a:bodyPr/>
          <a:lstStyle/>
          <a:p>
            <a:pPr eaLnBrk="1" hangingPunct="1"/>
            <a:r>
              <a:rPr lang="ca-ES" b="1" smtClean="0">
                <a:solidFill>
                  <a:schemeClr val="bg1"/>
                </a:solidFill>
              </a:rPr>
              <a:t>Silencis</a:t>
            </a:r>
          </a:p>
        </p:txBody>
      </p:sp>
      <p:sp>
        <p:nvSpPr>
          <p:cNvPr id="193539" name="Rectangle 3"/>
          <p:cNvSpPr>
            <a:spLocks noGrp="1" noChangeArrowheads="1"/>
          </p:cNvSpPr>
          <p:nvPr>
            <p:ph type="body" sz="half" idx="1"/>
          </p:nvPr>
        </p:nvSpPr>
        <p:spPr bwMode="auto">
          <a:xfrm>
            <a:off x="250825" y="1125538"/>
            <a:ext cx="5184775" cy="49672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s-ES_tradnl" sz="2800" smtClean="0"/>
              <a:t>El silenci és una manifestació ambigua i imprecisa</a:t>
            </a:r>
          </a:p>
          <a:p>
            <a:pPr>
              <a:lnSpc>
                <a:spcPct val="90000"/>
              </a:lnSpc>
            </a:pPr>
            <a:endParaRPr lang="es-ES_tradnl" sz="2800" smtClean="0"/>
          </a:p>
          <a:p>
            <a:pPr>
              <a:lnSpc>
                <a:spcPct val="90000"/>
              </a:lnSpc>
            </a:pPr>
            <a:r>
              <a:rPr lang="es-ES_tradnl" sz="2800" smtClean="0"/>
              <a:t>El silenci perd l’ ambigüetat quan està contextualizat i es  converteix en verdader silenci quan és intencional</a:t>
            </a:r>
          </a:p>
          <a:p>
            <a:pPr>
              <a:lnSpc>
                <a:spcPct val="90000"/>
              </a:lnSpc>
            </a:pPr>
            <a:endParaRPr lang="es-ES_tradnl" sz="2800" smtClean="0"/>
          </a:p>
          <a:p>
            <a:pPr>
              <a:lnSpc>
                <a:spcPct val="90000"/>
              </a:lnSpc>
            </a:pPr>
            <a:r>
              <a:rPr lang="es-ES_tradnl" sz="2800" smtClean="0"/>
              <a:t>El silenci absolut, asignificatiu, no existeix</a:t>
            </a:r>
          </a:p>
          <a:p>
            <a:pPr>
              <a:lnSpc>
                <a:spcPct val="90000"/>
              </a:lnSpc>
            </a:pPr>
            <a:endParaRPr lang="es-ES_tradnl" sz="2000" smtClean="0"/>
          </a:p>
          <a:p>
            <a:pPr eaLnBrk="1" hangingPunct="1">
              <a:lnSpc>
                <a:spcPct val="90000"/>
              </a:lnSpc>
            </a:pPr>
            <a:endParaRPr lang="es-ES_tradnl" sz="2000" smtClean="0"/>
          </a:p>
        </p:txBody>
      </p:sp>
      <p:pic>
        <p:nvPicPr>
          <p:cNvPr id="193540" name="Picture 5" descr="nami1722">
            <a:hlinkClick r:id="rId3"/>
          </p:cNvPr>
          <p:cNvPicPr>
            <a:picLocks noChangeAspect="1" noChangeArrowheads="1"/>
          </p:cNvPicPr>
          <p:nvPr/>
        </p:nvPicPr>
        <p:blipFill>
          <a:blip r:embed="rId4" cstate="print"/>
          <a:srcRect/>
          <a:stretch>
            <a:fillRect/>
          </a:stretch>
        </p:blipFill>
        <p:spPr bwMode="auto">
          <a:xfrm>
            <a:off x="5464175" y="1341438"/>
            <a:ext cx="3355975"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4"/>
          <p:cNvSpPr>
            <a:spLocks noGrp="1" noChangeArrowheads="1"/>
          </p:cNvSpPr>
          <p:nvPr>
            <p:ph type="ctrTitle"/>
          </p:nvPr>
        </p:nvSpPr>
        <p:spPr>
          <a:xfrm>
            <a:off x="684213" y="1700213"/>
            <a:ext cx="7772400" cy="1470025"/>
          </a:xfrm>
        </p:spPr>
        <p:txBody>
          <a:bodyPr/>
          <a:lstStyle/>
          <a:p>
            <a:pPr eaLnBrk="1" hangingPunct="1"/>
            <a:r>
              <a:rPr lang="es-ES" sz="4400" smtClean="0">
                <a:solidFill>
                  <a:schemeClr val="tx1"/>
                </a:solidFill>
              </a:rPr>
              <a:t>Obtenint informació. </a:t>
            </a:r>
            <a:br>
              <a:rPr lang="es-ES" sz="4400" smtClean="0">
                <a:solidFill>
                  <a:schemeClr val="tx1"/>
                </a:solidFill>
              </a:rPr>
            </a:br>
            <a:r>
              <a:rPr lang="es-ES" sz="4400" smtClean="0">
                <a:solidFill>
                  <a:schemeClr val="tx1"/>
                </a:solidFill>
              </a:rPr>
              <a:t>L’exploració del pacient. </a:t>
            </a:r>
            <a:br>
              <a:rPr lang="es-ES" sz="4400" smtClean="0">
                <a:solidFill>
                  <a:schemeClr val="tx1"/>
                </a:solidFill>
              </a:rPr>
            </a:br>
            <a:r>
              <a:rPr lang="es-ES" sz="4400" smtClean="0">
                <a:solidFill>
                  <a:schemeClr val="tx1"/>
                </a:solidFill>
              </a:rPr>
              <a:t>Definir objectius.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idx="4294967295"/>
          </p:nvPr>
        </p:nvSpPr>
        <p:spPr>
          <a:xfrm>
            <a:off x="468313" y="-26988"/>
            <a:ext cx="8229600" cy="836613"/>
          </a:xfrm>
        </p:spPr>
        <p:txBody>
          <a:bodyPr/>
          <a:lstStyle/>
          <a:p>
            <a:pPr algn="l" eaLnBrk="1" hangingPunct="1"/>
            <a:r>
              <a:rPr lang="es-ES" smtClean="0">
                <a:solidFill>
                  <a:schemeClr val="bg1"/>
                </a:solidFill>
              </a:rPr>
              <a:t>Objectius de l</a:t>
            </a:r>
            <a:r>
              <a:rPr lang="es-ES" altLang="es-ES" smtClean="0">
                <a:solidFill>
                  <a:schemeClr val="bg1"/>
                </a:solidFill>
              </a:rPr>
              <a:t>’</a:t>
            </a:r>
            <a:r>
              <a:rPr lang="es-ES" smtClean="0">
                <a:solidFill>
                  <a:schemeClr val="bg1"/>
                </a:solidFill>
              </a:rPr>
              <a:t>exploració inicial</a:t>
            </a:r>
          </a:p>
        </p:txBody>
      </p:sp>
      <p:sp>
        <p:nvSpPr>
          <p:cNvPr id="24578" name="2 Marcador de contenido"/>
          <p:cNvSpPr>
            <a:spLocks noGrp="1"/>
          </p:cNvSpPr>
          <p:nvPr>
            <p:ph idx="4294967295"/>
          </p:nvPr>
        </p:nvSpPr>
        <p:spPr bwMode="auto">
          <a:xfrm>
            <a:off x="457200" y="1341438"/>
            <a:ext cx="8229600" cy="2765425"/>
          </a:xfrm>
          <a:prstGeom prst="rect">
            <a:avLst/>
          </a:prstGeom>
          <a:noFill/>
          <a:ln>
            <a:miter lim="800000"/>
            <a:headEnd/>
            <a:tailEnd/>
          </a:ln>
        </p:spPr>
        <p:txBody>
          <a:bodyPr/>
          <a:lstStyle/>
          <a:p>
            <a:pPr eaLnBrk="1" hangingPunct="1"/>
            <a:r>
              <a:rPr lang="es-ES" b="1" dirty="0" smtClean="0">
                <a:solidFill>
                  <a:srgbClr val="9F1E22"/>
                </a:solidFill>
              </a:rPr>
              <a:t>Diagnosticar</a:t>
            </a:r>
            <a:r>
              <a:rPr lang="es-ES" dirty="0" smtClean="0">
                <a:solidFill>
                  <a:srgbClr val="9F1E22"/>
                </a:solidFill>
              </a:rPr>
              <a:t>: investigar, </a:t>
            </a:r>
            <a:r>
              <a:rPr lang="es-ES" dirty="0" err="1" smtClean="0">
                <a:solidFill>
                  <a:srgbClr val="9F1E22"/>
                </a:solidFill>
              </a:rPr>
              <a:t>aclarir</a:t>
            </a:r>
            <a:r>
              <a:rPr lang="es-ES" dirty="0" smtClean="0">
                <a:solidFill>
                  <a:srgbClr val="9F1E22"/>
                </a:solidFill>
              </a:rPr>
              <a:t>, diferenciar</a:t>
            </a:r>
          </a:p>
          <a:p>
            <a:pPr eaLnBrk="1" hangingPunct="1"/>
            <a:r>
              <a:rPr lang="es-ES" b="1" dirty="0" err="1" smtClean="0">
                <a:solidFill>
                  <a:srgbClr val="9F1E22"/>
                </a:solidFill>
              </a:rPr>
              <a:t>Tractar</a:t>
            </a:r>
            <a:r>
              <a:rPr lang="es-ES" dirty="0" smtClean="0">
                <a:solidFill>
                  <a:srgbClr val="9F1E22"/>
                </a:solidFill>
              </a:rPr>
              <a:t>: generar </a:t>
            </a:r>
            <a:r>
              <a:rPr lang="es-ES" dirty="0" err="1" smtClean="0">
                <a:solidFill>
                  <a:srgbClr val="9F1E22"/>
                </a:solidFill>
              </a:rPr>
              <a:t>aliança</a:t>
            </a:r>
            <a:r>
              <a:rPr lang="es-ES" dirty="0" smtClean="0">
                <a:solidFill>
                  <a:srgbClr val="9F1E22"/>
                </a:solidFill>
              </a:rPr>
              <a:t> </a:t>
            </a:r>
            <a:r>
              <a:rPr lang="es-ES" dirty="0" err="1" smtClean="0">
                <a:solidFill>
                  <a:srgbClr val="9F1E22"/>
                </a:solidFill>
              </a:rPr>
              <a:t>terapèutica</a:t>
            </a:r>
            <a:r>
              <a:rPr lang="es-ES" dirty="0" smtClean="0">
                <a:solidFill>
                  <a:srgbClr val="9F1E22"/>
                </a:solidFill>
              </a:rPr>
              <a:t>, negociar el </a:t>
            </a:r>
            <a:r>
              <a:rPr lang="es-ES" dirty="0" err="1" smtClean="0">
                <a:solidFill>
                  <a:srgbClr val="9F1E22"/>
                </a:solidFill>
              </a:rPr>
              <a:t>plà</a:t>
            </a:r>
            <a:r>
              <a:rPr lang="es-ES" dirty="0" smtClean="0">
                <a:solidFill>
                  <a:srgbClr val="9F1E22"/>
                </a:solidFill>
              </a:rPr>
              <a:t> </a:t>
            </a:r>
            <a:r>
              <a:rPr lang="es-ES" dirty="0" err="1" smtClean="0">
                <a:solidFill>
                  <a:srgbClr val="9F1E22"/>
                </a:solidFill>
              </a:rPr>
              <a:t>terapèutic</a:t>
            </a:r>
            <a:r>
              <a:rPr lang="es-ES" dirty="0" smtClean="0">
                <a:solidFill>
                  <a:srgbClr val="9F1E22"/>
                </a:solidFill>
              </a:rPr>
              <a:t> i </a:t>
            </a:r>
            <a:r>
              <a:rPr lang="es-ES" dirty="0" err="1" smtClean="0">
                <a:solidFill>
                  <a:srgbClr val="9F1E22"/>
                </a:solidFill>
              </a:rPr>
              <a:t>promoure</a:t>
            </a:r>
            <a:r>
              <a:rPr lang="es-ES" dirty="0" smtClean="0">
                <a:solidFill>
                  <a:srgbClr val="9F1E22"/>
                </a:solidFill>
              </a:rPr>
              <a:t> el </a:t>
            </a:r>
            <a:r>
              <a:rPr lang="es-ES" dirty="0" err="1" smtClean="0">
                <a:solidFill>
                  <a:srgbClr val="9F1E22"/>
                </a:solidFill>
              </a:rPr>
              <a:t>compliment</a:t>
            </a:r>
            <a:r>
              <a:rPr lang="es-ES" dirty="0" smtClean="0">
                <a:solidFill>
                  <a:srgbClr val="9F1E22"/>
                </a:solidFill>
              </a:rPr>
              <a:t> del </a:t>
            </a:r>
            <a:r>
              <a:rPr lang="es-ES" dirty="0" err="1" smtClean="0">
                <a:solidFill>
                  <a:srgbClr val="9F1E22"/>
                </a:solidFill>
              </a:rPr>
              <a:t>tractament</a:t>
            </a:r>
            <a:r>
              <a:rPr lang="es-ES" dirty="0" smtClean="0">
                <a:solidFill>
                  <a:srgbClr val="9F1E22"/>
                </a:solidFill>
              </a:rPr>
              <a:t>.</a:t>
            </a:r>
          </a:p>
        </p:txBody>
      </p:sp>
      <p:sp>
        <p:nvSpPr>
          <p:cNvPr id="24579" name="2 Marcador de contenido"/>
          <p:cNvSpPr>
            <a:spLocks/>
          </p:cNvSpPr>
          <p:nvPr/>
        </p:nvSpPr>
        <p:spPr bwMode="auto">
          <a:xfrm>
            <a:off x="395288" y="5157788"/>
            <a:ext cx="8229600" cy="1079500"/>
          </a:xfrm>
          <a:prstGeom prst="rect">
            <a:avLst/>
          </a:prstGeom>
          <a:noFill/>
          <a:ln w="9525">
            <a:noFill/>
            <a:miter lim="800000"/>
            <a:headEnd/>
            <a:tailEnd/>
          </a:ln>
        </p:spPr>
        <p:txBody>
          <a:bodyPr/>
          <a:lstStyle/>
          <a:p>
            <a:pPr marL="342900" indent="-342900">
              <a:spcBef>
                <a:spcPct val="20000"/>
              </a:spcBef>
              <a:buFontTx/>
              <a:buChar char="•"/>
            </a:pPr>
            <a:r>
              <a:rPr lang="es-ES" sz="3200" b="1">
                <a:solidFill>
                  <a:srgbClr val="9F1E22"/>
                </a:solidFill>
              </a:rPr>
              <a:t>Observació</a:t>
            </a:r>
            <a:endParaRPr lang="es-ES" sz="3200">
              <a:solidFill>
                <a:srgbClr val="9F1E22"/>
              </a:solidFill>
            </a:endParaRPr>
          </a:p>
          <a:p>
            <a:pPr marL="342900" indent="-342900">
              <a:spcBef>
                <a:spcPct val="20000"/>
              </a:spcBef>
              <a:buFontTx/>
              <a:buChar char="•"/>
            </a:pPr>
            <a:r>
              <a:rPr lang="es-ES" sz="3200" b="1">
                <a:solidFill>
                  <a:srgbClr val="9F1E22"/>
                </a:solidFill>
              </a:rPr>
              <a:t>Diàleg</a:t>
            </a:r>
            <a:endParaRPr lang="es-ES" sz="3200">
              <a:solidFill>
                <a:srgbClr val="9F1E22"/>
              </a:solidFill>
            </a:endParaRPr>
          </a:p>
        </p:txBody>
      </p:sp>
      <p:sp>
        <p:nvSpPr>
          <p:cNvPr id="24580" name="1 Título"/>
          <p:cNvSpPr>
            <a:spLocks/>
          </p:cNvSpPr>
          <p:nvPr/>
        </p:nvSpPr>
        <p:spPr bwMode="auto">
          <a:xfrm>
            <a:off x="395288" y="4149725"/>
            <a:ext cx="8229600" cy="1143000"/>
          </a:xfrm>
          <a:prstGeom prst="rect">
            <a:avLst/>
          </a:prstGeom>
          <a:noFill/>
          <a:ln w="9525">
            <a:noFill/>
            <a:miter lim="800000"/>
            <a:headEnd/>
            <a:tailEnd/>
          </a:ln>
        </p:spPr>
        <p:txBody>
          <a:bodyPr anchor="ctr"/>
          <a:lstStyle/>
          <a:p>
            <a:r>
              <a:rPr lang="es-ES" sz="4000">
                <a:solidFill>
                  <a:srgbClr val="9F1E22"/>
                </a:solidFill>
              </a:rPr>
              <a:t>Instruments per l</a:t>
            </a:r>
            <a:r>
              <a:rPr lang="es-ES" altLang="es-ES" sz="4000">
                <a:solidFill>
                  <a:srgbClr val="9F1E22"/>
                </a:solidFill>
              </a:rPr>
              <a:t>’</a:t>
            </a:r>
            <a:r>
              <a:rPr lang="es-ES" sz="4000">
                <a:solidFill>
                  <a:srgbClr val="9F1E22"/>
                </a:solidFill>
              </a:rPr>
              <a:t>exploració</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57200" y="90488"/>
            <a:ext cx="8229600" cy="1143000"/>
          </a:xfrm>
        </p:spPr>
        <p:txBody>
          <a:bodyPr/>
          <a:lstStyle/>
          <a:p>
            <a:pPr eaLnBrk="1" hangingPunct="1">
              <a:defRPr/>
            </a:pPr>
            <a:r>
              <a:rPr lang="es-ES" sz="5400" b="1" dirty="0" smtClean="0">
                <a:solidFill>
                  <a:schemeClr val="accent3"/>
                </a:solidFill>
              </a:rPr>
              <a:t>PROSA </a:t>
            </a:r>
            <a:r>
              <a:rPr lang="es-ES" sz="5400" b="1" dirty="0" smtClean="0"/>
              <a:t/>
            </a:r>
            <a:br>
              <a:rPr lang="es-ES" sz="5400" b="1" dirty="0" smtClean="0"/>
            </a:br>
            <a:r>
              <a:rPr lang="es-ES" sz="3600" b="1" dirty="0" smtClean="0"/>
              <a:t>(</a:t>
            </a:r>
            <a:r>
              <a:rPr lang="ca-ES" sz="3600" b="1" dirty="0" smtClean="0"/>
              <a:t>Tècniques de l’ EM)</a:t>
            </a:r>
          </a:p>
        </p:txBody>
      </p:sp>
      <p:sp>
        <p:nvSpPr>
          <p:cNvPr id="197634" name="Rectangle 3"/>
          <p:cNvSpPr>
            <a:spLocks noGrp="1" noChangeArrowheads="1"/>
          </p:cNvSpPr>
          <p:nvPr>
            <p:ph type="body" idx="4294967295"/>
          </p:nvPr>
        </p:nvSpPr>
        <p:spPr bwMode="auto">
          <a:xfrm>
            <a:off x="457200" y="1582738"/>
            <a:ext cx="8229600" cy="4424362"/>
          </a:xfrm>
          <a:prstGeom prst="rect">
            <a:avLst/>
          </a:prstGeom>
          <a:noFill/>
          <a:ln>
            <a:miter lim="800000"/>
            <a:headEnd/>
            <a:tailEnd/>
          </a:ln>
        </p:spPr>
        <p:txBody>
          <a:bodyPr/>
          <a:lstStyle/>
          <a:p>
            <a:pPr eaLnBrk="1" hangingPunct="1"/>
            <a:r>
              <a:rPr lang="ca-ES" sz="3600" b="1" smtClean="0"/>
              <a:t>P</a:t>
            </a:r>
            <a:r>
              <a:rPr lang="ca-ES" sz="3600" smtClean="0"/>
              <a:t>reguntes obertes</a:t>
            </a:r>
          </a:p>
          <a:p>
            <a:pPr eaLnBrk="1" hangingPunct="1"/>
            <a:r>
              <a:rPr lang="ca-ES" sz="3600" b="1" smtClean="0"/>
              <a:t>R</a:t>
            </a:r>
            <a:r>
              <a:rPr lang="ca-ES" sz="3600" smtClean="0"/>
              <a:t>eflexes</a:t>
            </a:r>
          </a:p>
          <a:p>
            <a:pPr eaLnBrk="1" hangingPunct="1"/>
            <a:r>
              <a:rPr lang="ca-ES" sz="3600" b="1" smtClean="0"/>
              <a:t>O</a:t>
            </a:r>
            <a:r>
              <a:rPr lang="ca-ES" sz="3600" smtClean="0"/>
              <a:t>ferir informació i consell</a:t>
            </a:r>
          </a:p>
          <a:p>
            <a:pPr eaLnBrk="1" hangingPunct="1"/>
            <a:r>
              <a:rPr lang="ca-ES" sz="3600" b="1" smtClean="0"/>
              <a:t>S</a:t>
            </a:r>
            <a:r>
              <a:rPr lang="ca-ES" sz="3600" smtClean="0"/>
              <a:t>umaris</a:t>
            </a:r>
          </a:p>
          <a:p>
            <a:pPr eaLnBrk="1" hangingPunct="1"/>
            <a:r>
              <a:rPr lang="ca-ES" sz="3600" b="1" smtClean="0"/>
              <a:t>A</a:t>
            </a:r>
            <a:r>
              <a:rPr lang="ca-ES" sz="3600" smtClean="0"/>
              <a:t>firmació</a:t>
            </a:r>
            <a:r>
              <a:rPr lang="es-ES" sz="3600" smtClean="0"/>
              <a:t> </a:t>
            </a:r>
          </a:p>
        </p:txBody>
      </p:sp>
      <p:pic>
        <p:nvPicPr>
          <p:cNvPr id="197635" name="Picture 4" descr="juegos_swi_420"/>
          <p:cNvPicPr>
            <a:picLocks noChangeAspect="1" noChangeArrowheads="1"/>
          </p:cNvPicPr>
          <p:nvPr/>
        </p:nvPicPr>
        <p:blipFill>
          <a:blip r:embed="rId3" cstate="print"/>
          <a:srcRect b="34262"/>
          <a:stretch>
            <a:fillRect/>
          </a:stretch>
        </p:blipFill>
        <p:spPr bwMode="auto">
          <a:xfrm>
            <a:off x="3352800" y="3711575"/>
            <a:ext cx="5334000"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Rectangle 6"/>
          <p:cNvSpPr>
            <a:spLocks noChangeArrowheads="1"/>
          </p:cNvSpPr>
          <p:nvPr/>
        </p:nvSpPr>
        <p:spPr bwMode="auto">
          <a:xfrm>
            <a:off x="323850" y="2133600"/>
            <a:ext cx="2016125" cy="3455988"/>
          </a:xfrm>
          <a:prstGeom prst="rect">
            <a:avLst/>
          </a:prstGeom>
          <a:solidFill>
            <a:srgbClr val="F0E927"/>
          </a:solidFill>
          <a:ln w="12700" cap="sq">
            <a:solidFill>
              <a:srgbClr val="F0E927"/>
            </a:solidFill>
            <a:miter lim="800000"/>
            <a:headEnd type="none" w="sm" len="sm"/>
            <a:tailEnd type="none" w="sm" len="sm"/>
          </a:ln>
        </p:spPr>
        <p:txBody>
          <a:bodyPr wrap="none" anchor="ctr"/>
          <a:lstStyle/>
          <a:p>
            <a:pPr algn="ctr"/>
            <a:endParaRPr lang="es-ES">
              <a:solidFill>
                <a:srgbClr val="F0E927"/>
              </a:solidFill>
            </a:endParaRPr>
          </a:p>
        </p:txBody>
      </p:sp>
      <p:sp>
        <p:nvSpPr>
          <p:cNvPr id="5136" name="1 Título"/>
          <p:cNvSpPr>
            <a:spLocks noGrp="1"/>
          </p:cNvSpPr>
          <p:nvPr>
            <p:ph type="title" idx="4294967295"/>
          </p:nvPr>
        </p:nvSpPr>
        <p:spPr>
          <a:xfrm>
            <a:off x="250825" y="-171450"/>
            <a:ext cx="8229600" cy="1143000"/>
          </a:xfrm>
        </p:spPr>
        <p:txBody>
          <a:bodyPr/>
          <a:lstStyle/>
          <a:p>
            <a:pPr eaLnBrk="1" hangingPunct="1"/>
            <a:r>
              <a:rPr lang="es-ES" sz="3600" smtClean="0">
                <a:solidFill>
                  <a:schemeClr val="bg1"/>
                </a:solidFill>
              </a:rPr>
              <a:t>Preguntes obertes</a:t>
            </a:r>
          </a:p>
        </p:txBody>
      </p:sp>
      <p:sp>
        <p:nvSpPr>
          <p:cNvPr id="5137" name="Rectangle 4"/>
          <p:cNvSpPr>
            <a:spLocks noChangeArrowheads="1"/>
          </p:cNvSpPr>
          <p:nvPr/>
        </p:nvSpPr>
        <p:spPr bwMode="auto">
          <a:xfrm>
            <a:off x="2514600" y="1196975"/>
            <a:ext cx="6629400" cy="4573588"/>
          </a:xfrm>
          <a:prstGeom prst="rect">
            <a:avLst/>
          </a:prstGeom>
          <a:noFill/>
          <a:ln w="9525">
            <a:noFill/>
            <a:miter lim="800000"/>
            <a:headEnd/>
            <a:tailEnd/>
          </a:ln>
        </p:spPr>
        <p:txBody>
          <a:bodyPr lIns="90488" tIns="44450" rIns="90488" bIns="44450"/>
          <a:lstStyle/>
          <a:p>
            <a:pPr marL="342900" indent="-342900">
              <a:spcBef>
                <a:spcPct val="20000"/>
              </a:spcBef>
              <a:buFontTx/>
              <a:buChar char="•"/>
            </a:pPr>
            <a:r>
              <a:rPr lang="ca-ES" sz="3200">
                <a:solidFill>
                  <a:srgbClr val="9F1E22"/>
                </a:solidFill>
              </a:rPr>
              <a:t>Són aquelles que no poden ser contestades  amb una o dos paraules. </a:t>
            </a:r>
          </a:p>
          <a:p>
            <a:pPr marL="342900" indent="-342900">
              <a:spcBef>
                <a:spcPct val="20000"/>
              </a:spcBef>
              <a:buFontTx/>
              <a:buChar char="•"/>
            </a:pPr>
            <a:r>
              <a:rPr lang="ca-ES" sz="3200">
                <a:solidFill>
                  <a:srgbClr val="9F1E22"/>
                </a:solidFill>
              </a:rPr>
              <a:t>Les preguntes tancades provoquen respostes curtes: si o no. Tanquen la porta als nassos.</a:t>
            </a:r>
          </a:p>
          <a:p>
            <a:pPr marL="342900" indent="-342900">
              <a:spcBef>
                <a:spcPct val="20000"/>
              </a:spcBef>
              <a:buFontTx/>
              <a:buChar char="•"/>
            </a:pPr>
            <a:r>
              <a:rPr lang="ca-ES" sz="3200">
                <a:solidFill>
                  <a:srgbClr val="9F1E22"/>
                </a:solidFill>
              </a:rPr>
              <a:t>Inviten a un ampli ventall de respostes</a:t>
            </a:r>
          </a:p>
          <a:p>
            <a:pPr marL="342900" indent="-342900">
              <a:spcBef>
                <a:spcPct val="20000"/>
              </a:spcBef>
              <a:buFontTx/>
              <a:buChar char="•"/>
            </a:pPr>
            <a:r>
              <a:rPr lang="ca-ES" sz="3200">
                <a:solidFill>
                  <a:srgbClr val="9F1E22"/>
                </a:solidFill>
              </a:rPr>
              <a:t>Permeten i animen al pacient a que s’expliqui</a:t>
            </a:r>
          </a:p>
        </p:txBody>
      </p:sp>
      <p:graphicFrame>
        <p:nvGraphicFramePr>
          <p:cNvPr id="5134" name="Object 14"/>
          <p:cNvGraphicFramePr>
            <a:graphicFrameLocks noChangeAspect="1"/>
          </p:cNvGraphicFramePr>
          <p:nvPr/>
        </p:nvGraphicFramePr>
        <p:xfrm>
          <a:off x="228600" y="1981200"/>
          <a:ext cx="2070100" cy="3581400"/>
        </p:xfrm>
        <a:graphic>
          <a:graphicData uri="http://schemas.openxmlformats.org/presentationml/2006/ole">
            <mc:AlternateContent xmlns:mc="http://schemas.openxmlformats.org/markup-compatibility/2006">
              <mc:Choice xmlns:v="urn:schemas-microsoft-com:vml" Requires="v">
                <p:oleObj spid="_x0000_s5135" name="Imagen" r:id="rId4" imgW="2794000" imgH="4113213" progId="">
                  <p:embed/>
                </p:oleObj>
              </mc:Choice>
              <mc:Fallback>
                <p:oleObj name="Imagen" r:id="rId4" imgW="2794000" imgH="4113213"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81200"/>
                        <a:ext cx="2070100" cy="35814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2 Marcador de contenido"/>
          <p:cNvSpPr>
            <a:spLocks noGrp="1"/>
          </p:cNvSpPr>
          <p:nvPr>
            <p:ph idx="4294967295"/>
          </p:nvPr>
        </p:nvSpPr>
        <p:spPr bwMode="auto">
          <a:xfrm>
            <a:off x="457200" y="1600200"/>
            <a:ext cx="8229600" cy="4525963"/>
          </a:xfrm>
          <a:prstGeom prst="rect">
            <a:avLst/>
          </a:prstGeom>
          <a:noFill/>
          <a:ln>
            <a:miter lim="800000"/>
            <a:headEnd/>
            <a:tailEnd/>
          </a:ln>
        </p:spPr>
        <p:txBody>
          <a:bodyPr/>
          <a:lstStyle/>
          <a:p>
            <a:pPr eaLnBrk="1" hangingPunct="1"/>
            <a:r>
              <a:rPr lang="es-ES" smtClean="0">
                <a:solidFill>
                  <a:srgbClr val="9F1E22"/>
                </a:solidFill>
              </a:rPr>
              <a:t>Introductòries</a:t>
            </a:r>
          </a:p>
          <a:p>
            <a:pPr eaLnBrk="1" hangingPunct="1"/>
            <a:r>
              <a:rPr lang="es-ES" smtClean="0">
                <a:solidFill>
                  <a:srgbClr val="9F1E22"/>
                </a:solidFill>
              </a:rPr>
              <a:t>Per explorar estat d</a:t>
            </a:r>
            <a:r>
              <a:rPr lang="es-ES" altLang="es-ES" smtClean="0">
                <a:solidFill>
                  <a:srgbClr val="9F1E22"/>
                </a:solidFill>
              </a:rPr>
              <a:t>’</a:t>
            </a:r>
            <a:r>
              <a:rPr lang="es-ES" smtClean="0">
                <a:solidFill>
                  <a:srgbClr val="9F1E22"/>
                </a:solidFill>
              </a:rPr>
              <a:t>ànim</a:t>
            </a:r>
          </a:p>
          <a:p>
            <a:pPr eaLnBrk="1" hangingPunct="1"/>
            <a:r>
              <a:rPr lang="es-ES" smtClean="0">
                <a:solidFill>
                  <a:srgbClr val="9F1E22"/>
                </a:solidFill>
              </a:rPr>
              <a:t>Per explorar hàbits</a:t>
            </a:r>
          </a:p>
          <a:p>
            <a:pPr eaLnBrk="1" hangingPunct="1"/>
            <a:r>
              <a:rPr lang="es-ES" smtClean="0">
                <a:solidFill>
                  <a:srgbClr val="9F1E22"/>
                </a:solidFill>
              </a:rPr>
              <a:t>Per avaluar contingut del pensament</a:t>
            </a:r>
          </a:p>
          <a:p>
            <a:pPr eaLnBrk="1" hangingPunct="1"/>
            <a:endParaRPr lang="es-ES" smtClean="0">
              <a:solidFill>
                <a:srgbClr val="9F1E22"/>
              </a:solidFill>
            </a:endParaRPr>
          </a:p>
          <a:p>
            <a:pPr eaLnBrk="1" hangingPunct="1"/>
            <a:endParaRPr lang="es-ES" smtClean="0">
              <a:solidFill>
                <a:srgbClr val="9F1E22"/>
              </a:solidFill>
            </a:endParaRPr>
          </a:p>
          <a:p>
            <a:pPr eaLnBrk="1" hangingPunct="1"/>
            <a:endParaRPr lang="es-ES" smtClean="0">
              <a:solidFill>
                <a:srgbClr val="9F1E22"/>
              </a:solidFill>
            </a:endParaRPr>
          </a:p>
        </p:txBody>
      </p:sp>
      <p:sp>
        <p:nvSpPr>
          <p:cNvPr id="4" name="1 Título"/>
          <p:cNvSpPr txBox="1">
            <a:spLocks/>
          </p:cNvSpPr>
          <p:nvPr/>
        </p:nvSpPr>
        <p:spPr bwMode="auto">
          <a:xfrm>
            <a:off x="250825" y="-171450"/>
            <a:ext cx="8229600" cy="1143000"/>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s-ES" sz="3600" kern="0" smtClean="0">
                <a:solidFill>
                  <a:schemeClr val="bg1"/>
                </a:solidFill>
              </a:rPr>
              <a:t>Preguntes obertes</a:t>
            </a:r>
            <a:endParaRPr lang="es-ES" sz="3600" kern="0" dirty="0" smtClean="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title"/>
          </p:nvPr>
        </p:nvSpPr>
        <p:spPr>
          <a:xfrm>
            <a:off x="468313" y="-234950"/>
            <a:ext cx="8229600" cy="1143000"/>
          </a:xfrm>
        </p:spPr>
        <p:txBody>
          <a:bodyPr/>
          <a:lstStyle/>
          <a:p>
            <a:pPr eaLnBrk="1" hangingPunct="1"/>
            <a:r>
              <a:rPr lang="es-ES" smtClean="0">
                <a:solidFill>
                  <a:schemeClr val="bg1"/>
                </a:solidFill>
              </a:rPr>
              <a:t>Exercici</a:t>
            </a:r>
          </a:p>
        </p:txBody>
      </p:sp>
      <p:sp>
        <p:nvSpPr>
          <p:cNvPr id="204802" name="Rectangle 3"/>
          <p:cNvSpPr>
            <a:spLocks noGrp="1" noChangeArrowheads="1"/>
          </p:cNvSpPr>
          <p:nvPr>
            <p:ph type="body" idx="1"/>
          </p:nvPr>
        </p:nvSpPr>
        <p:spPr bwMode="auto">
          <a:xfrm>
            <a:off x="468313" y="1412875"/>
            <a:ext cx="8229600" cy="4525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S" smtClean="0">
                <a:solidFill>
                  <a:srgbClr val="9F1E22"/>
                </a:solidFill>
              </a:rPr>
              <a:t>Distribuim els assistents en 4 grups.</a:t>
            </a:r>
          </a:p>
          <a:p>
            <a:pPr eaLnBrk="1" hangingPunct="1"/>
            <a:r>
              <a:rPr lang="es-ES" smtClean="0">
                <a:solidFill>
                  <a:srgbClr val="9F1E22"/>
                </a:solidFill>
              </a:rPr>
              <a:t>Cada grup prepara 3-4 preguntes obertes sobre un dels 4 temes següents:</a:t>
            </a:r>
          </a:p>
          <a:p>
            <a:pPr lvl="1" eaLnBrk="1" hangingPunct="1"/>
            <a:r>
              <a:rPr lang="es-ES" smtClean="0">
                <a:solidFill>
                  <a:srgbClr val="9F1E22"/>
                </a:solidFill>
              </a:rPr>
              <a:t>Introductòries</a:t>
            </a:r>
          </a:p>
          <a:p>
            <a:pPr lvl="1" eaLnBrk="1" hangingPunct="1"/>
            <a:r>
              <a:rPr lang="es-ES" smtClean="0">
                <a:solidFill>
                  <a:srgbClr val="9F1E22"/>
                </a:solidFill>
              </a:rPr>
              <a:t>Per explorar estat d</a:t>
            </a:r>
            <a:r>
              <a:rPr lang="es-ES" altLang="es-ES" smtClean="0">
                <a:solidFill>
                  <a:srgbClr val="9F1E22"/>
                </a:solidFill>
              </a:rPr>
              <a:t>’</a:t>
            </a:r>
            <a:r>
              <a:rPr lang="es-ES" smtClean="0">
                <a:solidFill>
                  <a:srgbClr val="9F1E22"/>
                </a:solidFill>
              </a:rPr>
              <a:t>ànim</a:t>
            </a:r>
          </a:p>
          <a:p>
            <a:pPr lvl="1" eaLnBrk="1" hangingPunct="1"/>
            <a:r>
              <a:rPr lang="es-ES" smtClean="0">
                <a:solidFill>
                  <a:srgbClr val="9F1E22"/>
                </a:solidFill>
              </a:rPr>
              <a:t>Per explorar hàbits</a:t>
            </a:r>
          </a:p>
          <a:p>
            <a:pPr lvl="1" eaLnBrk="1" hangingPunct="1"/>
            <a:r>
              <a:rPr lang="es-ES" smtClean="0">
                <a:solidFill>
                  <a:srgbClr val="9F1E22"/>
                </a:solidFill>
              </a:rPr>
              <a:t>Per avaluar contingut del pensament</a:t>
            </a:r>
          </a:p>
          <a:p>
            <a:pPr eaLnBrk="1" hangingPunct="1"/>
            <a:r>
              <a:rPr lang="es-ES" smtClean="0">
                <a:solidFill>
                  <a:srgbClr val="9F1E22"/>
                </a:solidFill>
              </a:rPr>
              <a:t>Després es posen en comú i es comenten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1 Título"/>
          <p:cNvSpPr>
            <a:spLocks noGrp="1"/>
          </p:cNvSpPr>
          <p:nvPr>
            <p:ph type="title" idx="4294967295"/>
          </p:nvPr>
        </p:nvSpPr>
        <p:spPr>
          <a:xfrm>
            <a:off x="457200" y="-234950"/>
            <a:ext cx="8229600" cy="1143000"/>
          </a:xfrm>
        </p:spPr>
        <p:txBody>
          <a:bodyPr/>
          <a:lstStyle/>
          <a:p>
            <a:pPr eaLnBrk="1" hangingPunct="1"/>
            <a:r>
              <a:rPr lang="es-ES" smtClean="0">
                <a:solidFill>
                  <a:schemeClr val="bg1"/>
                </a:solidFill>
              </a:rPr>
              <a:t>Preguntes tancades</a:t>
            </a:r>
          </a:p>
        </p:txBody>
      </p:sp>
      <p:sp>
        <p:nvSpPr>
          <p:cNvPr id="206850" name="2 Marcador de contenido"/>
          <p:cNvSpPr>
            <a:spLocks noGrp="1"/>
          </p:cNvSpPr>
          <p:nvPr>
            <p:ph idx="4294967295"/>
          </p:nvPr>
        </p:nvSpPr>
        <p:spPr bwMode="auto">
          <a:xfrm>
            <a:off x="457200" y="1600200"/>
            <a:ext cx="8229600" cy="4525963"/>
          </a:xfrm>
          <a:prstGeom prst="rect">
            <a:avLst/>
          </a:prstGeom>
          <a:noFill/>
          <a:ln>
            <a:miter lim="800000"/>
            <a:headEnd/>
            <a:tailEnd/>
          </a:ln>
        </p:spPr>
        <p:txBody>
          <a:bodyPr/>
          <a:lstStyle/>
          <a:p>
            <a:pPr eaLnBrk="1" hangingPunct="1"/>
            <a:r>
              <a:rPr lang="ca-ES" smtClean="0">
                <a:solidFill>
                  <a:srgbClr val="9F1E22"/>
                </a:solidFill>
              </a:rPr>
              <a:t>Quan cal fer una pregunta tancada</a:t>
            </a:r>
          </a:p>
          <a:p>
            <a:pPr eaLnBrk="1" hangingPunct="1"/>
            <a:r>
              <a:rPr lang="ca-ES" smtClean="0">
                <a:solidFill>
                  <a:srgbClr val="9F1E22"/>
                </a:solidFill>
              </a:rPr>
              <a:t>Com introduir les preguntes tancades</a:t>
            </a:r>
          </a:p>
          <a:p>
            <a:pPr eaLnBrk="1" hangingPunct="1"/>
            <a:r>
              <a:rPr lang="ca-ES" smtClean="0">
                <a:solidFill>
                  <a:srgbClr val="9F1E22"/>
                </a:solidFill>
              </a:rPr>
              <a:t>Com obrir les respostes a preguntes tancades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3"/>
          <p:cNvSpPr>
            <a:spLocks noChangeArrowheads="1"/>
          </p:cNvSpPr>
          <p:nvPr/>
        </p:nvSpPr>
        <p:spPr bwMode="auto">
          <a:xfrm>
            <a:off x="609600" y="2205038"/>
            <a:ext cx="5762625" cy="2770187"/>
          </a:xfrm>
          <a:prstGeom prst="rect">
            <a:avLst/>
          </a:prstGeom>
          <a:noFill/>
          <a:ln w="9525">
            <a:noFill/>
            <a:miter lim="800000"/>
            <a:headEnd/>
            <a:tailEnd/>
          </a:ln>
        </p:spPr>
        <p:txBody>
          <a:bodyPr lIns="90488" tIns="44450" rIns="90488" bIns="44450">
            <a:spAutoFit/>
          </a:bodyPr>
          <a:lstStyle/>
          <a:p>
            <a:pPr algn="ctr" eaLnBrk="0" hangingPunct="0">
              <a:spcBef>
                <a:spcPct val="50000"/>
              </a:spcBef>
            </a:pPr>
            <a:r>
              <a:rPr lang="es-ES_tradnl" sz="3200"/>
              <a:t>L’ element crucial de l’escolta reflexiva és la forma en què el terapèuta respon al que diu el pacient</a:t>
            </a:r>
          </a:p>
          <a:p>
            <a:pPr algn="ctr" eaLnBrk="0" hangingPunct="0">
              <a:spcBef>
                <a:spcPct val="50000"/>
              </a:spcBef>
            </a:pPr>
            <a:endParaRPr lang="es-ES_tradnl" sz="3200">
              <a:latin typeface="Calibri" pitchFamily="34" charset="0"/>
            </a:endParaRPr>
          </a:p>
        </p:txBody>
      </p:sp>
      <p:pic>
        <p:nvPicPr>
          <p:cNvPr id="208898" name="Picture 4" descr="escucha06"/>
          <p:cNvPicPr>
            <a:picLocks noChangeAspect="1" noChangeArrowheads="1"/>
          </p:cNvPicPr>
          <p:nvPr/>
        </p:nvPicPr>
        <p:blipFill>
          <a:blip r:embed="rId3" cstate="print"/>
          <a:srcRect/>
          <a:stretch>
            <a:fillRect/>
          </a:stretch>
        </p:blipFill>
        <p:spPr bwMode="auto">
          <a:xfrm>
            <a:off x="6372225" y="1692275"/>
            <a:ext cx="1658938" cy="1660525"/>
          </a:xfrm>
          <a:prstGeom prst="rect">
            <a:avLst/>
          </a:prstGeom>
          <a:noFill/>
          <a:ln w="9525">
            <a:noFill/>
            <a:miter lim="800000"/>
            <a:headEnd/>
            <a:tailEnd/>
          </a:ln>
        </p:spPr>
      </p:pic>
      <p:pic>
        <p:nvPicPr>
          <p:cNvPr id="208899" name="Picture 5" descr="twib2809"/>
          <p:cNvPicPr>
            <a:picLocks noChangeAspect="1" noChangeArrowheads="1"/>
          </p:cNvPicPr>
          <p:nvPr/>
        </p:nvPicPr>
        <p:blipFill>
          <a:blip r:embed="rId4" cstate="print"/>
          <a:srcRect/>
          <a:stretch>
            <a:fillRect/>
          </a:stretch>
        </p:blipFill>
        <p:spPr bwMode="auto">
          <a:xfrm>
            <a:off x="6804025" y="3352800"/>
            <a:ext cx="2070100" cy="2092325"/>
          </a:xfrm>
          <a:prstGeom prst="rect">
            <a:avLst/>
          </a:prstGeom>
          <a:noFill/>
          <a:ln w="9525">
            <a:noFill/>
            <a:miter lim="800000"/>
            <a:headEnd/>
            <a:tailEnd/>
          </a:ln>
        </p:spPr>
      </p:pic>
      <p:sp>
        <p:nvSpPr>
          <p:cNvPr id="208900" name="Rectangle 6"/>
          <p:cNvSpPr>
            <a:spLocks noChangeArrowheads="1"/>
          </p:cNvSpPr>
          <p:nvPr/>
        </p:nvSpPr>
        <p:spPr bwMode="auto">
          <a:xfrm>
            <a:off x="6858000" y="6248400"/>
            <a:ext cx="1835150" cy="366713"/>
          </a:xfrm>
          <a:prstGeom prst="rect">
            <a:avLst/>
          </a:prstGeom>
          <a:noFill/>
          <a:ln w="9525">
            <a:noFill/>
            <a:miter lim="800000"/>
            <a:headEnd/>
            <a:tailEnd/>
          </a:ln>
        </p:spPr>
        <p:txBody>
          <a:bodyPr wrap="none">
            <a:spAutoFit/>
          </a:bodyPr>
          <a:lstStyle/>
          <a:p>
            <a:r>
              <a:rPr lang="es-ES_tradnl">
                <a:solidFill>
                  <a:schemeClr val="tx2"/>
                </a:solidFill>
              </a:rPr>
              <a:t>Thomas Gordon</a:t>
            </a:r>
          </a:p>
        </p:txBody>
      </p:sp>
      <p:sp>
        <p:nvSpPr>
          <p:cNvPr id="208901" name="Rectangle 3075"/>
          <p:cNvSpPr>
            <a:spLocks noChangeArrowheads="1"/>
          </p:cNvSpPr>
          <p:nvPr/>
        </p:nvSpPr>
        <p:spPr bwMode="auto">
          <a:xfrm>
            <a:off x="0" y="0"/>
            <a:ext cx="9144000" cy="1439863"/>
          </a:xfrm>
          <a:prstGeom prst="rect">
            <a:avLst/>
          </a:prstGeom>
          <a:noFill/>
          <a:ln w="9525">
            <a:noFill/>
            <a:miter lim="800000"/>
            <a:headEnd/>
            <a:tailEnd/>
          </a:ln>
        </p:spPr>
        <p:txBody>
          <a:bodyPr lIns="90488" tIns="44450" rIns="90488" bIns="44450" anchor="ctr"/>
          <a:lstStyle/>
          <a:p>
            <a:pPr algn="ctr" eaLnBrk="0" hangingPunct="0">
              <a:lnSpc>
                <a:spcPct val="140000"/>
              </a:lnSpc>
            </a:pPr>
            <a:r>
              <a:rPr lang="ca-ES" sz="3200" b="1">
                <a:solidFill>
                  <a:schemeClr val="bg1"/>
                </a:solidFill>
              </a:rPr>
              <a:t>Pensament reflexiu</a:t>
            </a:r>
            <a:r>
              <a:rPr lang="ca-ES" sz="3200" b="1">
                <a:solidFill>
                  <a:srgbClr val="0070C0"/>
                </a:solidFill>
              </a:rPr>
              <a:t/>
            </a:r>
            <a:br>
              <a:rPr lang="ca-ES" sz="3200" b="1">
                <a:solidFill>
                  <a:srgbClr val="0070C0"/>
                </a:solidFill>
              </a:rPr>
            </a:br>
            <a:endParaRPr lang="ca-ES" sz="3200">
              <a:solidFill>
                <a:srgbClr val="9F1E22"/>
              </a:solidFill>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 name="Rectangle 5"/>
          <p:cNvSpPr txBox="1">
            <a:spLocks noGrp="1" noChangeArrowheads="1"/>
          </p:cNvSpPr>
          <p:nvPr/>
        </p:nvSpPr>
        <p:spPr bwMode="auto">
          <a:xfrm>
            <a:off x="8245475" y="6497638"/>
            <a:ext cx="647700" cy="360362"/>
          </a:xfrm>
          <a:prstGeom prst="rect">
            <a:avLst/>
          </a:prstGeom>
          <a:noFill/>
          <a:ln w="9525">
            <a:noFill/>
            <a:miter lim="800000"/>
            <a:headEnd/>
            <a:tailEnd/>
          </a:ln>
        </p:spPr>
        <p:txBody>
          <a:bodyPr/>
          <a:lstStyle/>
          <a:p>
            <a:pPr algn="ctr"/>
            <a:fld id="{8294920E-506E-43A1-8751-E5810EEC1668}" type="slidenum">
              <a:rPr lang="ca-ES" sz="1400">
                <a:solidFill>
                  <a:schemeClr val="bg1"/>
                </a:solidFill>
                <a:ea typeface="ＭＳ Ｐゴシック" charset="-128"/>
              </a:rPr>
              <a:pPr algn="ctr"/>
              <a:t>49</a:t>
            </a:fld>
            <a:endParaRPr lang="ca-ES" sz="1400">
              <a:solidFill>
                <a:schemeClr val="bg1"/>
              </a:solidFill>
              <a:ea typeface="ＭＳ Ｐゴシック" charset="-128"/>
            </a:endParaRPr>
          </a:p>
        </p:txBody>
      </p:sp>
      <p:sp>
        <p:nvSpPr>
          <p:cNvPr id="7183" name="AutoShape 17"/>
          <p:cNvSpPr>
            <a:spLocks noChangeArrowheads="1"/>
          </p:cNvSpPr>
          <p:nvPr/>
        </p:nvSpPr>
        <p:spPr bwMode="auto">
          <a:xfrm>
            <a:off x="5003800" y="4083050"/>
            <a:ext cx="3600450" cy="1295400"/>
          </a:xfrm>
          <a:prstGeom prst="roundRect">
            <a:avLst>
              <a:gd name="adj" fmla="val 16667"/>
            </a:avLst>
          </a:prstGeom>
          <a:solidFill>
            <a:srgbClr val="F0E927">
              <a:alpha val="70195"/>
            </a:srgbClr>
          </a:solidFill>
          <a:ln w="12700" cap="sq">
            <a:solidFill>
              <a:srgbClr val="9F1E22"/>
            </a:solidFill>
            <a:round/>
            <a:headEnd type="none" w="sm" len="sm"/>
            <a:tailEnd type="none" w="sm" len="sm"/>
          </a:ln>
        </p:spPr>
        <p:txBody>
          <a:bodyPr wrap="none" anchor="ctr"/>
          <a:lstStyle/>
          <a:p>
            <a:endParaRPr lang="ca-ES" sz="4000"/>
          </a:p>
        </p:txBody>
      </p:sp>
      <p:sp>
        <p:nvSpPr>
          <p:cNvPr id="7184" name="AutoShape 18"/>
          <p:cNvSpPr>
            <a:spLocks noChangeArrowheads="1"/>
          </p:cNvSpPr>
          <p:nvPr/>
        </p:nvSpPr>
        <p:spPr bwMode="auto">
          <a:xfrm>
            <a:off x="179388" y="4194175"/>
            <a:ext cx="3168650" cy="1008063"/>
          </a:xfrm>
          <a:prstGeom prst="roundRect">
            <a:avLst>
              <a:gd name="adj" fmla="val 16667"/>
            </a:avLst>
          </a:prstGeom>
          <a:solidFill>
            <a:srgbClr val="F0E927">
              <a:alpha val="70195"/>
            </a:srgbClr>
          </a:solidFill>
          <a:ln w="12700" cap="sq">
            <a:solidFill>
              <a:srgbClr val="9F1E22"/>
            </a:solidFill>
            <a:round/>
            <a:headEnd type="none" w="sm" len="sm"/>
            <a:tailEnd type="none" w="sm" len="sm"/>
          </a:ln>
        </p:spPr>
        <p:txBody>
          <a:bodyPr wrap="none" anchor="ctr"/>
          <a:lstStyle/>
          <a:p>
            <a:endParaRPr lang="ca-ES" sz="4000"/>
          </a:p>
        </p:txBody>
      </p:sp>
      <p:sp>
        <p:nvSpPr>
          <p:cNvPr id="7185" name="AutoShape 16"/>
          <p:cNvSpPr>
            <a:spLocks noChangeArrowheads="1"/>
          </p:cNvSpPr>
          <p:nvPr/>
        </p:nvSpPr>
        <p:spPr bwMode="auto">
          <a:xfrm>
            <a:off x="5219700" y="1795463"/>
            <a:ext cx="3600450" cy="1008062"/>
          </a:xfrm>
          <a:prstGeom prst="roundRect">
            <a:avLst>
              <a:gd name="adj" fmla="val 16667"/>
            </a:avLst>
          </a:prstGeom>
          <a:solidFill>
            <a:srgbClr val="F0E927">
              <a:alpha val="70195"/>
            </a:srgbClr>
          </a:solidFill>
          <a:ln w="12700" cap="sq">
            <a:solidFill>
              <a:srgbClr val="9F1E22"/>
            </a:solidFill>
            <a:round/>
            <a:headEnd type="none" w="sm" len="sm"/>
            <a:tailEnd type="none" w="sm" len="sm"/>
          </a:ln>
        </p:spPr>
        <p:txBody>
          <a:bodyPr wrap="none" anchor="ctr"/>
          <a:lstStyle/>
          <a:p>
            <a:endParaRPr lang="ca-ES" sz="4000"/>
          </a:p>
        </p:txBody>
      </p:sp>
      <p:sp>
        <p:nvSpPr>
          <p:cNvPr id="7186" name="AutoShape 15"/>
          <p:cNvSpPr>
            <a:spLocks noChangeArrowheads="1"/>
          </p:cNvSpPr>
          <p:nvPr/>
        </p:nvSpPr>
        <p:spPr bwMode="auto">
          <a:xfrm>
            <a:off x="179388" y="1722438"/>
            <a:ext cx="3168650" cy="1008062"/>
          </a:xfrm>
          <a:prstGeom prst="roundRect">
            <a:avLst>
              <a:gd name="adj" fmla="val 16667"/>
            </a:avLst>
          </a:prstGeom>
          <a:solidFill>
            <a:srgbClr val="F0E927">
              <a:alpha val="70195"/>
            </a:srgbClr>
          </a:solidFill>
          <a:ln w="12700" cap="sq">
            <a:solidFill>
              <a:srgbClr val="9F1E22"/>
            </a:solidFill>
            <a:round/>
            <a:headEnd type="none" w="sm" len="sm"/>
            <a:tailEnd type="none" w="sm" len="sm"/>
          </a:ln>
        </p:spPr>
        <p:txBody>
          <a:bodyPr wrap="none" anchor="ctr"/>
          <a:lstStyle/>
          <a:p>
            <a:endParaRPr lang="ca-ES" sz="4000"/>
          </a:p>
        </p:txBody>
      </p:sp>
      <p:sp>
        <p:nvSpPr>
          <p:cNvPr id="7187" name="Rectangle 3075"/>
          <p:cNvSpPr>
            <a:spLocks noChangeArrowheads="1"/>
          </p:cNvSpPr>
          <p:nvPr/>
        </p:nvSpPr>
        <p:spPr bwMode="auto">
          <a:xfrm>
            <a:off x="0" y="0"/>
            <a:ext cx="9144000" cy="1439863"/>
          </a:xfrm>
          <a:prstGeom prst="rect">
            <a:avLst/>
          </a:prstGeom>
          <a:noFill/>
          <a:ln w="9525">
            <a:noFill/>
            <a:miter lim="800000"/>
            <a:headEnd/>
            <a:tailEnd/>
          </a:ln>
        </p:spPr>
        <p:txBody>
          <a:bodyPr lIns="90488" tIns="44450" rIns="90488" bIns="44450" anchor="ctr"/>
          <a:lstStyle/>
          <a:p>
            <a:pPr algn="ctr" eaLnBrk="0" hangingPunct="0">
              <a:lnSpc>
                <a:spcPct val="140000"/>
              </a:lnSpc>
            </a:pPr>
            <a:r>
              <a:rPr lang="ca-ES" sz="3200" b="1">
                <a:solidFill>
                  <a:schemeClr val="bg1"/>
                </a:solidFill>
              </a:rPr>
              <a:t>Pensament reflexiu</a:t>
            </a:r>
            <a:r>
              <a:rPr lang="ca-ES" sz="3200" b="1">
                <a:solidFill>
                  <a:srgbClr val="0070C0"/>
                </a:solidFill>
              </a:rPr>
              <a:t/>
            </a:r>
            <a:br>
              <a:rPr lang="ca-ES" sz="3200" b="1">
                <a:solidFill>
                  <a:srgbClr val="0070C0"/>
                </a:solidFill>
              </a:rPr>
            </a:br>
            <a:r>
              <a:rPr lang="ca-ES" sz="3200">
                <a:solidFill>
                  <a:srgbClr val="9F1E22"/>
                </a:solidFill>
              </a:rPr>
              <a:t>Model de Thomas Gordon</a:t>
            </a:r>
          </a:p>
        </p:txBody>
      </p:sp>
      <p:sp>
        <p:nvSpPr>
          <p:cNvPr id="7188" name="Rectangle 3076"/>
          <p:cNvSpPr>
            <a:spLocks noChangeArrowheads="1"/>
          </p:cNvSpPr>
          <p:nvPr/>
        </p:nvSpPr>
        <p:spPr bwMode="auto">
          <a:xfrm>
            <a:off x="377825" y="1795463"/>
            <a:ext cx="2970213" cy="82867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ca-ES" sz="2400" b="1">
                <a:solidFill>
                  <a:srgbClr val="9F1E22"/>
                </a:solidFill>
              </a:rPr>
              <a:t>Les paraules que l’emissor diu</a:t>
            </a:r>
          </a:p>
        </p:txBody>
      </p:sp>
      <p:sp>
        <p:nvSpPr>
          <p:cNvPr id="7189" name="Rectangle 3077"/>
          <p:cNvSpPr>
            <a:spLocks noChangeArrowheads="1"/>
          </p:cNvSpPr>
          <p:nvPr/>
        </p:nvSpPr>
        <p:spPr bwMode="auto">
          <a:xfrm>
            <a:off x="5219700" y="1984375"/>
            <a:ext cx="3349625" cy="82867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ca-ES" sz="2400" b="1">
                <a:solidFill>
                  <a:srgbClr val="9F1E22"/>
                </a:solidFill>
              </a:rPr>
              <a:t>Les paraules que el receptor sent</a:t>
            </a:r>
          </a:p>
        </p:txBody>
      </p:sp>
      <p:sp>
        <p:nvSpPr>
          <p:cNvPr id="7190" name="Rectangle 3078"/>
          <p:cNvSpPr>
            <a:spLocks noChangeArrowheads="1"/>
          </p:cNvSpPr>
          <p:nvPr/>
        </p:nvSpPr>
        <p:spPr bwMode="auto">
          <a:xfrm>
            <a:off x="346075" y="4194175"/>
            <a:ext cx="2970213" cy="828675"/>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ca-ES" sz="2400" b="1">
                <a:solidFill>
                  <a:srgbClr val="9F1E22"/>
                </a:solidFill>
              </a:rPr>
              <a:t>El  que l’emissor vol dir</a:t>
            </a:r>
          </a:p>
        </p:txBody>
      </p:sp>
      <p:sp>
        <p:nvSpPr>
          <p:cNvPr id="7191" name="Rectangle 3079"/>
          <p:cNvSpPr>
            <a:spLocks noChangeArrowheads="1"/>
          </p:cNvSpPr>
          <p:nvPr/>
        </p:nvSpPr>
        <p:spPr bwMode="auto">
          <a:xfrm>
            <a:off x="5119688" y="4194175"/>
            <a:ext cx="3292475" cy="1196975"/>
          </a:xfrm>
          <a:prstGeom prst="rect">
            <a:avLst/>
          </a:prstGeom>
          <a:noFill/>
          <a:ln w="9525">
            <a:noFill/>
            <a:miter lim="800000"/>
            <a:headEnd/>
            <a:tailEnd/>
          </a:ln>
        </p:spPr>
        <p:txBody>
          <a:bodyPr lIns="90488" tIns="44450" rIns="90488" bIns="44450">
            <a:spAutoFit/>
          </a:bodyPr>
          <a:lstStyle/>
          <a:p>
            <a:pPr eaLnBrk="0" hangingPunct="0"/>
            <a:r>
              <a:rPr lang="ca-ES" sz="2400" b="1">
                <a:solidFill>
                  <a:srgbClr val="9F1E22"/>
                </a:solidFill>
              </a:rPr>
              <a:t>El que el receptor pensa que el l’emissor vol dir</a:t>
            </a:r>
          </a:p>
        </p:txBody>
      </p:sp>
      <p:sp>
        <p:nvSpPr>
          <p:cNvPr id="7192" name="AutoShape 3080"/>
          <p:cNvSpPr>
            <a:spLocks noChangeArrowheads="1"/>
          </p:cNvSpPr>
          <p:nvPr/>
        </p:nvSpPr>
        <p:spPr bwMode="auto">
          <a:xfrm>
            <a:off x="3779838" y="2132013"/>
            <a:ext cx="973137" cy="482600"/>
          </a:xfrm>
          <a:prstGeom prst="rightArrow">
            <a:avLst>
              <a:gd name="adj1" fmla="val 50000"/>
              <a:gd name="adj2" fmla="val 50430"/>
            </a:avLst>
          </a:prstGeom>
          <a:solidFill>
            <a:srgbClr val="9F1E22"/>
          </a:solidFill>
          <a:ln w="12700">
            <a:solidFill>
              <a:srgbClr val="9F1E22"/>
            </a:solidFill>
            <a:miter lim="800000"/>
            <a:headEnd/>
            <a:tailEnd/>
          </a:ln>
        </p:spPr>
        <p:txBody>
          <a:bodyPr wrap="none" anchor="ctr"/>
          <a:lstStyle/>
          <a:p>
            <a:pPr eaLnBrk="0" hangingPunct="0"/>
            <a:endParaRPr lang="ca-ES" sz="2400">
              <a:solidFill>
                <a:srgbClr val="9F1E22"/>
              </a:solidFill>
              <a:latin typeface="Times New Roman" pitchFamily="18" charset="0"/>
            </a:endParaRPr>
          </a:p>
        </p:txBody>
      </p:sp>
      <p:sp>
        <p:nvSpPr>
          <p:cNvPr id="7193" name="AutoShape 3081"/>
          <p:cNvSpPr>
            <a:spLocks noChangeArrowheads="1"/>
          </p:cNvSpPr>
          <p:nvPr/>
        </p:nvSpPr>
        <p:spPr bwMode="auto">
          <a:xfrm rot="-5400000">
            <a:off x="1147762" y="3233738"/>
            <a:ext cx="987425" cy="381000"/>
          </a:xfrm>
          <a:prstGeom prst="rightArrow">
            <a:avLst>
              <a:gd name="adj1" fmla="val 50000"/>
              <a:gd name="adj2" fmla="val 64816"/>
            </a:avLst>
          </a:prstGeom>
          <a:solidFill>
            <a:srgbClr val="9F1E22"/>
          </a:solidFill>
          <a:ln w="12700">
            <a:solidFill>
              <a:srgbClr val="9F1E22"/>
            </a:solidFill>
            <a:miter lim="800000"/>
            <a:headEnd/>
            <a:tailEnd/>
          </a:ln>
        </p:spPr>
        <p:txBody>
          <a:bodyPr rot="10800000" wrap="none" anchor="ctr"/>
          <a:lstStyle/>
          <a:p>
            <a:pPr eaLnBrk="0" hangingPunct="0"/>
            <a:endParaRPr lang="ca-ES" sz="2400">
              <a:solidFill>
                <a:srgbClr val="9F1E22"/>
              </a:solidFill>
              <a:latin typeface="Times New Roman" pitchFamily="18" charset="0"/>
            </a:endParaRPr>
          </a:p>
        </p:txBody>
      </p:sp>
      <p:sp>
        <p:nvSpPr>
          <p:cNvPr id="7194" name="AutoShape 3082"/>
          <p:cNvSpPr>
            <a:spLocks noChangeArrowheads="1"/>
          </p:cNvSpPr>
          <p:nvPr/>
        </p:nvSpPr>
        <p:spPr bwMode="auto">
          <a:xfrm rot="16200000" flipH="1">
            <a:off x="6521450" y="3190875"/>
            <a:ext cx="971550" cy="482600"/>
          </a:xfrm>
          <a:prstGeom prst="rightArrow">
            <a:avLst>
              <a:gd name="adj1" fmla="val 50000"/>
              <a:gd name="adj2" fmla="val 50348"/>
            </a:avLst>
          </a:prstGeom>
          <a:solidFill>
            <a:srgbClr val="9F1E22"/>
          </a:solidFill>
          <a:ln w="12700">
            <a:solidFill>
              <a:srgbClr val="9F1E22"/>
            </a:solidFill>
            <a:miter lim="800000"/>
            <a:headEnd/>
            <a:tailEnd/>
          </a:ln>
        </p:spPr>
        <p:txBody>
          <a:bodyPr rot="10800000" wrap="none" anchor="ctr"/>
          <a:lstStyle/>
          <a:p>
            <a:pPr eaLnBrk="0" hangingPunct="0"/>
            <a:endParaRPr lang="ca-ES" sz="2400">
              <a:solidFill>
                <a:srgbClr val="9F1E22"/>
              </a:solidFill>
              <a:latin typeface="Times New Roman" pitchFamily="18" charset="0"/>
            </a:endParaRPr>
          </a:p>
        </p:txBody>
      </p:sp>
      <p:sp>
        <p:nvSpPr>
          <p:cNvPr id="7195" name="Rectangle 3083"/>
          <p:cNvSpPr>
            <a:spLocks noChangeArrowheads="1"/>
          </p:cNvSpPr>
          <p:nvPr/>
        </p:nvSpPr>
        <p:spPr bwMode="auto">
          <a:xfrm>
            <a:off x="1038225" y="3249613"/>
            <a:ext cx="384175" cy="576262"/>
          </a:xfrm>
          <a:prstGeom prst="rect">
            <a:avLst/>
          </a:prstGeom>
          <a:noFill/>
          <a:ln w="9525">
            <a:noFill/>
            <a:miter lim="800000"/>
            <a:headEnd/>
            <a:tailEnd/>
          </a:ln>
        </p:spPr>
        <p:txBody>
          <a:bodyPr wrap="none" lIns="90488" tIns="44450" rIns="90488" bIns="44450" anchor="ctr">
            <a:spAutoFit/>
          </a:bodyPr>
          <a:lstStyle/>
          <a:p>
            <a:pPr algn="ctr" eaLnBrk="0" hangingPunct="0">
              <a:spcBef>
                <a:spcPct val="50000"/>
              </a:spcBef>
            </a:pPr>
            <a:r>
              <a:rPr lang="es-ES_tradnl" sz="3200" b="1">
                <a:solidFill>
                  <a:srgbClr val="9F1E22"/>
                </a:solidFill>
                <a:latin typeface="Times New Roman" pitchFamily="18" charset="0"/>
              </a:rPr>
              <a:t>1</a:t>
            </a:r>
          </a:p>
        </p:txBody>
      </p:sp>
      <p:sp>
        <p:nvSpPr>
          <p:cNvPr id="7196" name="Rectangle 3084"/>
          <p:cNvSpPr>
            <a:spLocks noChangeArrowheads="1"/>
          </p:cNvSpPr>
          <p:nvPr/>
        </p:nvSpPr>
        <p:spPr bwMode="auto">
          <a:xfrm>
            <a:off x="4059238" y="1651000"/>
            <a:ext cx="384175" cy="576263"/>
          </a:xfrm>
          <a:prstGeom prst="rect">
            <a:avLst/>
          </a:prstGeom>
          <a:noFill/>
          <a:ln w="9525">
            <a:noFill/>
            <a:miter lim="800000"/>
            <a:headEnd/>
            <a:tailEnd/>
          </a:ln>
        </p:spPr>
        <p:txBody>
          <a:bodyPr wrap="none" lIns="90488" tIns="44450" rIns="90488" bIns="44450" anchor="ctr">
            <a:spAutoFit/>
          </a:bodyPr>
          <a:lstStyle/>
          <a:p>
            <a:pPr algn="ctr" eaLnBrk="0" hangingPunct="0">
              <a:spcBef>
                <a:spcPct val="50000"/>
              </a:spcBef>
            </a:pPr>
            <a:r>
              <a:rPr lang="es-ES_tradnl" sz="3200" b="1">
                <a:solidFill>
                  <a:srgbClr val="9F1E22"/>
                </a:solidFill>
                <a:latin typeface="Times New Roman" pitchFamily="18" charset="0"/>
              </a:rPr>
              <a:t>2</a:t>
            </a:r>
          </a:p>
        </p:txBody>
      </p:sp>
      <p:sp>
        <p:nvSpPr>
          <p:cNvPr id="7197" name="Rectangle 3085"/>
          <p:cNvSpPr>
            <a:spLocks noChangeArrowheads="1"/>
          </p:cNvSpPr>
          <p:nvPr/>
        </p:nvSpPr>
        <p:spPr bwMode="auto">
          <a:xfrm>
            <a:off x="7383463" y="2960688"/>
            <a:ext cx="384175" cy="576262"/>
          </a:xfrm>
          <a:prstGeom prst="rect">
            <a:avLst/>
          </a:prstGeom>
          <a:noFill/>
          <a:ln w="9525">
            <a:noFill/>
            <a:miter lim="800000"/>
            <a:headEnd/>
            <a:tailEnd/>
          </a:ln>
        </p:spPr>
        <p:txBody>
          <a:bodyPr wrap="none" lIns="90488" tIns="44450" rIns="90488" bIns="44450" anchor="ctr">
            <a:spAutoFit/>
          </a:bodyPr>
          <a:lstStyle/>
          <a:p>
            <a:pPr algn="ctr" eaLnBrk="0" hangingPunct="0"/>
            <a:r>
              <a:rPr lang="es-ES_tradnl" sz="3200" b="1">
                <a:solidFill>
                  <a:srgbClr val="9F1E22"/>
                </a:solidFill>
                <a:latin typeface="Times New Roman" pitchFamily="18" charset="0"/>
              </a:rPr>
              <a:t>3</a:t>
            </a:r>
          </a:p>
        </p:txBody>
      </p:sp>
      <p:graphicFrame>
        <p:nvGraphicFramePr>
          <p:cNvPr id="7181" name="Object 13">
            <a:hlinkClick r:id="" action="ppaction://ole?verb=0"/>
          </p:cNvPr>
          <p:cNvGraphicFramePr>
            <a:graphicFrameLocks/>
          </p:cNvGraphicFramePr>
          <p:nvPr/>
        </p:nvGraphicFramePr>
        <p:xfrm>
          <a:off x="3581400" y="4222750"/>
          <a:ext cx="1422400" cy="979488"/>
        </p:xfrm>
        <a:graphic>
          <a:graphicData uri="http://schemas.openxmlformats.org/presentationml/2006/ole">
            <mc:AlternateContent xmlns:mc="http://schemas.openxmlformats.org/markup-compatibility/2006">
              <mc:Choice xmlns:v="urn:schemas-microsoft-com:vml" Requires="v">
                <p:oleObj spid="_x0000_s7182" name="Imagen" r:id="rId4" imgW="2362680" imgH="1188000" progId="">
                  <p:embed/>
                </p:oleObj>
              </mc:Choice>
              <mc:Fallback>
                <p:oleObj name="Imagen" r:id="rId4" imgW="2362680" imgH="1188000" progId="">
                  <p:embed/>
                  <p:pic>
                    <p:nvPicPr>
                      <p:cNvPr id="0"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222750"/>
                        <a:ext cx="14224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8" name="CuadroTexto 1"/>
          <p:cNvSpPr txBox="1">
            <a:spLocks noChangeArrowheads="1"/>
          </p:cNvSpPr>
          <p:nvPr/>
        </p:nvSpPr>
        <p:spPr bwMode="auto">
          <a:xfrm>
            <a:off x="7007225" y="5394325"/>
            <a:ext cx="1930400" cy="1311275"/>
          </a:xfrm>
          <a:prstGeom prst="rect">
            <a:avLst/>
          </a:prstGeom>
          <a:solidFill>
            <a:srgbClr val="FFFB7D"/>
          </a:solidFill>
          <a:ln w="9525">
            <a:noFill/>
            <a:miter lim="800000"/>
            <a:headEnd/>
            <a:tailEnd/>
          </a:ln>
        </p:spPr>
        <p:txBody>
          <a:bodyPr>
            <a:spAutoFit/>
          </a:bodyPr>
          <a:lstStyle/>
          <a:p>
            <a:pPr marL="342900" indent="-342900">
              <a:buFontTx/>
              <a:buAutoNum type="arabicPeriod"/>
            </a:pPr>
            <a:r>
              <a:rPr lang="ca-ES" sz="2000">
                <a:latin typeface="Calibri" pitchFamily="34" charset="0"/>
                <a:ea typeface="ＭＳ Ｐゴシック" charset="-128"/>
              </a:rPr>
              <a:t>Codificar</a:t>
            </a:r>
          </a:p>
          <a:p>
            <a:pPr marL="342900" indent="-342900">
              <a:buFontTx/>
              <a:buAutoNum type="arabicPeriod"/>
            </a:pPr>
            <a:r>
              <a:rPr lang="ca-ES" sz="2000">
                <a:latin typeface="Calibri" pitchFamily="34" charset="0"/>
                <a:ea typeface="ＭＳ Ｐゴシック" charset="-128"/>
              </a:rPr>
              <a:t>Escoltar</a:t>
            </a:r>
          </a:p>
          <a:p>
            <a:pPr marL="342900" indent="-342900">
              <a:buFontTx/>
              <a:buAutoNum type="arabicPeriod"/>
            </a:pPr>
            <a:r>
              <a:rPr lang="ca-ES" sz="2000">
                <a:latin typeface="Calibri" pitchFamily="34" charset="0"/>
                <a:ea typeface="ＭＳ Ｐゴシック" charset="-128"/>
              </a:rPr>
              <a:t>Descodificar</a:t>
            </a:r>
          </a:p>
          <a:p>
            <a:pPr marL="342900" indent="-342900">
              <a:buFontTx/>
              <a:buAutoNum type="arabicPeriod"/>
            </a:pPr>
            <a:r>
              <a:rPr lang="ca-ES" sz="2000" b="1">
                <a:latin typeface="Calibri" pitchFamily="34" charset="0"/>
                <a:ea typeface="ＭＳ Ｐゴシック" charset="-128"/>
              </a:rPr>
              <a:t>Reflexar</a:t>
            </a:r>
          </a:p>
        </p:txBody>
      </p:sp>
      <p:sp>
        <p:nvSpPr>
          <p:cNvPr id="20" name="Rectangle 3083"/>
          <p:cNvSpPr>
            <a:spLocks noChangeArrowheads="1"/>
          </p:cNvSpPr>
          <p:nvPr/>
        </p:nvSpPr>
        <p:spPr bwMode="auto">
          <a:xfrm>
            <a:off x="4186238" y="5480050"/>
            <a:ext cx="387350" cy="582613"/>
          </a:xfrm>
          <a:prstGeom prst="rect">
            <a:avLst/>
          </a:prstGeom>
          <a:noFill/>
          <a:ln>
            <a:noFill/>
          </a:ln>
          <a:extLst/>
        </p:spPr>
        <p:txBody>
          <a:bodyPr wrap="none" lIns="90488" tIns="44450" rIns="90488" bIns="44450" anchor="ctr">
            <a:spAutoFit/>
          </a:bodyPr>
          <a:lstStyle/>
          <a:p>
            <a:pPr algn="ctr" eaLnBrk="0" hangingPunct="0">
              <a:spcBef>
                <a:spcPct val="50000"/>
              </a:spcBef>
              <a:defRPr/>
            </a:pPr>
            <a:r>
              <a:rPr lang="es-ES_tradnl" sz="3200" b="1" dirty="0">
                <a:solidFill>
                  <a:schemeClr val="accent6"/>
                </a:solidFill>
                <a:latin typeface="Times New Roman" pitchFamily="18" charset="0"/>
              </a:rPr>
              <a:t>4</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514350" y="23813"/>
            <a:ext cx="8147050" cy="685800"/>
          </a:xfrm>
          <a:prstGeom prst="rect">
            <a:avLst/>
          </a:prstGeom>
          <a:noFill/>
          <a:ln w="9525">
            <a:noFill/>
            <a:miter lim="800000"/>
            <a:headEnd/>
            <a:tailEnd/>
          </a:ln>
        </p:spPr>
        <p:txBody>
          <a:bodyPr lIns="0" tIns="0" rIns="0" bIns="0"/>
          <a:lstStyle/>
          <a:p>
            <a:pPr algn="ctr" hangingPunct="0">
              <a:lnSpc>
                <a:spcPts val="2800"/>
              </a:lnSpc>
            </a:pPr>
            <a:r>
              <a:rPr lang="es-ES" sz="2800" b="1">
                <a:solidFill>
                  <a:srgbClr val="CC0033"/>
                </a:solidFill>
                <a:latin typeface="Trebuchet MS" pitchFamily="34" charset="0"/>
                <a:ea typeface="ＭＳ Ｐゴシック" charset="-128"/>
                <a:cs typeface="Times New Roman" pitchFamily="18" charset="0"/>
              </a:rPr>
              <a:t/>
            </a:r>
            <a:br>
              <a:rPr lang="es-ES" sz="2800" b="1">
                <a:solidFill>
                  <a:srgbClr val="CC0033"/>
                </a:solidFill>
                <a:latin typeface="Trebuchet MS" pitchFamily="34" charset="0"/>
                <a:ea typeface="ＭＳ Ｐゴシック" charset="-128"/>
                <a:cs typeface="Times New Roman" pitchFamily="18" charset="0"/>
              </a:rPr>
            </a:br>
            <a:r>
              <a:rPr lang="es-ES" sz="2800" b="1">
                <a:solidFill>
                  <a:schemeClr val="bg1"/>
                </a:solidFill>
                <a:latin typeface="Trebuchet MS" pitchFamily="34" charset="0"/>
                <a:ea typeface="ＭＳ Ｐゴシック" charset="-128"/>
                <a:cs typeface="Times New Roman" pitchFamily="18" charset="0"/>
              </a:rPr>
              <a:t>Intervenció breu</a:t>
            </a:r>
            <a:endParaRPr lang="ca-ES" sz="2800" b="1">
              <a:solidFill>
                <a:schemeClr val="bg1"/>
              </a:solidFill>
              <a:latin typeface="Trebuchet MS" pitchFamily="34" charset="0"/>
              <a:ea typeface="ＭＳ Ｐゴシック" charset="-128"/>
              <a:cs typeface="Times New Roman" pitchFamily="18" charset="0"/>
            </a:endParaRPr>
          </a:p>
        </p:txBody>
      </p:sp>
      <p:sp>
        <p:nvSpPr>
          <p:cNvPr id="21506" name="Text Box 3"/>
          <p:cNvSpPr txBox="1">
            <a:spLocks noChangeArrowheads="1"/>
          </p:cNvSpPr>
          <p:nvPr/>
        </p:nvSpPr>
        <p:spPr bwMode="auto">
          <a:xfrm>
            <a:off x="2743200" y="1341438"/>
            <a:ext cx="3505200" cy="3606800"/>
          </a:xfrm>
          <a:prstGeom prst="rect">
            <a:avLst/>
          </a:prstGeom>
          <a:solidFill>
            <a:srgbClr val="C9E377"/>
          </a:solidFill>
          <a:ln w="9525">
            <a:noFill/>
            <a:miter lim="800000"/>
            <a:headEnd/>
            <a:tailEnd/>
          </a:ln>
        </p:spPr>
        <p:txBody>
          <a:bodyPr lIns="179999" tIns="179999" rIns="179999" bIns="179999" anchorCtr="1">
            <a:spAutoFit/>
          </a:bodyPr>
          <a:lstStyle/>
          <a:p>
            <a:pPr algn="ctr" hangingPunct="0"/>
            <a:r>
              <a:rPr lang="ca-ES" b="1">
                <a:solidFill>
                  <a:srgbClr val="333399"/>
                </a:solidFill>
                <a:latin typeface="Trebuchet MS" pitchFamily="34" charset="0"/>
                <a:ea typeface="ＭＳ Ｐゴシック" charset="-128"/>
                <a:cs typeface="Times New Roman" pitchFamily="18" charset="0"/>
              </a:rPr>
              <a:t>Realimentar l’estat de salut i els riscos</a:t>
            </a:r>
          </a:p>
          <a:p>
            <a:pPr algn="ctr" hangingPunct="0">
              <a:spcBef>
                <a:spcPts val="900"/>
              </a:spcBef>
            </a:pPr>
            <a:r>
              <a:rPr lang="ca-ES" b="1">
                <a:solidFill>
                  <a:srgbClr val="333399"/>
                </a:solidFill>
                <a:latin typeface="Trebuchet MS" pitchFamily="34" charset="0"/>
                <a:ea typeface="ＭＳ Ｐゴシック" charset="-128"/>
                <a:cs typeface="Times New Roman" pitchFamily="18" charset="0"/>
              </a:rPr>
              <a:t>Avaluar la consciència  amb </a:t>
            </a:r>
            <a:r>
              <a:rPr lang="ca-ES" b="1">
                <a:solidFill>
                  <a:srgbClr val="003300"/>
                </a:solidFill>
                <a:latin typeface="Trebuchet MS" pitchFamily="34" charset="0"/>
                <a:ea typeface="ＭＳ Ｐゴシック" charset="-128"/>
                <a:cs typeface="Times New Roman" pitchFamily="18" charset="0"/>
              </a:rPr>
              <a:t>preguntes obertes</a:t>
            </a:r>
          </a:p>
          <a:p>
            <a:pPr algn="ctr" hangingPunct="0">
              <a:spcBef>
                <a:spcPts val="900"/>
              </a:spcBef>
            </a:pPr>
            <a:r>
              <a:rPr lang="ca-ES" b="1">
                <a:solidFill>
                  <a:srgbClr val="333399"/>
                </a:solidFill>
                <a:latin typeface="Trebuchet MS" pitchFamily="34" charset="0"/>
                <a:ea typeface="ＭＳ Ｐゴシック" charset="-128"/>
                <a:cs typeface="Times New Roman" pitchFamily="18" charset="0"/>
              </a:rPr>
              <a:t>Donar consell </a:t>
            </a:r>
          </a:p>
          <a:p>
            <a:pPr algn="ctr" hangingPunct="0"/>
            <a:r>
              <a:rPr lang="ca-ES" b="1">
                <a:solidFill>
                  <a:srgbClr val="006600"/>
                </a:solidFill>
                <a:latin typeface="Trebuchet MS" pitchFamily="34" charset="0"/>
                <a:ea typeface="ＭＳ Ｐゴシック" charset="-128"/>
                <a:cs typeface="Times New Roman" pitchFamily="18" charset="0"/>
              </a:rPr>
              <a:t>demanant permís</a:t>
            </a:r>
          </a:p>
          <a:p>
            <a:pPr algn="ctr" hangingPunct="0">
              <a:spcBef>
                <a:spcPts val="900"/>
              </a:spcBef>
            </a:pPr>
            <a:r>
              <a:rPr lang="ca-ES" b="1">
                <a:solidFill>
                  <a:srgbClr val="333399"/>
                </a:solidFill>
                <a:latin typeface="Trebuchet MS" pitchFamily="34" charset="0"/>
                <a:ea typeface="ＭＳ Ｐゴシック" charset="-128"/>
                <a:cs typeface="Times New Roman" pitchFamily="18" charset="0"/>
              </a:rPr>
              <a:t>Negociar objectius </a:t>
            </a:r>
          </a:p>
          <a:p>
            <a:pPr algn="ctr" hangingPunct="0"/>
            <a:r>
              <a:rPr lang="ca-ES" b="1">
                <a:solidFill>
                  <a:srgbClr val="333399"/>
                </a:solidFill>
                <a:latin typeface="Trebuchet MS" pitchFamily="34" charset="0"/>
                <a:ea typeface="ＭＳ Ｐゴシック" charset="-128"/>
                <a:cs typeface="Times New Roman" pitchFamily="18" charset="0"/>
              </a:rPr>
              <a:t>i estratègies </a:t>
            </a:r>
            <a:r>
              <a:rPr lang="ca-ES" b="1">
                <a:solidFill>
                  <a:srgbClr val="006600"/>
                </a:solidFill>
                <a:latin typeface="Trebuchet MS" pitchFamily="34" charset="0"/>
                <a:ea typeface="ＭＳ Ｐゴシック" charset="-128"/>
                <a:cs typeface="Times New Roman" pitchFamily="18" charset="0"/>
              </a:rPr>
              <a:t>(menú d’opcions)</a:t>
            </a:r>
          </a:p>
          <a:p>
            <a:pPr algn="ctr" hangingPunct="0">
              <a:spcBef>
                <a:spcPts val="1000"/>
              </a:spcBef>
            </a:pPr>
            <a:r>
              <a:rPr lang="ca-ES" b="1">
                <a:solidFill>
                  <a:srgbClr val="333399"/>
                </a:solidFill>
                <a:latin typeface="Trebuchet MS" pitchFamily="34" charset="0"/>
                <a:ea typeface="ＭＳ Ｐゴシック" charset="-128"/>
                <a:cs typeface="Times New Roman" pitchFamily="18" charset="0"/>
              </a:rPr>
              <a:t>Monitorar-ne el progrés</a:t>
            </a:r>
            <a:endParaRPr lang="ca-ES" sz="2000" b="1">
              <a:solidFill>
                <a:srgbClr val="333399"/>
              </a:solidFill>
              <a:latin typeface="Trebuchet MS" pitchFamily="34" charset="0"/>
              <a:ea typeface="ＭＳ Ｐゴシック" charset="-128"/>
              <a:cs typeface="Times New Roman" pitchFamily="18" charset="0"/>
            </a:endParaRPr>
          </a:p>
        </p:txBody>
      </p:sp>
      <p:sp>
        <p:nvSpPr>
          <p:cNvPr id="21507" name="Text Box 4"/>
          <p:cNvSpPr txBox="1">
            <a:spLocks noChangeArrowheads="1"/>
          </p:cNvSpPr>
          <p:nvPr/>
        </p:nvSpPr>
        <p:spPr bwMode="auto">
          <a:xfrm>
            <a:off x="533400" y="2120900"/>
            <a:ext cx="2093913" cy="690563"/>
          </a:xfrm>
          <a:prstGeom prst="rect">
            <a:avLst/>
          </a:prstGeom>
          <a:noFill/>
          <a:ln w="9525">
            <a:noFill/>
            <a:miter lim="800000"/>
            <a:headEnd/>
            <a:tailEnd/>
          </a:ln>
        </p:spPr>
        <p:txBody>
          <a:bodyPr lIns="86868" tIns="43434" rIns="86868" bIns="43434" anchorCtr="1">
            <a:spAutoFit/>
          </a:bodyPr>
          <a:lstStyle/>
          <a:p>
            <a:pPr algn="ctr" hangingPunct="0">
              <a:lnSpc>
                <a:spcPct val="50000"/>
              </a:lnSpc>
              <a:spcBef>
                <a:spcPts val="700"/>
              </a:spcBef>
              <a:spcAft>
                <a:spcPts val="700"/>
              </a:spcAft>
            </a:pPr>
            <a:r>
              <a:rPr lang="es-ES" sz="2800" b="1">
                <a:solidFill>
                  <a:srgbClr val="006600"/>
                </a:solidFill>
                <a:latin typeface="Trebuchet MS" pitchFamily="34" charset="0"/>
                <a:ea typeface="ＭＳ Ｐゴシック" charset="-128"/>
                <a:cs typeface="Times New Roman" pitchFamily="18" charset="0"/>
              </a:rPr>
              <a:t>Comunicar </a:t>
            </a:r>
          </a:p>
          <a:p>
            <a:pPr algn="ctr" hangingPunct="0">
              <a:lnSpc>
                <a:spcPct val="50000"/>
              </a:lnSpc>
              <a:spcBef>
                <a:spcPts val="700"/>
              </a:spcBef>
              <a:spcAft>
                <a:spcPts val="700"/>
              </a:spcAft>
            </a:pPr>
            <a:r>
              <a:rPr lang="ca-ES" sz="2800" b="1">
                <a:solidFill>
                  <a:srgbClr val="006600"/>
                </a:solidFill>
                <a:latin typeface="Trebuchet MS" pitchFamily="34" charset="0"/>
                <a:ea typeface="ＭＳ Ｐゴシック" charset="-128"/>
                <a:cs typeface="Times New Roman" pitchFamily="18" charset="0"/>
              </a:rPr>
              <a:t>empatia</a:t>
            </a:r>
          </a:p>
        </p:txBody>
      </p:sp>
      <p:sp>
        <p:nvSpPr>
          <p:cNvPr id="21508" name="Text Box 5"/>
          <p:cNvSpPr txBox="1">
            <a:spLocks noChangeArrowheads="1"/>
          </p:cNvSpPr>
          <p:nvPr/>
        </p:nvSpPr>
        <p:spPr bwMode="auto">
          <a:xfrm>
            <a:off x="6659563" y="1989138"/>
            <a:ext cx="2484437" cy="690562"/>
          </a:xfrm>
          <a:prstGeom prst="rect">
            <a:avLst/>
          </a:prstGeom>
          <a:noFill/>
          <a:ln w="9525">
            <a:noFill/>
            <a:miter lim="800000"/>
            <a:headEnd/>
            <a:tailEnd/>
          </a:ln>
        </p:spPr>
        <p:txBody>
          <a:bodyPr lIns="86868" tIns="43434" rIns="86868" bIns="43434" anchorCtr="1">
            <a:spAutoFit/>
          </a:bodyPr>
          <a:lstStyle/>
          <a:p>
            <a:pPr algn="ctr" hangingPunct="0">
              <a:lnSpc>
                <a:spcPct val="50000"/>
              </a:lnSpc>
              <a:spcBef>
                <a:spcPts val="700"/>
              </a:spcBef>
              <a:spcAft>
                <a:spcPts val="700"/>
              </a:spcAft>
            </a:pPr>
            <a:r>
              <a:rPr lang="ca-ES" sz="2800" b="1">
                <a:solidFill>
                  <a:srgbClr val="006600"/>
                </a:solidFill>
                <a:latin typeface="Trebuchet MS" pitchFamily="34" charset="0"/>
                <a:ea typeface="ＭＳ Ｐゴシック" charset="-128"/>
                <a:cs typeface="Times New Roman" pitchFamily="18" charset="0"/>
              </a:rPr>
              <a:t>Promoure </a:t>
            </a:r>
          </a:p>
          <a:p>
            <a:pPr algn="ctr" hangingPunct="0">
              <a:lnSpc>
                <a:spcPct val="50000"/>
              </a:lnSpc>
              <a:spcBef>
                <a:spcPts val="700"/>
              </a:spcBef>
              <a:spcAft>
                <a:spcPts val="700"/>
              </a:spcAft>
            </a:pPr>
            <a:r>
              <a:rPr lang="ca-ES" sz="2800" b="1">
                <a:solidFill>
                  <a:srgbClr val="006600"/>
                </a:solidFill>
                <a:latin typeface="Trebuchet MS" pitchFamily="34" charset="0"/>
                <a:ea typeface="ＭＳ Ｐゴシック" charset="-128"/>
                <a:cs typeface="Times New Roman" pitchFamily="18" charset="0"/>
              </a:rPr>
              <a:t>l’autoeficàcia</a:t>
            </a:r>
          </a:p>
        </p:txBody>
      </p:sp>
      <p:sp>
        <p:nvSpPr>
          <p:cNvPr id="21509" name="Text Box 6"/>
          <p:cNvSpPr txBox="1">
            <a:spLocks noChangeArrowheads="1"/>
          </p:cNvSpPr>
          <p:nvPr/>
        </p:nvSpPr>
        <p:spPr bwMode="auto">
          <a:xfrm>
            <a:off x="2819400" y="5167313"/>
            <a:ext cx="3352800" cy="949325"/>
          </a:xfrm>
          <a:prstGeom prst="rect">
            <a:avLst/>
          </a:prstGeom>
          <a:noFill/>
          <a:ln w="9525">
            <a:noFill/>
            <a:miter lim="800000"/>
            <a:headEnd/>
            <a:tailEnd/>
          </a:ln>
        </p:spPr>
        <p:txBody>
          <a:bodyPr lIns="86868" tIns="43434" rIns="86868" bIns="43434" anchorCtr="1">
            <a:spAutoFit/>
          </a:bodyPr>
          <a:lstStyle/>
          <a:p>
            <a:pPr algn="ctr" hangingPunct="0">
              <a:spcBef>
                <a:spcPts val="700"/>
              </a:spcBef>
              <a:spcAft>
                <a:spcPts val="700"/>
              </a:spcAft>
            </a:pPr>
            <a:r>
              <a:rPr lang="ca-ES" sz="2800" b="1">
                <a:solidFill>
                  <a:srgbClr val="006600"/>
                </a:solidFill>
                <a:latin typeface="Trebuchet MS" pitchFamily="34" charset="0"/>
                <a:ea typeface="ＭＳ Ｐゴシック" charset="-128"/>
                <a:cs typeface="Times New Roman" pitchFamily="18" charset="0"/>
              </a:rPr>
              <a:t>Emfasitzar responsabilitat</a:t>
            </a:r>
          </a:p>
        </p:txBody>
      </p:sp>
      <p:sp>
        <p:nvSpPr>
          <p:cNvPr id="21510" name="Line 8"/>
          <p:cNvSpPr>
            <a:spLocks/>
          </p:cNvSpPr>
          <p:nvPr/>
        </p:nvSpPr>
        <p:spPr bwMode="auto">
          <a:xfrm>
            <a:off x="1828800" y="2811463"/>
            <a:ext cx="457200" cy="658812"/>
          </a:xfrm>
          <a:custGeom>
            <a:avLst/>
            <a:gdLst>
              <a:gd name="T0" fmla="*/ 228600 w 457200"/>
              <a:gd name="T1" fmla="*/ 0 h 658816"/>
              <a:gd name="T2" fmla="*/ 457200 w 457200"/>
              <a:gd name="T3" fmla="*/ 329408 h 658816"/>
              <a:gd name="T4" fmla="*/ 228600 w 457200"/>
              <a:gd name="T5" fmla="*/ 658816 h 658816"/>
              <a:gd name="T6" fmla="*/ 0 w 457200"/>
              <a:gd name="T7" fmla="*/ 329408 h 658816"/>
              <a:gd name="T8" fmla="*/ 0 w 457200"/>
              <a:gd name="T9" fmla="*/ 0 h 658816"/>
              <a:gd name="T10" fmla="*/ 457200 w 457200"/>
              <a:gd name="T11" fmla="*/ 658816 h 658816"/>
              <a:gd name="T12" fmla="*/ 17694720 60000 65536"/>
              <a:gd name="T13" fmla="*/ 0 60000 65536"/>
              <a:gd name="T14" fmla="*/ 5898240 60000 65536"/>
              <a:gd name="T15" fmla="*/ 11796480 60000 65536"/>
              <a:gd name="T16" fmla="*/ 5898240 60000 65536"/>
              <a:gd name="T17" fmla="*/ 17694720 60000 65536"/>
              <a:gd name="T18" fmla="*/ 0 w 457200"/>
              <a:gd name="T19" fmla="*/ 0 h 658816"/>
              <a:gd name="T20" fmla="*/ 457200 w 457200"/>
              <a:gd name="T21" fmla="*/ 658816 h 658816"/>
            </a:gdLst>
            <a:ahLst/>
            <a:cxnLst>
              <a:cxn ang="T12">
                <a:pos x="T0" y="T1"/>
              </a:cxn>
              <a:cxn ang="T13">
                <a:pos x="T2" y="T3"/>
              </a:cxn>
              <a:cxn ang="T14">
                <a:pos x="T4" y="T5"/>
              </a:cxn>
              <a:cxn ang="T15">
                <a:pos x="T6" y="T7"/>
              </a:cxn>
              <a:cxn ang="T16">
                <a:pos x="T8" y="T9"/>
              </a:cxn>
              <a:cxn ang="T17">
                <a:pos x="T10" y="T11"/>
              </a:cxn>
            </a:cxnLst>
            <a:rect l="T18" t="T19" r="T20" b="T21"/>
            <a:pathLst>
              <a:path w="457200" h="658816">
                <a:moveTo>
                  <a:pt x="0" y="0"/>
                </a:moveTo>
                <a:lnTo>
                  <a:pt x="457200" y="658816"/>
                </a:lnTo>
              </a:path>
            </a:pathLst>
          </a:custGeom>
          <a:noFill/>
          <a:ln w="57150">
            <a:solidFill>
              <a:srgbClr val="94C800"/>
            </a:solidFill>
            <a:prstDash val="solid"/>
            <a:round/>
            <a:headEnd/>
            <a:tailEnd type="arrow" w="med" len="med"/>
          </a:ln>
        </p:spPr>
        <p:txBody>
          <a:bodyPr wrap="none" anchor="ctr"/>
          <a:lstStyle/>
          <a:p>
            <a:endParaRPr lang="es-ES"/>
          </a:p>
        </p:txBody>
      </p:sp>
      <p:sp>
        <p:nvSpPr>
          <p:cNvPr id="21511" name="Line 9"/>
          <p:cNvSpPr>
            <a:spLocks/>
          </p:cNvSpPr>
          <p:nvPr/>
        </p:nvSpPr>
        <p:spPr bwMode="auto">
          <a:xfrm flipH="1">
            <a:off x="6705600" y="2679700"/>
            <a:ext cx="762000" cy="790575"/>
          </a:xfrm>
          <a:custGeom>
            <a:avLst/>
            <a:gdLst>
              <a:gd name="T0" fmla="*/ 380998 w 761996"/>
              <a:gd name="T1" fmla="*/ 0 h 790571"/>
              <a:gd name="T2" fmla="*/ 761996 w 761996"/>
              <a:gd name="T3" fmla="*/ 395286 h 790571"/>
              <a:gd name="T4" fmla="*/ 380998 w 761996"/>
              <a:gd name="T5" fmla="*/ 790571 h 790571"/>
              <a:gd name="T6" fmla="*/ 0 w 761996"/>
              <a:gd name="T7" fmla="*/ 395286 h 790571"/>
              <a:gd name="T8" fmla="*/ 0 w 761996"/>
              <a:gd name="T9" fmla="*/ 0 h 790571"/>
              <a:gd name="T10" fmla="*/ 761996 w 761996"/>
              <a:gd name="T11" fmla="*/ 790571 h 790571"/>
              <a:gd name="T12" fmla="*/ 17694720 60000 65536"/>
              <a:gd name="T13" fmla="*/ 0 60000 65536"/>
              <a:gd name="T14" fmla="*/ 5898240 60000 65536"/>
              <a:gd name="T15" fmla="*/ 11796480 60000 65536"/>
              <a:gd name="T16" fmla="*/ 5898240 60000 65536"/>
              <a:gd name="T17" fmla="*/ 17694720 60000 65536"/>
              <a:gd name="T18" fmla="*/ 0 w 761996"/>
              <a:gd name="T19" fmla="*/ 0 h 790571"/>
              <a:gd name="T20" fmla="*/ 761996 w 761996"/>
              <a:gd name="T21" fmla="*/ 790571 h 790571"/>
            </a:gdLst>
            <a:ahLst/>
            <a:cxnLst>
              <a:cxn ang="T12">
                <a:pos x="T0" y="T1"/>
              </a:cxn>
              <a:cxn ang="T13">
                <a:pos x="T2" y="T3"/>
              </a:cxn>
              <a:cxn ang="T14">
                <a:pos x="T4" y="T5"/>
              </a:cxn>
              <a:cxn ang="T15">
                <a:pos x="T6" y="T7"/>
              </a:cxn>
              <a:cxn ang="T16">
                <a:pos x="T8" y="T9"/>
              </a:cxn>
              <a:cxn ang="T17">
                <a:pos x="T10" y="T11"/>
              </a:cxn>
            </a:cxnLst>
            <a:rect l="T18" t="T19" r="T20" b="T21"/>
            <a:pathLst>
              <a:path w="761996" h="790571">
                <a:moveTo>
                  <a:pt x="0" y="0"/>
                </a:moveTo>
                <a:lnTo>
                  <a:pt x="761996" y="790571"/>
                </a:lnTo>
              </a:path>
            </a:pathLst>
          </a:custGeom>
          <a:noFill/>
          <a:ln w="57150">
            <a:solidFill>
              <a:srgbClr val="94C800"/>
            </a:solidFill>
            <a:prstDash val="solid"/>
            <a:round/>
            <a:headEnd/>
            <a:tailEnd type="arrow" w="med" len="med"/>
          </a:ln>
        </p:spPr>
        <p:txBody>
          <a:bodyPr wrap="none" anchor="ctr"/>
          <a:lstStyle/>
          <a:p>
            <a:endParaRPr lang="es-ES"/>
          </a:p>
        </p:txBody>
      </p:sp>
      <p:sp>
        <p:nvSpPr>
          <p:cNvPr id="21512" name="Line 10"/>
          <p:cNvSpPr>
            <a:spLocks/>
          </p:cNvSpPr>
          <p:nvPr/>
        </p:nvSpPr>
        <p:spPr bwMode="auto">
          <a:xfrm flipV="1">
            <a:off x="4495800" y="4918075"/>
            <a:ext cx="0" cy="381000"/>
          </a:xfrm>
          <a:custGeom>
            <a:avLst/>
            <a:gdLst>
              <a:gd name="T0" fmla="*/ 0 h 381003"/>
              <a:gd name="T1" fmla="*/ 190502 h 381003"/>
              <a:gd name="T2" fmla="*/ 381003 h 381003"/>
              <a:gd name="T3" fmla="*/ 190502 h 381003"/>
              <a:gd name="T4" fmla="*/ 0 h 381003"/>
              <a:gd name="T5" fmla="*/ 381003 h 381003"/>
              <a:gd name="T6" fmla="*/ 17694720 60000 65536"/>
              <a:gd name="T7" fmla="*/ 0 60000 65536"/>
              <a:gd name="T8" fmla="*/ 5898240 60000 65536"/>
              <a:gd name="T9" fmla="*/ 11796480 60000 65536"/>
              <a:gd name="T10" fmla="*/ 5898240 60000 65536"/>
              <a:gd name="T11" fmla="*/ 17694720 60000 65536"/>
              <a:gd name="T12" fmla="*/ 0 h 381003"/>
              <a:gd name="T13" fmla="*/ 381003 h 381003"/>
            </a:gdLst>
            <a:ahLst/>
            <a:cxnLst>
              <a:cxn ang="T6">
                <a:pos x="0" y="T0"/>
              </a:cxn>
              <a:cxn ang="T7">
                <a:pos x="0" y="T1"/>
              </a:cxn>
              <a:cxn ang="T8">
                <a:pos x="0" y="T2"/>
              </a:cxn>
              <a:cxn ang="T9">
                <a:pos x="0" y="T3"/>
              </a:cxn>
              <a:cxn ang="T10">
                <a:pos x="0" y="T4"/>
              </a:cxn>
              <a:cxn ang="T11">
                <a:pos x="0" y="T5"/>
              </a:cxn>
            </a:cxnLst>
            <a:rect l="0" t="T12" r="0" b="T13"/>
            <a:pathLst>
              <a:path h="381003">
                <a:moveTo>
                  <a:pt x="0" y="0"/>
                </a:moveTo>
                <a:lnTo>
                  <a:pt x="1" y="381003"/>
                </a:lnTo>
              </a:path>
            </a:pathLst>
          </a:custGeom>
          <a:noFill/>
          <a:ln w="57150">
            <a:solidFill>
              <a:srgbClr val="94C800"/>
            </a:solidFill>
            <a:prstDash val="solid"/>
            <a:round/>
            <a:headEnd/>
            <a:tailEnd type="arrow" w="med" len="med"/>
          </a:ln>
        </p:spPr>
        <p:txBody>
          <a:bodyPr wrap="none" anchor="ctr"/>
          <a:lstStyle/>
          <a:p>
            <a:endParaRPr lang="es-ES"/>
          </a:p>
        </p:txBody>
      </p:sp>
      <p:sp>
        <p:nvSpPr>
          <p:cNvPr id="21513" name="Text Box 2052"/>
          <p:cNvSpPr txBox="1">
            <a:spLocks noChangeArrowheads="1"/>
          </p:cNvSpPr>
          <p:nvPr/>
        </p:nvSpPr>
        <p:spPr bwMode="auto">
          <a:xfrm>
            <a:off x="539750" y="6237288"/>
            <a:ext cx="7232650" cy="219075"/>
          </a:xfrm>
          <a:prstGeom prst="rect">
            <a:avLst/>
          </a:prstGeom>
          <a:noFill/>
          <a:ln w="9525">
            <a:noFill/>
            <a:miter lim="800000"/>
            <a:headEnd/>
            <a:tailEnd/>
          </a:ln>
        </p:spPr>
        <p:txBody>
          <a:bodyPr lIns="0" tIns="0" rIns="0" bIns="0">
            <a:spAutoFit/>
          </a:bodyPr>
          <a:lstStyle/>
          <a:p>
            <a:pPr hangingPunct="0">
              <a:spcBef>
                <a:spcPts val="300"/>
              </a:spcBef>
              <a:spcAft>
                <a:spcPts val="300"/>
              </a:spcAft>
              <a:tabLst>
                <a:tab pos="287338" algn="l"/>
              </a:tabLst>
            </a:pPr>
            <a:r>
              <a:rPr lang="ca-ES" sz="1200">
                <a:solidFill>
                  <a:srgbClr val="000000"/>
                </a:solidFill>
                <a:latin typeface="Trebuchet MS" pitchFamily="34" charset="0"/>
                <a:ea typeface="ＭＳ Ｐゴシック" charset="-128"/>
                <a:cs typeface="Times New Roman" pitchFamily="18" charset="0"/>
              </a:rPr>
              <a:t>Font: adaptat d’Etheridge RM i Sullivan E. &lt;http://www.alcoholcme.com</a:t>
            </a:r>
            <a:r>
              <a:rPr lang="es-ES" sz="1200">
                <a:solidFill>
                  <a:srgbClr val="000000"/>
                </a:solidFill>
                <a:latin typeface="Trebuchet MS" pitchFamily="34" charset="0"/>
                <a:ea typeface="ＭＳ Ｐゴシック" charset="-128"/>
                <a:cs typeface="Times New Roman" pitchFamily="18" charset="0"/>
              </a:rPr>
              <a:t>&gt;</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684213" y="0"/>
            <a:ext cx="7772400" cy="914400"/>
          </a:xfrm>
        </p:spPr>
        <p:txBody>
          <a:bodyPr lIns="90488" tIns="44450" rIns="90488" bIns="44450"/>
          <a:lstStyle/>
          <a:p>
            <a:pPr eaLnBrk="1" hangingPunct="1">
              <a:defRPr/>
            </a:pPr>
            <a:r>
              <a:rPr lang="es-ES_tradnl" b="1" dirty="0" smtClean="0">
                <a:solidFill>
                  <a:schemeClr val="accent3"/>
                </a:solidFill>
              </a:rPr>
              <a:t>Escolta </a:t>
            </a:r>
            <a:r>
              <a:rPr lang="es-ES_tradnl" b="1" dirty="0" err="1" smtClean="0">
                <a:solidFill>
                  <a:schemeClr val="accent3"/>
                </a:solidFill>
              </a:rPr>
              <a:t>amb</a:t>
            </a:r>
            <a:r>
              <a:rPr lang="es-ES_tradnl" b="1" dirty="0" smtClean="0">
                <a:solidFill>
                  <a:schemeClr val="accent3"/>
                </a:solidFill>
              </a:rPr>
              <a:t> </a:t>
            </a:r>
            <a:r>
              <a:rPr lang="es-ES_tradnl" b="1" dirty="0" err="1" smtClean="0">
                <a:solidFill>
                  <a:schemeClr val="accent3"/>
                </a:solidFill>
              </a:rPr>
              <a:t>reflexe</a:t>
            </a:r>
            <a:endParaRPr lang="es-ES_tradnl" b="1" dirty="0" smtClean="0">
              <a:solidFill>
                <a:schemeClr val="accent3"/>
              </a:solidFill>
            </a:endParaRPr>
          </a:p>
        </p:txBody>
      </p:sp>
      <p:sp>
        <p:nvSpPr>
          <p:cNvPr id="214018" name="Rectangle 3"/>
          <p:cNvSpPr>
            <a:spLocks noGrp="1" noChangeArrowheads="1"/>
          </p:cNvSpPr>
          <p:nvPr>
            <p:ph type="body" idx="4294967295"/>
          </p:nvPr>
        </p:nvSpPr>
        <p:spPr bwMode="auto">
          <a:xfrm>
            <a:off x="468313" y="1227138"/>
            <a:ext cx="8382000" cy="3744912"/>
          </a:xfrm>
          <a:prstGeom prst="rect">
            <a:avLst/>
          </a:prstGeom>
          <a:noFill/>
          <a:ln>
            <a:miter lim="800000"/>
            <a:headEnd/>
            <a:tailEnd/>
          </a:ln>
        </p:spPr>
        <p:txBody>
          <a:bodyPr lIns="90488" tIns="44450" rIns="90488" bIns="44450"/>
          <a:lstStyle/>
          <a:p>
            <a:pPr eaLnBrk="1" hangingPunct="1">
              <a:lnSpc>
                <a:spcPct val="90000"/>
              </a:lnSpc>
            </a:pPr>
            <a:r>
              <a:rPr lang="es-ES_tradnl" sz="2400" b="1" smtClean="0"/>
              <a:t>Repetició, </a:t>
            </a:r>
            <a:r>
              <a:rPr lang="es-ES_tradnl" sz="2400" smtClean="0"/>
              <a:t>es la més senzilla. Es repeteix un element del que ha dit el pacient.</a:t>
            </a:r>
          </a:p>
          <a:p>
            <a:pPr eaLnBrk="1" hangingPunct="1">
              <a:lnSpc>
                <a:spcPct val="90000"/>
              </a:lnSpc>
            </a:pPr>
            <a:r>
              <a:rPr lang="es-ES_tradnl" sz="2400" b="1" smtClean="0"/>
              <a:t>Refrassejar,</a:t>
            </a:r>
            <a:r>
              <a:rPr lang="es-ES_tradnl" sz="2400" smtClean="0"/>
              <a:t> el Professional repeteix  algun element que ha dit el paciente utilitzant sinònims o alterant-lo lleugerament només per clarificar.</a:t>
            </a:r>
          </a:p>
          <a:p>
            <a:pPr eaLnBrk="1" hangingPunct="1">
              <a:lnSpc>
                <a:spcPct val="90000"/>
              </a:lnSpc>
            </a:pPr>
            <a:r>
              <a:rPr lang="es-ES_tradnl" sz="2400" b="1" smtClean="0"/>
              <a:t>Parafrassejar, </a:t>
            </a:r>
            <a:r>
              <a:rPr lang="es-ES_tradnl" sz="2400" smtClean="0"/>
              <a:t>Aquí el professional infereix el que ha dit el pacient i ho reflexa amb noves paraules ampliant la perspectiva del que s’ha dit.</a:t>
            </a:r>
          </a:p>
          <a:p>
            <a:pPr eaLnBrk="1" hangingPunct="1">
              <a:lnSpc>
                <a:spcPct val="90000"/>
              </a:lnSpc>
            </a:pPr>
            <a:r>
              <a:rPr lang="es-ES_tradnl" sz="2400" b="1" smtClean="0"/>
              <a:t>Resumir</a:t>
            </a:r>
            <a:r>
              <a:rPr lang="es-ES_tradnl" sz="2400" smtClean="0"/>
              <a:t>. S’ integren varies de les comunicacions que el pacient ha aportat</a:t>
            </a:r>
          </a:p>
          <a:p>
            <a:pPr eaLnBrk="1" hangingPunct="1">
              <a:lnSpc>
                <a:spcPct val="90000"/>
              </a:lnSpc>
            </a:pPr>
            <a:endParaRPr lang="es-ES_tradnl" sz="2400" smtClean="0"/>
          </a:p>
        </p:txBody>
      </p:sp>
      <p:sp>
        <p:nvSpPr>
          <p:cNvPr id="105476" name="Rectangle 4"/>
          <p:cNvSpPr>
            <a:spLocks noChangeArrowheads="1"/>
          </p:cNvSpPr>
          <p:nvPr/>
        </p:nvSpPr>
        <p:spPr bwMode="auto">
          <a:xfrm>
            <a:off x="1752600" y="4972050"/>
            <a:ext cx="6538913" cy="1474788"/>
          </a:xfrm>
          <a:prstGeom prst="rect">
            <a:avLst/>
          </a:prstGeom>
          <a:solidFill>
            <a:schemeClr val="accent1"/>
          </a:solidFill>
          <a:ln w="12700">
            <a:solidFill>
              <a:srgbClr val="FFFF66"/>
            </a:solidFill>
            <a:miter lim="800000"/>
            <a:headEnd/>
            <a:tailEnd/>
          </a:ln>
        </p:spPr>
        <p:txBody>
          <a:bodyPr lIns="90488" tIns="44450" rIns="90488" bIns="44450">
            <a:spAutoFit/>
          </a:bodyPr>
          <a:lstStyle/>
          <a:p>
            <a:pPr algn="ctr" defTabSz="762000" eaLnBrk="0" hangingPunct="0">
              <a:spcBef>
                <a:spcPct val="50000"/>
              </a:spcBef>
            </a:pPr>
            <a:r>
              <a:rPr lang="ca-ES" b="1"/>
              <a:t>Quant menys entenem el problema, més superficial ha de ser la reflexió. Només aprofundim quan entenem una mica el problema.</a:t>
            </a:r>
          </a:p>
          <a:p>
            <a:pPr algn="ctr" defTabSz="762000" eaLnBrk="0" hangingPunct="0">
              <a:spcBef>
                <a:spcPct val="50000"/>
              </a:spcBef>
            </a:pPr>
            <a:endParaRPr lang="es-ES_tradnl" sz="2400" b="1"/>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Number Placeholder 3"/>
          <p:cNvSpPr>
            <a:spLocks noGrp="1"/>
          </p:cNvSpPr>
          <p:nvPr>
            <p:ph type="sldNum" sz="quarter" idx="12"/>
          </p:nvPr>
        </p:nvSpPr>
        <p:spPr>
          <a:noFill/>
        </p:spPr>
        <p:txBody>
          <a:bodyPr/>
          <a:lstStyle/>
          <a:p>
            <a:fld id="{86774831-BCBE-4AC4-847A-902E1E56341B}" type="slidenum">
              <a:rPr lang="en-US" smtClean="0">
                <a:solidFill>
                  <a:srgbClr val="045C75"/>
                </a:solidFill>
                <a:latin typeface="Times New Roman" pitchFamily="18" charset="0"/>
                <a:ea typeface="ＭＳ Ｐゴシック" charset="-128"/>
                <a:cs typeface="Arial" charset="0"/>
              </a:rPr>
              <a:pPr/>
              <a:t>51</a:t>
            </a:fld>
            <a:endParaRPr lang="en-US" smtClean="0">
              <a:solidFill>
                <a:srgbClr val="045C75"/>
              </a:solidFill>
              <a:latin typeface="Times New Roman" pitchFamily="18" charset="0"/>
              <a:ea typeface="ＭＳ Ｐゴシック" charset="-128"/>
              <a:cs typeface="Arial" charset="0"/>
            </a:endParaRPr>
          </a:p>
        </p:txBody>
      </p:sp>
      <p:sp>
        <p:nvSpPr>
          <p:cNvPr id="216066" name="Rectangle 2"/>
          <p:cNvSpPr>
            <a:spLocks noChangeArrowheads="1"/>
          </p:cNvSpPr>
          <p:nvPr/>
        </p:nvSpPr>
        <p:spPr bwMode="auto">
          <a:xfrm>
            <a:off x="1295400" y="-100013"/>
            <a:ext cx="6629400" cy="1066801"/>
          </a:xfrm>
          <a:prstGeom prst="rect">
            <a:avLst/>
          </a:prstGeom>
          <a:noFill/>
          <a:ln w="9525">
            <a:noFill/>
            <a:miter lim="800000"/>
            <a:headEnd/>
            <a:tailEnd/>
          </a:ln>
        </p:spPr>
        <p:txBody>
          <a:bodyPr lIns="92075" tIns="46038" rIns="92075" bIns="46038" anchor="ctr"/>
          <a:lstStyle/>
          <a:p>
            <a:pPr eaLnBrk="0" hangingPunct="0">
              <a:lnSpc>
                <a:spcPct val="70000"/>
              </a:lnSpc>
            </a:pPr>
            <a:r>
              <a:rPr lang="en-US" sz="4000" b="1">
                <a:solidFill>
                  <a:schemeClr val="bg1"/>
                </a:solidFill>
              </a:rPr>
              <a:t>Reflejando</a:t>
            </a:r>
          </a:p>
        </p:txBody>
      </p:sp>
      <p:sp>
        <p:nvSpPr>
          <p:cNvPr id="216067" name="Rectangle 3"/>
          <p:cNvSpPr>
            <a:spLocks noChangeArrowheads="1"/>
          </p:cNvSpPr>
          <p:nvPr/>
        </p:nvSpPr>
        <p:spPr bwMode="auto">
          <a:xfrm>
            <a:off x="220663" y="1022350"/>
            <a:ext cx="8669337" cy="5334000"/>
          </a:xfrm>
          <a:prstGeom prst="rect">
            <a:avLst/>
          </a:prstGeom>
          <a:noFill/>
          <a:ln w="9525">
            <a:noFill/>
            <a:miter lim="800000"/>
            <a:headEnd/>
            <a:tailEnd/>
          </a:ln>
        </p:spPr>
        <p:txBody>
          <a:bodyPr lIns="92075" tIns="46038" rIns="92075" bIns="46038" anchor="ctr"/>
          <a:lstStyle/>
          <a:p>
            <a:pPr marL="342900" indent="-342900" eaLnBrk="0" hangingPunct="0">
              <a:spcBef>
                <a:spcPct val="20000"/>
              </a:spcBef>
            </a:pPr>
            <a:r>
              <a:rPr lang="en-US" sz="2800">
                <a:solidFill>
                  <a:srgbClr val="9F1E22"/>
                </a:solidFill>
              </a:rPr>
              <a:t>   El usuario dice: </a:t>
            </a:r>
            <a:r>
              <a:rPr lang="en-US" altLang="es-ES" sz="2800">
                <a:solidFill>
                  <a:srgbClr val="9F1E22"/>
                </a:solidFill>
              </a:rPr>
              <a:t>“</a:t>
            </a:r>
            <a:r>
              <a:rPr lang="en-US" sz="2800">
                <a:solidFill>
                  <a:srgbClr val="9F1E22"/>
                </a:solidFill>
              </a:rPr>
              <a:t>…..y estoy aburrido</a:t>
            </a:r>
            <a:r>
              <a:rPr lang="en-US" altLang="es-ES" sz="2800">
                <a:solidFill>
                  <a:srgbClr val="9F1E22"/>
                </a:solidFill>
              </a:rPr>
              <a:t>”</a:t>
            </a:r>
            <a:r>
              <a:rPr lang="en-US" sz="2800">
                <a:solidFill>
                  <a:srgbClr val="9F1E22"/>
                </a:solidFill>
              </a:rPr>
              <a:t>. El profesional responde …</a:t>
            </a:r>
          </a:p>
          <a:p>
            <a:pPr marL="342900" indent="-342900" eaLnBrk="0" hangingPunct="0">
              <a:spcBef>
                <a:spcPct val="20000"/>
              </a:spcBef>
            </a:pPr>
            <a:endParaRPr lang="en-US" sz="2800">
              <a:solidFill>
                <a:srgbClr val="9F1E22"/>
              </a:solidFill>
            </a:endParaRPr>
          </a:p>
          <a:p>
            <a:pPr marL="342900" indent="-342900" eaLnBrk="0" hangingPunct="0">
              <a:spcBef>
                <a:spcPct val="20000"/>
              </a:spcBef>
              <a:spcAft>
                <a:spcPts val="600"/>
              </a:spcAft>
              <a:buClr>
                <a:schemeClr val="hlink"/>
              </a:buClr>
              <a:buSzPct val="50000"/>
              <a:buFont typeface="Monotype Sorts"/>
              <a:buChar char="n"/>
            </a:pPr>
            <a:r>
              <a:rPr lang="en-US" sz="2400" b="1">
                <a:solidFill>
                  <a:srgbClr val="9F1E22"/>
                </a:solidFill>
              </a:rPr>
              <a:t>Repetición, </a:t>
            </a:r>
            <a:r>
              <a:rPr lang="en-US" altLang="es-ES" sz="2400">
                <a:solidFill>
                  <a:srgbClr val="9F1E22"/>
                </a:solidFill>
              </a:rPr>
              <a:t>“</a:t>
            </a:r>
            <a:r>
              <a:rPr lang="en-US" sz="2400">
                <a:solidFill>
                  <a:srgbClr val="9F1E22"/>
                </a:solidFill>
              </a:rPr>
              <a:t>…aburrido..</a:t>
            </a:r>
            <a:r>
              <a:rPr lang="en-US" altLang="es-ES" sz="2400">
                <a:solidFill>
                  <a:srgbClr val="9F1E22"/>
                </a:solidFill>
              </a:rPr>
              <a:t>”</a:t>
            </a:r>
            <a:endParaRPr lang="en-US" altLang="ja-JP" sz="2400" b="1">
              <a:solidFill>
                <a:srgbClr val="9F1E22"/>
              </a:solidFill>
              <a:ea typeface="ＭＳ Ｐゴシック" charset="-128"/>
            </a:endParaRPr>
          </a:p>
          <a:p>
            <a:pPr marL="342900" indent="-342900" eaLnBrk="0" hangingPunct="0">
              <a:spcBef>
                <a:spcPct val="20000"/>
              </a:spcBef>
              <a:spcAft>
                <a:spcPts val="600"/>
              </a:spcAft>
              <a:buClr>
                <a:schemeClr val="hlink"/>
              </a:buClr>
              <a:buSzPct val="50000"/>
              <a:buFont typeface="Monotype Sorts"/>
              <a:buChar char="n"/>
            </a:pPr>
            <a:r>
              <a:rPr lang="en-US" sz="2400" b="1">
                <a:solidFill>
                  <a:srgbClr val="9F1E22"/>
                </a:solidFill>
              </a:rPr>
              <a:t>Refrasear,</a:t>
            </a:r>
            <a:r>
              <a:rPr lang="en-US" sz="2400">
                <a:solidFill>
                  <a:srgbClr val="9F1E22"/>
                </a:solidFill>
              </a:rPr>
              <a:t> </a:t>
            </a:r>
            <a:r>
              <a:rPr lang="en-US" altLang="es-ES" sz="2400">
                <a:solidFill>
                  <a:srgbClr val="9F1E22"/>
                </a:solidFill>
              </a:rPr>
              <a:t>“</a:t>
            </a:r>
            <a:r>
              <a:rPr lang="en-US" altLang="ja-JP" sz="2400">
                <a:solidFill>
                  <a:srgbClr val="9F1E22"/>
                </a:solidFill>
                <a:ea typeface="ＭＳ Ｐゴシック" charset="-128"/>
              </a:rPr>
              <a:t>está diciendo que está desanimado..</a:t>
            </a:r>
            <a:r>
              <a:rPr lang="en-US" altLang="es-ES" sz="2400">
                <a:solidFill>
                  <a:srgbClr val="9F1E22"/>
                </a:solidFill>
              </a:rPr>
              <a:t>”</a:t>
            </a:r>
            <a:endParaRPr lang="en-US" altLang="ja-JP" sz="2400">
              <a:solidFill>
                <a:srgbClr val="9F1E22"/>
              </a:solidFill>
              <a:ea typeface="ＭＳ Ｐゴシック" charset="-128"/>
            </a:endParaRPr>
          </a:p>
          <a:p>
            <a:pPr marL="342900" indent="-342900" eaLnBrk="0" hangingPunct="0">
              <a:spcBef>
                <a:spcPct val="20000"/>
              </a:spcBef>
              <a:spcAft>
                <a:spcPts val="600"/>
              </a:spcAft>
              <a:buClr>
                <a:schemeClr val="hlink"/>
              </a:buClr>
              <a:buSzPct val="50000"/>
              <a:buFont typeface="Monotype Sorts"/>
              <a:buChar char="n"/>
            </a:pPr>
            <a:r>
              <a:rPr lang="en-US" sz="2400" b="1">
                <a:solidFill>
                  <a:srgbClr val="9F1E22"/>
                </a:solidFill>
              </a:rPr>
              <a:t>Parafrasear,</a:t>
            </a:r>
            <a:r>
              <a:rPr lang="en-US" sz="2400">
                <a:solidFill>
                  <a:srgbClr val="9F1E22"/>
                </a:solidFill>
              </a:rPr>
              <a:t> </a:t>
            </a:r>
            <a:r>
              <a:rPr lang="en-US" altLang="es-ES" sz="2400">
                <a:solidFill>
                  <a:srgbClr val="9F1E22"/>
                </a:solidFill>
              </a:rPr>
              <a:t>“</a:t>
            </a:r>
            <a:r>
              <a:rPr lang="en-US" altLang="ja-JP" sz="2400">
                <a:solidFill>
                  <a:srgbClr val="9F1E22"/>
                </a:solidFill>
                <a:ea typeface="ＭＳ Ｐゴシック" charset="-128"/>
              </a:rPr>
              <a:t>cuando dice que está aburrido, quiere decir que está desilusionado...</a:t>
            </a:r>
            <a:r>
              <a:rPr lang="en-US" altLang="es-ES" sz="2400">
                <a:solidFill>
                  <a:srgbClr val="9F1E22"/>
                </a:solidFill>
              </a:rPr>
              <a:t>”</a:t>
            </a:r>
            <a:endParaRPr lang="en-US" altLang="ja-JP" sz="2400" b="1">
              <a:solidFill>
                <a:srgbClr val="9F1E22"/>
              </a:solidFill>
              <a:ea typeface="ＭＳ Ｐゴシック" charset="-128"/>
            </a:endParaRPr>
          </a:p>
          <a:p>
            <a:pPr marL="342900" indent="-342900" eaLnBrk="0" hangingPunct="0">
              <a:spcBef>
                <a:spcPct val="20000"/>
              </a:spcBef>
              <a:spcAft>
                <a:spcPts val="600"/>
              </a:spcAft>
              <a:buClr>
                <a:schemeClr val="hlink"/>
              </a:buClr>
              <a:buSzPct val="50000"/>
              <a:buFont typeface="Monotype Sorts"/>
              <a:buChar char="n"/>
            </a:pPr>
            <a:r>
              <a:rPr lang="en-US" sz="2400" b="1">
                <a:solidFill>
                  <a:srgbClr val="9F1E22"/>
                </a:solidFill>
              </a:rPr>
              <a:t>Reflejar sentimientos, </a:t>
            </a:r>
            <a:r>
              <a:rPr lang="en-US" altLang="es-ES" sz="2400">
                <a:solidFill>
                  <a:srgbClr val="9F1E22"/>
                </a:solidFill>
              </a:rPr>
              <a:t>“</a:t>
            </a:r>
            <a:r>
              <a:rPr lang="en-US" altLang="ja-JP" sz="2400">
                <a:solidFill>
                  <a:srgbClr val="9F1E22"/>
                </a:solidFill>
                <a:ea typeface="ＭＳ Ｐゴシック" charset="-128"/>
              </a:rPr>
              <a:t>Quiere decir que está preocupado porque siente que se ha ido desilusionando del tratamiento</a:t>
            </a:r>
            <a:r>
              <a:rPr lang="en-US" altLang="es-ES" sz="2400">
                <a:solidFill>
                  <a:srgbClr val="9F1E22"/>
                </a:solidFill>
              </a:rPr>
              <a:t>”</a:t>
            </a:r>
            <a:endParaRPr lang="en-US" sz="2400">
              <a:solidFill>
                <a:srgbClr val="9F1E22"/>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idx="4294967295"/>
          </p:nvPr>
        </p:nvSpPr>
        <p:spPr>
          <a:xfrm>
            <a:off x="685800" y="125413"/>
            <a:ext cx="7772400" cy="1143000"/>
          </a:xfrm>
        </p:spPr>
        <p:txBody>
          <a:bodyPr/>
          <a:lstStyle/>
          <a:p>
            <a:pPr eaLnBrk="1" hangingPunct="1"/>
            <a:r>
              <a:rPr lang="es-ES_tradnl" smtClean="0">
                <a:solidFill>
                  <a:schemeClr val="bg1"/>
                </a:solidFill>
              </a:rPr>
              <a:t>Formando reflexiones</a:t>
            </a:r>
            <a:r>
              <a:rPr lang="es-ES_tradnl" smtClean="0"/>
              <a:t> </a:t>
            </a:r>
            <a:br>
              <a:rPr lang="es-ES_tradnl" smtClean="0"/>
            </a:br>
            <a:r>
              <a:rPr lang="es-ES_tradnl" smtClean="0">
                <a:solidFill>
                  <a:srgbClr val="9F1E22"/>
                </a:solidFill>
              </a:rPr>
              <a:t>(Algunas sugerencias)</a:t>
            </a:r>
          </a:p>
        </p:txBody>
      </p:sp>
      <p:sp>
        <p:nvSpPr>
          <p:cNvPr id="218114" name="Rectangle 3"/>
          <p:cNvSpPr>
            <a:spLocks noGrp="1" noChangeArrowheads="1"/>
          </p:cNvSpPr>
          <p:nvPr>
            <p:ph type="body" sz="half" idx="4294967295"/>
          </p:nvPr>
        </p:nvSpPr>
        <p:spPr bwMode="auto">
          <a:xfrm>
            <a:off x="395288" y="3048000"/>
            <a:ext cx="3810000" cy="4114800"/>
          </a:xfrm>
          <a:prstGeom prst="rect">
            <a:avLst/>
          </a:prstGeom>
          <a:noFill/>
          <a:ln>
            <a:miter lim="800000"/>
            <a:headEnd/>
            <a:tailEnd/>
          </a:ln>
        </p:spPr>
        <p:txBody>
          <a:bodyPr/>
          <a:lstStyle/>
          <a:p>
            <a:pPr eaLnBrk="1" hangingPunct="1"/>
            <a:r>
              <a:rPr lang="es-ES_tradnl" sz="2800" smtClean="0">
                <a:solidFill>
                  <a:srgbClr val="9F1E22"/>
                </a:solidFill>
              </a:rPr>
              <a:t>Así que tú sientes ...</a:t>
            </a:r>
          </a:p>
          <a:p>
            <a:pPr eaLnBrk="1" hangingPunct="1"/>
            <a:r>
              <a:rPr lang="es-ES_tradnl" sz="2800" smtClean="0">
                <a:solidFill>
                  <a:srgbClr val="9F1E22"/>
                </a:solidFill>
              </a:rPr>
              <a:t>Es como si tú...</a:t>
            </a:r>
          </a:p>
          <a:p>
            <a:pPr eaLnBrk="1" hangingPunct="1"/>
            <a:r>
              <a:rPr lang="es-ES_tradnl" sz="2800" smtClean="0">
                <a:solidFill>
                  <a:srgbClr val="9F1E22"/>
                </a:solidFill>
              </a:rPr>
              <a:t>Te preguntas si ...</a:t>
            </a:r>
          </a:p>
          <a:p>
            <a:pPr eaLnBrk="1" hangingPunct="1"/>
            <a:r>
              <a:rPr lang="es-ES_tradnl" sz="2800" smtClean="0">
                <a:solidFill>
                  <a:srgbClr val="9F1E22"/>
                </a:solidFill>
              </a:rPr>
              <a:t>Tú dices ...</a:t>
            </a:r>
          </a:p>
        </p:txBody>
      </p:sp>
      <p:sp>
        <p:nvSpPr>
          <p:cNvPr id="218115" name="Rectangle 4"/>
          <p:cNvSpPr>
            <a:spLocks noGrp="1" noChangeArrowheads="1"/>
          </p:cNvSpPr>
          <p:nvPr>
            <p:ph type="body" sz="half" idx="4294967295"/>
          </p:nvPr>
        </p:nvSpPr>
        <p:spPr bwMode="auto">
          <a:xfrm>
            <a:off x="4427538" y="3076575"/>
            <a:ext cx="4716462" cy="4114800"/>
          </a:xfrm>
          <a:prstGeom prst="rect">
            <a:avLst/>
          </a:prstGeom>
          <a:noFill/>
          <a:ln>
            <a:miter lim="800000"/>
            <a:headEnd/>
            <a:tailEnd/>
          </a:ln>
        </p:spPr>
        <p:txBody>
          <a:bodyPr/>
          <a:lstStyle/>
          <a:p>
            <a:pPr eaLnBrk="1" hangingPunct="1"/>
            <a:r>
              <a:rPr lang="es-ES_tradnl" sz="2800" u="sng" smtClean="0">
                <a:solidFill>
                  <a:srgbClr val="9F1E22"/>
                </a:solidFill>
              </a:rPr>
              <a:t>Sé</a:t>
            </a:r>
            <a:r>
              <a:rPr lang="es-ES_tradnl" sz="2800" smtClean="0">
                <a:solidFill>
                  <a:srgbClr val="9F1E22"/>
                </a:solidFill>
              </a:rPr>
              <a:t> cómo estas ...</a:t>
            </a:r>
          </a:p>
          <a:p>
            <a:pPr eaLnBrk="1" hangingPunct="1"/>
            <a:r>
              <a:rPr lang="es-ES_tradnl" sz="2800" u="sng" smtClean="0">
                <a:solidFill>
                  <a:srgbClr val="9F1E22"/>
                </a:solidFill>
              </a:rPr>
              <a:t>Ya se</a:t>
            </a:r>
            <a:r>
              <a:rPr lang="es-ES_tradnl" sz="2800" smtClean="0">
                <a:solidFill>
                  <a:srgbClr val="9F1E22"/>
                </a:solidFill>
              </a:rPr>
              <a:t> que quieres decir..</a:t>
            </a:r>
          </a:p>
          <a:p>
            <a:pPr eaLnBrk="1" hangingPunct="1"/>
            <a:r>
              <a:rPr lang="es-ES_tradnl" sz="2800" smtClean="0">
                <a:solidFill>
                  <a:srgbClr val="9F1E22"/>
                </a:solidFill>
              </a:rPr>
              <a:t>Lo que te oigo decir es...</a:t>
            </a:r>
          </a:p>
          <a:p>
            <a:pPr eaLnBrk="1" hangingPunct="1"/>
            <a:r>
              <a:rPr lang="es-ES_tradnl" sz="2800" smtClean="0">
                <a:solidFill>
                  <a:srgbClr val="9F1E22"/>
                </a:solidFill>
              </a:rPr>
              <a:t>Así que tienes </a:t>
            </a:r>
            <a:r>
              <a:rPr lang="es-ES_tradnl" sz="2800" u="sng" smtClean="0">
                <a:solidFill>
                  <a:srgbClr val="9F1E22"/>
                </a:solidFill>
              </a:rPr>
              <a:t>problemas</a:t>
            </a:r>
            <a:r>
              <a:rPr lang="es-ES_tradnl" sz="2800" smtClean="0">
                <a:solidFill>
                  <a:srgbClr val="9F1E22"/>
                </a:solidFill>
              </a:rPr>
              <a:t> </a:t>
            </a:r>
          </a:p>
        </p:txBody>
      </p:sp>
      <p:sp>
        <p:nvSpPr>
          <p:cNvPr id="218116" name="Text Box 6"/>
          <p:cNvSpPr txBox="1">
            <a:spLocks noChangeArrowheads="1"/>
          </p:cNvSpPr>
          <p:nvPr/>
        </p:nvSpPr>
        <p:spPr bwMode="auto">
          <a:xfrm>
            <a:off x="6180138" y="1628775"/>
            <a:ext cx="1035050" cy="1555750"/>
          </a:xfrm>
          <a:prstGeom prst="rect">
            <a:avLst/>
          </a:prstGeom>
          <a:noFill/>
          <a:ln w="9525">
            <a:noFill/>
            <a:miter lim="800000"/>
            <a:headEnd/>
            <a:tailEnd/>
          </a:ln>
        </p:spPr>
        <p:txBody>
          <a:bodyPr>
            <a:spAutoFit/>
          </a:bodyPr>
          <a:lstStyle/>
          <a:p>
            <a:pPr algn="ctr" eaLnBrk="0" hangingPunct="0">
              <a:spcBef>
                <a:spcPct val="50000"/>
              </a:spcBef>
            </a:pPr>
            <a:r>
              <a:rPr lang="es-ES" sz="9600" noProof="1">
                <a:latin typeface="Times New Roman" pitchFamily="18" charset="0"/>
                <a:ea typeface="ＭＳ Ｐゴシック" charset="-128"/>
                <a:sym typeface="Wingdings" pitchFamily="2" charset="2"/>
              </a:rPr>
              <a:t></a:t>
            </a:r>
            <a:endParaRPr lang="es-ES_tradnl" sz="9600">
              <a:latin typeface="Times New Roman" pitchFamily="18" charset="0"/>
              <a:ea typeface="ＭＳ Ｐゴシック" charset="-128"/>
              <a:sym typeface="Wingdings" pitchFamily="2" charset="2"/>
            </a:endParaRPr>
          </a:p>
        </p:txBody>
      </p:sp>
      <p:sp>
        <p:nvSpPr>
          <p:cNvPr id="218117" name="Text Box 8"/>
          <p:cNvSpPr txBox="1">
            <a:spLocks noChangeArrowheads="1"/>
          </p:cNvSpPr>
          <p:nvPr/>
        </p:nvSpPr>
        <p:spPr bwMode="auto">
          <a:xfrm>
            <a:off x="1538288" y="1600200"/>
            <a:ext cx="914400" cy="1555750"/>
          </a:xfrm>
          <a:prstGeom prst="rect">
            <a:avLst/>
          </a:prstGeom>
          <a:noFill/>
          <a:ln w="9525">
            <a:noFill/>
            <a:miter lim="800000"/>
            <a:headEnd/>
            <a:tailEnd/>
          </a:ln>
        </p:spPr>
        <p:txBody>
          <a:bodyPr>
            <a:spAutoFit/>
          </a:bodyPr>
          <a:lstStyle/>
          <a:p>
            <a:pPr algn="ctr" eaLnBrk="0" hangingPunct="0">
              <a:spcBef>
                <a:spcPct val="50000"/>
              </a:spcBef>
            </a:pPr>
            <a:r>
              <a:rPr lang="es-ES" sz="9600" noProof="1">
                <a:latin typeface="Times New Roman" pitchFamily="18" charset="0"/>
                <a:ea typeface="ＭＳ Ｐゴシック" charset="-128"/>
                <a:sym typeface="Wingdings" pitchFamily="2" charset="2"/>
              </a:rPr>
              <a:t></a:t>
            </a:r>
            <a:endParaRPr lang="es-ES_tradnl" sz="9600">
              <a:latin typeface="Times New Roman" pitchFamily="18" charset="0"/>
              <a:ea typeface="ＭＳ Ｐゴシック" charset="-128"/>
              <a:sym typeface="Wingdings" pitchFamily="2" charset="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idx="4294967295"/>
          </p:nvPr>
        </p:nvSpPr>
        <p:spPr/>
        <p:txBody>
          <a:bodyPr lIns="90488" tIns="44450" rIns="90488" bIns="44450"/>
          <a:lstStyle/>
          <a:p>
            <a:pPr eaLnBrk="1" hangingPunct="1"/>
            <a:r>
              <a:rPr lang="es-ES_tradnl" smtClean="0">
                <a:solidFill>
                  <a:schemeClr val="bg1"/>
                </a:solidFill>
              </a:rPr>
              <a:t>Ejercicio para responder con reflejo </a:t>
            </a:r>
            <a:r>
              <a:rPr lang="es-ES_tradnl" smtClean="0">
                <a:solidFill>
                  <a:srgbClr val="9F1E22"/>
                </a:solidFill>
              </a:rPr>
              <a:t>(C. Yahne)</a:t>
            </a:r>
          </a:p>
        </p:txBody>
      </p:sp>
      <p:sp>
        <p:nvSpPr>
          <p:cNvPr id="220162" name="Rectangle 3"/>
          <p:cNvSpPr>
            <a:spLocks noGrp="1" noChangeArrowheads="1"/>
          </p:cNvSpPr>
          <p:nvPr>
            <p:ph type="body" idx="4294967295"/>
          </p:nvPr>
        </p:nvSpPr>
        <p:spPr bwMode="auto">
          <a:xfrm>
            <a:off x="457200" y="2103438"/>
            <a:ext cx="8229600" cy="2597150"/>
          </a:xfrm>
          <a:prstGeom prst="rect">
            <a:avLst/>
          </a:prstGeom>
          <a:noFill/>
          <a:ln>
            <a:miter lim="800000"/>
            <a:headEnd/>
            <a:tailEnd/>
          </a:ln>
        </p:spPr>
        <p:txBody>
          <a:bodyPr lIns="90488" tIns="44450" rIns="90488" bIns="44450"/>
          <a:lstStyle/>
          <a:p>
            <a:pPr eaLnBrk="1" hangingPunct="1"/>
            <a:r>
              <a:rPr lang="es-ES_tradnl" smtClean="0">
                <a:solidFill>
                  <a:srgbClr val="9F1E22"/>
                </a:solidFill>
              </a:rPr>
              <a:t>Coger la hoja con los 6 casos descritos y escribir para cada caso una respuesta del terapeuta utilizando un reflejo.</a:t>
            </a:r>
          </a:p>
          <a:p>
            <a:pPr eaLnBrk="1" hangingPunct="1"/>
            <a:r>
              <a:rPr lang="es-ES_tradnl" smtClean="0">
                <a:solidFill>
                  <a:srgbClr val="9F1E22"/>
                </a:solidFill>
              </a:rPr>
              <a:t>Dispones de 10 minutos.</a:t>
            </a: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1 Título"/>
          <p:cNvSpPr>
            <a:spLocks noGrp="1"/>
          </p:cNvSpPr>
          <p:nvPr>
            <p:ph type="title" idx="4294967295"/>
          </p:nvPr>
        </p:nvSpPr>
        <p:spPr>
          <a:xfrm>
            <a:off x="395288" y="-242888"/>
            <a:ext cx="8229600" cy="1143001"/>
          </a:xfrm>
        </p:spPr>
        <p:txBody>
          <a:bodyPr/>
          <a:lstStyle/>
          <a:p>
            <a:pPr eaLnBrk="1" hangingPunct="1"/>
            <a:r>
              <a:rPr lang="es-ES" sz="3200" smtClean="0">
                <a:solidFill>
                  <a:schemeClr val="bg1"/>
                </a:solidFill>
              </a:rPr>
              <a:t>L</a:t>
            </a:r>
            <a:r>
              <a:rPr lang="es-ES" altLang="es-ES" sz="3200" smtClean="0">
                <a:solidFill>
                  <a:schemeClr val="bg1"/>
                </a:solidFill>
              </a:rPr>
              <a:t>’</a:t>
            </a:r>
            <a:r>
              <a:rPr lang="es-ES" sz="3200" smtClean="0">
                <a:solidFill>
                  <a:schemeClr val="bg1"/>
                </a:solidFill>
              </a:rPr>
              <a:t>escolta reflexiva com a forma d</a:t>
            </a:r>
            <a:r>
              <a:rPr lang="es-ES" altLang="es-ES" sz="3200" smtClean="0">
                <a:solidFill>
                  <a:schemeClr val="bg1"/>
                </a:solidFill>
              </a:rPr>
              <a:t>’explora</a:t>
            </a:r>
            <a:r>
              <a:rPr lang="es-ES" sz="3200" smtClean="0">
                <a:solidFill>
                  <a:schemeClr val="bg1"/>
                </a:solidFill>
              </a:rPr>
              <a:t>r</a:t>
            </a:r>
          </a:p>
        </p:txBody>
      </p:sp>
      <p:sp>
        <p:nvSpPr>
          <p:cNvPr id="222210" name="2 Marcador de contenido"/>
          <p:cNvSpPr>
            <a:spLocks noGrp="1"/>
          </p:cNvSpPr>
          <p:nvPr>
            <p:ph idx="4294967295"/>
          </p:nvPr>
        </p:nvSpPr>
        <p:spPr bwMode="auto">
          <a:xfrm>
            <a:off x="457200" y="1844675"/>
            <a:ext cx="8229600" cy="4281488"/>
          </a:xfrm>
          <a:prstGeom prst="rect">
            <a:avLst/>
          </a:prstGeom>
          <a:noFill/>
          <a:ln>
            <a:miter lim="800000"/>
            <a:headEnd/>
            <a:tailEnd/>
          </a:ln>
        </p:spPr>
        <p:txBody>
          <a:bodyPr/>
          <a:lstStyle/>
          <a:p>
            <a:pPr eaLnBrk="1" hangingPunct="1"/>
            <a:r>
              <a:rPr lang="es-ES" smtClean="0">
                <a:solidFill>
                  <a:srgbClr val="9F1E22"/>
                </a:solidFill>
              </a:rPr>
              <a:t>Llençar una hipotesi</a:t>
            </a:r>
          </a:p>
          <a:p>
            <a:pPr eaLnBrk="1" hangingPunct="1"/>
            <a:r>
              <a:rPr lang="es-ES" smtClean="0">
                <a:solidFill>
                  <a:srgbClr val="9F1E22"/>
                </a:solidFill>
              </a:rPr>
              <a:t>Reacció quan l</a:t>
            </a:r>
            <a:r>
              <a:rPr lang="es-ES" altLang="es-ES" smtClean="0">
                <a:solidFill>
                  <a:srgbClr val="9F1E22"/>
                </a:solidFill>
              </a:rPr>
              <a:t>’</a:t>
            </a:r>
            <a:r>
              <a:rPr lang="es-ES" smtClean="0">
                <a:solidFill>
                  <a:srgbClr val="9F1E22"/>
                </a:solidFill>
              </a:rPr>
              <a:t>accepten</a:t>
            </a:r>
          </a:p>
          <a:p>
            <a:pPr eaLnBrk="1" hangingPunct="1"/>
            <a:r>
              <a:rPr lang="es-ES" smtClean="0">
                <a:solidFill>
                  <a:srgbClr val="9F1E22"/>
                </a:solidFill>
              </a:rPr>
              <a:t>Reacció quan la rebutgen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685800" y="-26988"/>
            <a:ext cx="7772400" cy="838201"/>
          </a:xfrm>
          <a:prstGeom prst="rect">
            <a:avLst/>
          </a:prstGeom>
          <a:noFill/>
          <a:ln w="9525">
            <a:noFill/>
            <a:miter lim="800000"/>
            <a:headEnd/>
            <a:tailEnd/>
          </a:ln>
        </p:spPr>
        <p:txBody>
          <a:bodyPr anchor="ctr"/>
          <a:lstStyle/>
          <a:p>
            <a:pPr algn="ctr" eaLnBrk="0" hangingPunct="0"/>
            <a:r>
              <a:rPr lang="en-US" sz="4400" b="1">
                <a:solidFill>
                  <a:schemeClr val="bg1"/>
                </a:solidFill>
                <a:latin typeface="Times New Roman" pitchFamily="18" charset="0"/>
              </a:rPr>
              <a:t>Niveles de Reflexión</a:t>
            </a:r>
          </a:p>
        </p:txBody>
      </p:sp>
      <p:grpSp>
        <p:nvGrpSpPr>
          <p:cNvPr id="2" name="Group 3"/>
          <p:cNvGrpSpPr>
            <a:grpSpLocks noRot="1"/>
          </p:cNvGrpSpPr>
          <p:nvPr/>
        </p:nvGrpSpPr>
        <p:grpSpPr bwMode="auto">
          <a:xfrm>
            <a:off x="251520" y="836613"/>
            <a:ext cx="8496944" cy="5305425"/>
            <a:chOff x="432" y="720"/>
            <a:chExt cx="4896" cy="3342"/>
          </a:xfrm>
        </p:grpSpPr>
        <p:sp>
          <p:nvSpPr>
            <p:cNvPr id="49155" name="Rectangle 4"/>
            <p:cNvSpPr>
              <a:spLocks noChangeArrowheads="1"/>
            </p:cNvSpPr>
            <p:nvPr/>
          </p:nvSpPr>
          <p:spPr bwMode="auto">
            <a:xfrm>
              <a:off x="4320" y="3528"/>
              <a:ext cx="1008" cy="534"/>
            </a:xfrm>
            <a:prstGeom prst="rect">
              <a:avLst/>
            </a:prstGeom>
            <a:noFill/>
            <a:ln w="9525">
              <a:noFill/>
              <a:miter lim="800000"/>
              <a:headEnd/>
              <a:tailEnd/>
            </a:ln>
          </p:spPr>
          <p:txBody>
            <a:bodyPr/>
            <a:lstStyle/>
            <a:p>
              <a:pPr eaLnBrk="0" hangingPunct="0">
                <a:spcBef>
                  <a:spcPct val="20000"/>
                </a:spcBef>
              </a:pPr>
              <a:endParaRPr lang="es-MX" sz="2800">
                <a:latin typeface="Times New Roman" pitchFamily="18" charset="0"/>
              </a:endParaRPr>
            </a:p>
          </p:txBody>
        </p:sp>
        <p:sp>
          <p:nvSpPr>
            <p:cNvPr id="49156" name="Rectangle 5"/>
            <p:cNvSpPr>
              <a:spLocks noChangeArrowheads="1"/>
            </p:cNvSpPr>
            <p:nvPr/>
          </p:nvSpPr>
          <p:spPr bwMode="auto">
            <a:xfrm>
              <a:off x="3408" y="3528"/>
              <a:ext cx="912" cy="534"/>
            </a:xfrm>
            <a:prstGeom prst="rect">
              <a:avLst/>
            </a:prstGeom>
            <a:noFill/>
            <a:ln w="9525">
              <a:noFill/>
              <a:miter lim="800000"/>
              <a:headEnd/>
              <a:tailEnd/>
            </a:ln>
          </p:spPr>
          <p:txBody>
            <a:bodyPr/>
            <a:lstStyle/>
            <a:p>
              <a:pPr eaLnBrk="0" hangingPunct="0">
                <a:spcBef>
                  <a:spcPct val="20000"/>
                </a:spcBef>
              </a:pPr>
              <a:endParaRPr lang="es-MX" sz="2800">
                <a:latin typeface="Times New Roman" pitchFamily="18" charset="0"/>
              </a:endParaRPr>
            </a:p>
          </p:txBody>
        </p:sp>
        <p:sp>
          <p:nvSpPr>
            <p:cNvPr id="49157" name="Rectangle 6"/>
            <p:cNvSpPr>
              <a:spLocks noChangeArrowheads="1"/>
            </p:cNvSpPr>
            <p:nvPr/>
          </p:nvSpPr>
          <p:spPr bwMode="auto">
            <a:xfrm>
              <a:off x="432" y="3528"/>
              <a:ext cx="2976" cy="534"/>
            </a:xfrm>
            <a:prstGeom prst="rect">
              <a:avLst/>
            </a:prstGeom>
            <a:noFill/>
            <a:ln w="9525">
              <a:noFill/>
              <a:miter lim="800000"/>
              <a:headEnd/>
              <a:tailEnd/>
            </a:ln>
          </p:spPr>
          <p:txBody>
            <a:bodyPr/>
            <a:lstStyle/>
            <a:p>
              <a:pPr eaLnBrk="0" hangingPunct="0">
                <a:spcBef>
                  <a:spcPct val="20000"/>
                </a:spcBef>
              </a:pPr>
              <a:r>
                <a:rPr lang="en-US" sz="2800" b="1">
                  <a:solidFill>
                    <a:srgbClr val="9F1E22"/>
                  </a:solidFill>
                  <a:latin typeface="Times New Roman" pitchFamily="18" charset="0"/>
                </a:rPr>
                <a:t>Resúmen</a:t>
              </a:r>
            </a:p>
            <a:p>
              <a:pPr eaLnBrk="0" hangingPunct="0">
                <a:spcBef>
                  <a:spcPct val="20000"/>
                </a:spcBef>
              </a:pPr>
              <a:r>
                <a:rPr lang="en-US">
                  <a:solidFill>
                    <a:srgbClr val="9F1E22"/>
                  </a:solidFill>
                  <a:latin typeface="Times New Roman" pitchFamily="18" charset="0"/>
                </a:rPr>
                <a:t>(juntar dos o más declaraciones del cliente)</a:t>
              </a:r>
            </a:p>
          </p:txBody>
        </p:sp>
        <p:sp>
          <p:nvSpPr>
            <p:cNvPr id="49158" name="Rectangle 7"/>
            <p:cNvSpPr>
              <a:spLocks noChangeArrowheads="1"/>
            </p:cNvSpPr>
            <p:nvPr/>
          </p:nvSpPr>
          <p:spPr bwMode="auto">
            <a:xfrm>
              <a:off x="4320" y="2613"/>
              <a:ext cx="1008" cy="915"/>
            </a:xfrm>
            <a:prstGeom prst="rect">
              <a:avLst/>
            </a:prstGeom>
            <a:noFill/>
            <a:ln w="9525">
              <a:noFill/>
              <a:miter lim="800000"/>
              <a:headEnd/>
              <a:tailEnd/>
            </a:ln>
          </p:spPr>
          <p:txBody>
            <a:bodyPr/>
            <a:lstStyle/>
            <a:p>
              <a:pPr eaLnBrk="0" hangingPunct="0">
                <a:spcBef>
                  <a:spcPct val="20000"/>
                </a:spcBef>
              </a:pPr>
              <a:endParaRPr lang="es-MX" sz="2800">
                <a:latin typeface="Times New Roman" pitchFamily="18" charset="0"/>
              </a:endParaRPr>
            </a:p>
          </p:txBody>
        </p:sp>
        <p:sp>
          <p:nvSpPr>
            <p:cNvPr id="49159" name="Rectangle 8"/>
            <p:cNvSpPr>
              <a:spLocks noChangeArrowheads="1"/>
            </p:cNvSpPr>
            <p:nvPr/>
          </p:nvSpPr>
          <p:spPr bwMode="auto">
            <a:xfrm>
              <a:off x="3408" y="2613"/>
              <a:ext cx="912" cy="915"/>
            </a:xfrm>
            <a:prstGeom prst="rect">
              <a:avLst/>
            </a:prstGeom>
            <a:noFill/>
            <a:ln w="9525">
              <a:noFill/>
              <a:miter lim="800000"/>
              <a:headEnd/>
              <a:tailEnd/>
            </a:ln>
          </p:spPr>
          <p:txBody>
            <a:bodyPr/>
            <a:lstStyle/>
            <a:p>
              <a:pPr eaLnBrk="0" hangingPunct="0">
                <a:spcBef>
                  <a:spcPct val="20000"/>
                </a:spcBef>
              </a:pPr>
              <a:endParaRPr lang="es-MX" sz="2800">
                <a:latin typeface="Times New Roman" pitchFamily="18" charset="0"/>
              </a:endParaRPr>
            </a:p>
          </p:txBody>
        </p:sp>
        <p:sp>
          <p:nvSpPr>
            <p:cNvPr id="49160" name="Rectangle 9"/>
            <p:cNvSpPr>
              <a:spLocks noChangeArrowheads="1"/>
            </p:cNvSpPr>
            <p:nvPr/>
          </p:nvSpPr>
          <p:spPr bwMode="auto">
            <a:xfrm>
              <a:off x="432" y="2613"/>
              <a:ext cx="2976" cy="915"/>
            </a:xfrm>
            <a:prstGeom prst="rect">
              <a:avLst/>
            </a:prstGeom>
            <a:noFill/>
            <a:ln w="9525">
              <a:noFill/>
              <a:miter lim="800000"/>
              <a:headEnd/>
              <a:tailEnd/>
            </a:ln>
          </p:spPr>
          <p:txBody>
            <a:bodyPr/>
            <a:lstStyle/>
            <a:p>
              <a:pPr eaLnBrk="0" hangingPunct="0">
                <a:spcBef>
                  <a:spcPct val="20000"/>
                </a:spcBef>
              </a:pPr>
              <a:r>
                <a:rPr lang="en-US" sz="2800" b="1" dirty="0" err="1">
                  <a:solidFill>
                    <a:srgbClr val="9F1E22"/>
                  </a:solidFill>
                  <a:latin typeface="Times New Roman" pitchFamily="18" charset="0"/>
                </a:rPr>
                <a:t>Paráfrasis</a:t>
              </a:r>
              <a:r>
                <a:rPr lang="en-US" sz="2800" dirty="0">
                  <a:solidFill>
                    <a:srgbClr val="9F1E22"/>
                  </a:solidFill>
                  <a:latin typeface="Times New Roman" pitchFamily="18" charset="0"/>
                </a:rPr>
                <a:t> </a:t>
              </a:r>
              <a:r>
                <a:rPr lang="en-US" dirty="0" smtClean="0">
                  <a:solidFill>
                    <a:srgbClr val="9F1E22"/>
                  </a:solidFill>
                  <a:latin typeface="Times New Roman" pitchFamily="18" charset="0"/>
                </a:rPr>
                <a:t>(</a:t>
              </a:r>
              <a:r>
                <a:rPr lang="en-US" dirty="0" err="1">
                  <a:solidFill>
                    <a:srgbClr val="9F1E22"/>
                  </a:solidFill>
                  <a:latin typeface="Times New Roman" pitchFamily="18" charset="0"/>
                </a:rPr>
                <a:t>deducir</a:t>
              </a:r>
              <a:r>
                <a:rPr lang="en-US" dirty="0">
                  <a:solidFill>
                    <a:srgbClr val="9F1E22"/>
                  </a:solidFill>
                  <a:latin typeface="Times New Roman" pitchFamily="18" charset="0"/>
                </a:rPr>
                <a:t> el </a:t>
              </a:r>
              <a:r>
                <a:rPr lang="en-US" dirty="0" err="1">
                  <a:solidFill>
                    <a:srgbClr val="9F1E22"/>
                  </a:solidFill>
                  <a:latin typeface="Times New Roman" pitchFamily="18" charset="0"/>
                </a:rPr>
                <a:t>significado</a:t>
              </a:r>
              <a:r>
                <a:rPr lang="en-US" dirty="0">
                  <a:solidFill>
                    <a:srgbClr val="9F1E22"/>
                  </a:solidFill>
                  <a:latin typeface="Times New Roman" pitchFamily="18" charset="0"/>
                </a:rPr>
                <a:t> del </a:t>
              </a:r>
              <a:r>
                <a:rPr lang="en-US" dirty="0" err="1">
                  <a:solidFill>
                    <a:srgbClr val="9F1E22"/>
                  </a:solidFill>
                  <a:latin typeface="Times New Roman" pitchFamily="18" charset="0"/>
                </a:rPr>
                <a:t>cliente</a:t>
              </a:r>
              <a:r>
                <a:rPr lang="en-US" dirty="0">
                  <a:solidFill>
                    <a:srgbClr val="9F1E22"/>
                  </a:solidFill>
                  <a:latin typeface="Times New Roman" pitchFamily="18" charset="0"/>
                </a:rPr>
                <a:t>)</a:t>
              </a:r>
              <a:endParaRPr lang="en-US" sz="2800" dirty="0">
                <a:solidFill>
                  <a:srgbClr val="9F1E22"/>
                </a:solidFill>
                <a:latin typeface="Times New Roman" pitchFamily="18" charset="0"/>
              </a:endParaRPr>
            </a:p>
            <a:p>
              <a:pPr eaLnBrk="0" hangingPunct="0">
                <a:spcBef>
                  <a:spcPct val="20000"/>
                </a:spcBef>
              </a:pPr>
              <a:r>
                <a:rPr lang="en-US" dirty="0" err="1">
                  <a:solidFill>
                    <a:srgbClr val="9F1E22"/>
                  </a:solidFill>
                  <a:latin typeface="Times New Roman" pitchFamily="18" charset="0"/>
                </a:rPr>
                <a:t>amplificada</a:t>
              </a:r>
              <a:r>
                <a:rPr lang="en-US" dirty="0">
                  <a:solidFill>
                    <a:srgbClr val="9F1E22"/>
                  </a:solidFill>
                  <a:latin typeface="Times New Roman" pitchFamily="18" charset="0"/>
                </a:rPr>
                <a:t>; de dos </a:t>
              </a:r>
              <a:r>
                <a:rPr lang="en-US" dirty="0" err="1">
                  <a:solidFill>
                    <a:srgbClr val="9F1E22"/>
                  </a:solidFill>
                  <a:latin typeface="Times New Roman" pitchFamily="18" charset="0"/>
                </a:rPr>
                <a:t>filos</a:t>
              </a:r>
              <a:r>
                <a:rPr lang="en-US" dirty="0">
                  <a:solidFill>
                    <a:srgbClr val="9F1E22"/>
                  </a:solidFill>
                  <a:latin typeface="Times New Roman" pitchFamily="18" charset="0"/>
                </a:rPr>
                <a:t>; </a:t>
              </a:r>
              <a:r>
                <a:rPr lang="en-US" dirty="0" err="1">
                  <a:solidFill>
                    <a:srgbClr val="9F1E22"/>
                  </a:solidFill>
                  <a:latin typeface="Times New Roman" pitchFamily="18" charset="0"/>
                </a:rPr>
                <a:t>continuación</a:t>
              </a:r>
              <a:r>
                <a:rPr lang="en-US" dirty="0">
                  <a:solidFill>
                    <a:srgbClr val="9F1E22"/>
                  </a:solidFill>
                  <a:latin typeface="Times New Roman" pitchFamily="18" charset="0"/>
                </a:rPr>
                <a:t> del </a:t>
              </a:r>
              <a:r>
                <a:rPr lang="en-US" dirty="0" err="1">
                  <a:solidFill>
                    <a:srgbClr val="9F1E22"/>
                  </a:solidFill>
                  <a:latin typeface="Times New Roman" pitchFamily="18" charset="0"/>
                </a:rPr>
                <a:t>párrafo</a:t>
              </a:r>
              <a:r>
                <a:rPr lang="en-US" dirty="0">
                  <a:solidFill>
                    <a:srgbClr val="9F1E22"/>
                  </a:solidFill>
                  <a:latin typeface="Times New Roman" pitchFamily="18" charset="0"/>
                </a:rPr>
                <a:t>; </a:t>
              </a:r>
              <a:r>
                <a:rPr lang="en-US" dirty="0" err="1">
                  <a:solidFill>
                    <a:srgbClr val="9F1E22"/>
                  </a:solidFill>
                  <a:latin typeface="Times New Roman" pitchFamily="18" charset="0"/>
                </a:rPr>
                <a:t>metáfora</a:t>
              </a:r>
              <a:r>
                <a:rPr lang="en-US" dirty="0">
                  <a:solidFill>
                    <a:srgbClr val="9F1E22"/>
                  </a:solidFill>
                  <a:latin typeface="Times New Roman" pitchFamily="18" charset="0"/>
                </a:rPr>
                <a:t>; </a:t>
              </a:r>
              <a:r>
                <a:rPr lang="en-US" dirty="0" err="1">
                  <a:solidFill>
                    <a:srgbClr val="9F1E22"/>
                  </a:solidFill>
                  <a:latin typeface="Times New Roman" pitchFamily="18" charset="0"/>
                </a:rPr>
                <a:t>reflexión</a:t>
              </a:r>
              <a:r>
                <a:rPr lang="en-US" dirty="0">
                  <a:solidFill>
                    <a:srgbClr val="9F1E22"/>
                  </a:solidFill>
                  <a:latin typeface="Times New Roman" pitchFamily="18" charset="0"/>
                </a:rPr>
                <a:t> de </a:t>
              </a:r>
              <a:r>
                <a:rPr lang="en-US" dirty="0" err="1">
                  <a:solidFill>
                    <a:srgbClr val="9F1E22"/>
                  </a:solidFill>
                  <a:latin typeface="Times New Roman" pitchFamily="18" charset="0"/>
                </a:rPr>
                <a:t>sentimiento</a:t>
              </a:r>
              <a:endParaRPr lang="en-US" dirty="0">
                <a:solidFill>
                  <a:srgbClr val="9F1E22"/>
                </a:solidFill>
                <a:latin typeface="Times New Roman" pitchFamily="18" charset="0"/>
              </a:endParaRPr>
            </a:p>
          </p:txBody>
        </p:sp>
        <p:sp>
          <p:nvSpPr>
            <p:cNvPr id="49161" name="Rectangle 10"/>
            <p:cNvSpPr>
              <a:spLocks noChangeArrowheads="1"/>
            </p:cNvSpPr>
            <p:nvPr/>
          </p:nvSpPr>
          <p:spPr bwMode="auto">
            <a:xfrm>
              <a:off x="4320" y="2079"/>
              <a:ext cx="1008" cy="534"/>
            </a:xfrm>
            <a:prstGeom prst="rect">
              <a:avLst/>
            </a:prstGeom>
            <a:noFill/>
            <a:ln w="9525">
              <a:noFill/>
              <a:miter lim="800000"/>
              <a:headEnd/>
              <a:tailEnd/>
            </a:ln>
          </p:spPr>
          <p:txBody>
            <a:bodyPr/>
            <a:lstStyle/>
            <a:p>
              <a:pPr eaLnBrk="0" hangingPunct="0">
                <a:spcBef>
                  <a:spcPct val="20000"/>
                </a:spcBef>
              </a:pPr>
              <a:endParaRPr lang="es-MX" sz="2800">
                <a:latin typeface="Times New Roman" pitchFamily="18" charset="0"/>
              </a:endParaRPr>
            </a:p>
          </p:txBody>
        </p:sp>
        <p:sp>
          <p:nvSpPr>
            <p:cNvPr id="49162" name="Rectangle 11"/>
            <p:cNvSpPr>
              <a:spLocks noChangeArrowheads="1"/>
            </p:cNvSpPr>
            <p:nvPr/>
          </p:nvSpPr>
          <p:spPr bwMode="auto">
            <a:xfrm>
              <a:off x="3408" y="2079"/>
              <a:ext cx="912" cy="534"/>
            </a:xfrm>
            <a:prstGeom prst="rect">
              <a:avLst/>
            </a:prstGeom>
            <a:noFill/>
            <a:ln w="9525">
              <a:noFill/>
              <a:miter lim="800000"/>
              <a:headEnd/>
              <a:tailEnd/>
            </a:ln>
          </p:spPr>
          <p:txBody>
            <a:bodyPr/>
            <a:lstStyle/>
            <a:p>
              <a:pPr eaLnBrk="0" hangingPunct="0">
                <a:spcBef>
                  <a:spcPct val="20000"/>
                </a:spcBef>
              </a:pPr>
              <a:endParaRPr lang="es-MX" sz="2800">
                <a:latin typeface="Times New Roman" pitchFamily="18" charset="0"/>
              </a:endParaRPr>
            </a:p>
          </p:txBody>
        </p:sp>
        <p:sp>
          <p:nvSpPr>
            <p:cNvPr id="49163" name="Rectangle 12"/>
            <p:cNvSpPr>
              <a:spLocks noChangeArrowheads="1"/>
            </p:cNvSpPr>
            <p:nvPr/>
          </p:nvSpPr>
          <p:spPr bwMode="auto">
            <a:xfrm>
              <a:off x="432" y="2079"/>
              <a:ext cx="2976" cy="534"/>
            </a:xfrm>
            <a:prstGeom prst="rect">
              <a:avLst/>
            </a:prstGeom>
            <a:noFill/>
            <a:ln w="9525">
              <a:noFill/>
              <a:miter lim="800000"/>
              <a:headEnd/>
              <a:tailEnd/>
            </a:ln>
          </p:spPr>
          <p:txBody>
            <a:bodyPr/>
            <a:lstStyle/>
            <a:p>
              <a:pPr eaLnBrk="0" hangingPunct="0">
                <a:spcBef>
                  <a:spcPct val="20000"/>
                </a:spcBef>
              </a:pPr>
              <a:r>
                <a:rPr lang="en-US" sz="2800" b="1">
                  <a:solidFill>
                    <a:srgbClr val="9F1E22"/>
                  </a:solidFill>
                  <a:latin typeface="Times New Roman" pitchFamily="18" charset="0"/>
                </a:rPr>
                <a:t>Poner en otras palabras</a:t>
              </a:r>
            </a:p>
            <a:p>
              <a:pPr eaLnBrk="0" hangingPunct="0">
                <a:spcBef>
                  <a:spcPct val="20000"/>
                </a:spcBef>
              </a:pPr>
              <a:r>
                <a:rPr lang="en-US">
                  <a:solidFill>
                    <a:srgbClr val="9F1E22"/>
                  </a:solidFill>
                  <a:latin typeface="Times New Roman" pitchFamily="18" charset="0"/>
                </a:rPr>
                <a:t>(sinónimo)</a:t>
              </a:r>
            </a:p>
          </p:txBody>
        </p:sp>
        <p:sp>
          <p:nvSpPr>
            <p:cNvPr id="49164" name="Rectangle 13"/>
            <p:cNvSpPr>
              <a:spLocks noChangeArrowheads="1"/>
            </p:cNvSpPr>
            <p:nvPr/>
          </p:nvSpPr>
          <p:spPr bwMode="auto">
            <a:xfrm>
              <a:off x="4320" y="1545"/>
              <a:ext cx="1008" cy="534"/>
            </a:xfrm>
            <a:prstGeom prst="rect">
              <a:avLst/>
            </a:prstGeom>
            <a:noFill/>
            <a:ln w="9525">
              <a:noFill/>
              <a:miter lim="800000"/>
              <a:headEnd/>
              <a:tailEnd/>
            </a:ln>
          </p:spPr>
          <p:txBody>
            <a:bodyPr/>
            <a:lstStyle/>
            <a:p>
              <a:pPr eaLnBrk="0" hangingPunct="0">
                <a:spcBef>
                  <a:spcPct val="20000"/>
                </a:spcBef>
              </a:pPr>
              <a:endParaRPr lang="es-MX" sz="2800">
                <a:latin typeface="Times New Roman" pitchFamily="18" charset="0"/>
              </a:endParaRPr>
            </a:p>
          </p:txBody>
        </p:sp>
        <p:sp>
          <p:nvSpPr>
            <p:cNvPr id="49165" name="Rectangle 14"/>
            <p:cNvSpPr>
              <a:spLocks noChangeArrowheads="1"/>
            </p:cNvSpPr>
            <p:nvPr/>
          </p:nvSpPr>
          <p:spPr bwMode="auto">
            <a:xfrm>
              <a:off x="3408" y="1545"/>
              <a:ext cx="912" cy="534"/>
            </a:xfrm>
            <a:prstGeom prst="rect">
              <a:avLst/>
            </a:prstGeom>
            <a:noFill/>
            <a:ln w="9525">
              <a:noFill/>
              <a:miter lim="800000"/>
              <a:headEnd/>
              <a:tailEnd/>
            </a:ln>
          </p:spPr>
          <p:txBody>
            <a:bodyPr/>
            <a:lstStyle/>
            <a:p>
              <a:pPr eaLnBrk="0" hangingPunct="0">
                <a:spcBef>
                  <a:spcPct val="20000"/>
                </a:spcBef>
              </a:pPr>
              <a:endParaRPr lang="es-MX" sz="2800">
                <a:latin typeface="Times New Roman" pitchFamily="18" charset="0"/>
              </a:endParaRPr>
            </a:p>
          </p:txBody>
        </p:sp>
        <p:sp>
          <p:nvSpPr>
            <p:cNvPr id="49166" name="Rectangle 15"/>
            <p:cNvSpPr>
              <a:spLocks noChangeArrowheads="1"/>
            </p:cNvSpPr>
            <p:nvPr/>
          </p:nvSpPr>
          <p:spPr bwMode="auto">
            <a:xfrm>
              <a:off x="432" y="1545"/>
              <a:ext cx="2976" cy="534"/>
            </a:xfrm>
            <a:prstGeom prst="rect">
              <a:avLst/>
            </a:prstGeom>
            <a:noFill/>
            <a:ln w="9525">
              <a:noFill/>
              <a:miter lim="800000"/>
              <a:headEnd/>
              <a:tailEnd/>
            </a:ln>
          </p:spPr>
          <p:txBody>
            <a:bodyPr/>
            <a:lstStyle/>
            <a:p>
              <a:pPr eaLnBrk="0" hangingPunct="0">
                <a:spcBef>
                  <a:spcPct val="20000"/>
                </a:spcBef>
              </a:pPr>
              <a:r>
                <a:rPr lang="en-US" sz="2800" b="1">
                  <a:solidFill>
                    <a:srgbClr val="9F1E22"/>
                  </a:solidFill>
                  <a:latin typeface="Times New Roman" pitchFamily="18" charset="0"/>
                </a:rPr>
                <a:t>Repetición</a:t>
              </a:r>
            </a:p>
            <a:p>
              <a:pPr eaLnBrk="0" hangingPunct="0">
                <a:spcBef>
                  <a:spcPct val="20000"/>
                </a:spcBef>
              </a:pPr>
              <a:r>
                <a:rPr lang="en-US">
                  <a:solidFill>
                    <a:srgbClr val="9F1E22"/>
                  </a:solidFill>
                  <a:latin typeface="Times New Roman" pitchFamily="18" charset="0"/>
                </a:rPr>
                <a:t>(mencionar lo que el cliente acaba de decir)</a:t>
              </a:r>
            </a:p>
          </p:txBody>
        </p:sp>
        <p:sp>
          <p:nvSpPr>
            <p:cNvPr id="49167" name="Rectangle 16"/>
            <p:cNvSpPr>
              <a:spLocks noChangeArrowheads="1"/>
            </p:cNvSpPr>
            <p:nvPr/>
          </p:nvSpPr>
          <p:spPr bwMode="auto">
            <a:xfrm>
              <a:off x="4320" y="720"/>
              <a:ext cx="1008" cy="825"/>
            </a:xfrm>
            <a:prstGeom prst="rect">
              <a:avLst/>
            </a:prstGeom>
            <a:noFill/>
            <a:ln w="9525">
              <a:noFill/>
              <a:miter lim="800000"/>
              <a:headEnd/>
              <a:tailEnd/>
            </a:ln>
          </p:spPr>
          <p:txBody>
            <a:bodyPr/>
            <a:lstStyle/>
            <a:p>
              <a:pPr algn="ctr" eaLnBrk="0" hangingPunct="0">
                <a:spcBef>
                  <a:spcPct val="20000"/>
                </a:spcBef>
              </a:pPr>
              <a:r>
                <a:rPr lang="en-US" sz="2000" b="1">
                  <a:solidFill>
                    <a:srgbClr val="9F1E22"/>
                  </a:solidFill>
                  <a:latin typeface="Times New Roman" pitchFamily="18" charset="0"/>
                </a:rPr>
                <a:t>Emoción del paciente NO reflejada</a:t>
              </a:r>
            </a:p>
          </p:txBody>
        </p:sp>
        <p:sp>
          <p:nvSpPr>
            <p:cNvPr id="49168" name="Rectangle 17"/>
            <p:cNvSpPr>
              <a:spLocks noChangeArrowheads="1"/>
            </p:cNvSpPr>
            <p:nvPr/>
          </p:nvSpPr>
          <p:spPr bwMode="auto">
            <a:xfrm>
              <a:off x="3408" y="720"/>
              <a:ext cx="912" cy="825"/>
            </a:xfrm>
            <a:prstGeom prst="rect">
              <a:avLst/>
            </a:prstGeom>
            <a:noFill/>
            <a:ln w="9525">
              <a:noFill/>
              <a:miter lim="800000"/>
              <a:headEnd/>
              <a:tailEnd/>
            </a:ln>
          </p:spPr>
          <p:txBody>
            <a:bodyPr/>
            <a:lstStyle/>
            <a:p>
              <a:pPr algn="ctr" eaLnBrk="0" hangingPunct="0">
                <a:spcBef>
                  <a:spcPct val="20000"/>
                </a:spcBef>
              </a:pPr>
              <a:r>
                <a:rPr lang="en-US" sz="2000" b="1">
                  <a:solidFill>
                    <a:srgbClr val="9F1E22"/>
                  </a:solidFill>
                  <a:latin typeface="Times New Roman" pitchFamily="18" charset="0"/>
                </a:rPr>
                <a:t>Emoción del paciente reflejada</a:t>
              </a:r>
            </a:p>
          </p:txBody>
        </p:sp>
        <p:sp>
          <p:nvSpPr>
            <p:cNvPr id="49169" name="Rectangle 18"/>
            <p:cNvSpPr>
              <a:spLocks noChangeArrowheads="1"/>
            </p:cNvSpPr>
            <p:nvPr/>
          </p:nvSpPr>
          <p:spPr bwMode="auto">
            <a:xfrm>
              <a:off x="432" y="720"/>
              <a:ext cx="2976" cy="825"/>
            </a:xfrm>
            <a:prstGeom prst="rect">
              <a:avLst/>
            </a:prstGeom>
            <a:noFill/>
            <a:ln w="9525">
              <a:noFill/>
              <a:miter lim="800000"/>
              <a:headEnd/>
              <a:tailEnd/>
            </a:ln>
          </p:spPr>
          <p:txBody>
            <a:bodyPr/>
            <a:lstStyle/>
            <a:p>
              <a:pPr algn="ctr" eaLnBrk="0" hangingPunct="0">
                <a:spcBef>
                  <a:spcPct val="20000"/>
                </a:spcBef>
              </a:pPr>
              <a:r>
                <a:rPr lang="en-US" sz="2800" b="1">
                  <a:solidFill>
                    <a:srgbClr val="9F1E22"/>
                  </a:solidFill>
                  <a:latin typeface="Times New Roman" pitchFamily="18" charset="0"/>
                </a:rPr>
                <a:t>Nivel/tipo</a:t>
              </a:r>
            </a:p>
          </p:txBody>
        </p:sp>
        <p:sp>
          <p:nvSpPr>
            <p:cNvPr id="49170" name="Line 19"/>
            <p:cNvSpPr>
              <a:spLocks noChangeShapeType="1"/>
            </p:cNvSpPr>
            <p:nvPr/>
          </p:nvSpPr>
          <p:spPr bwMode="auto">
            <a:xfrm>
              <a:off x="432" y="720"/>
              <a:ext cx="4896" cy="0"/>
            </a:xfrm>
            <a:prstGeom prst="line">
              <a:avLst/>
            </a:prstGeom>
            <a:noFill/>
            <a:ln w="28575" cap="sq">
              <a:solidFill>
                <a:schemeClr val="tx1"/>
              </a:solidFill>
              <a:round/>
              <a:headEnd/>
              <a:tailEnd/>
            </a:ln>
          </p:spPr>
          <p:txBody>
            <a:bodyPr/>
            <a:lstStyle/>
            <a:p>
              <a:endParaRPr lang="es-ES"/>
            </a:p>
          </p:txBody>
        </p:sp>
        <p:sp>
          <p:nvSpPr>
            <p:cNvPr id="49171" name="Line 20"/>
            <p:cNvSpPr>
              <a:spLocks noChangeShapeType="1"/>
            </p:cNvSpPr>
            <p:nvPr/>
          </p:nvSpPr>
          <p:spPr bwMode="auto">
            <a:xfrm>
              <a:off x="432" y="1545"/>
              <a:ext cx="4896" cy="0"/>
            </a:xfrm>
            <a:prstGeom prst="line">
              <a:avLst/>
            </a:prstGeom>
            <a:noFill/>
            <a:ln w="12700">
              <a:solidFill>
                <a:schemeClr val="tx1"/>
              </a:solidFill>
              <a:round/>
              <a:headEnd/>
              <a:tailEnd/>
            </a:ln>
          </p:spPr>
          <p:txBody>
            <a:bodyPr/>
            <a:lstStyle/>
            <a:p>
              <a:endParaRPr lang="es-ES"/>
            </a:p>
          </p:txBody>
        </p:sp>
        <p:sp>
          <p:nvSpPr>
            <p:cNvPr id="49172" name="Line 21"/>
            <p:cNvSpPr>
              <a:spLocks noChangeShapeType="1"/>
            </p:cNvSpPr>
            <p:nvPr/>
          </p:nvSpPr>
          <p:spPr bwMode="auto">
            <a:xfrm>
              <a:off x="432" y="2079"/>
              <a:ext cx="4896" cy="0"/>
            </a:xfrm>
            <a:prstGeom prst="line">
              <a:avLst/>
            </a:prstGeom>
            <a:noFill/>
            <a:ln w="12700">
              <a:solidFill>
                <a:schemeClr val="tx1"/>
              </a:solidFill>
              <a:round/>
              <a:headEnd/>
              <a:tailEnd/>
            </a:ln>
          </p:spPr>
          <p:txBody>
            <a:bodyPr/>
            <a:lstStyle/>
            <a:p>
              <a:endParaRPr lang="es-ES"/>
            </a:p>
          </p:txBody>
        </p:sp>
        <p:sp>
          <p:nvSpPr>
            <p:cNvPr id="49173" name="Line 22"/>
            <p:cNvSpPr>
              <a:spLocks noChangeShapeType="1"/>
            </p:cNvSpPr>
            <p:nvPr/>
          </p:nvSpPr>
          <p:spPr bwMode="auto">
            <a:xfrm>
              <a:off x="432" y="2613"/>
              <a:ext cx="4896" cy="0"/>
            </a:xfrm>
            <a:prstGeom prst="line">
              <a:avLst/>
            </a:prstGeom>
            <a:noFill/>
            <a:ln w="12700">
              <a:solidFill>
                <a:schemeClr val="tx1"/>
              </a:solidFill>
              <a:round/>
              <a:headEnd/>
              <a:tailEnd/>
            </a:ln>
          </p:spPr>
          <p:txBody>
            <a:bodyPr/>
            <a:lstStyle/>
            <a:p>
              <a:endParaRPr lang="es-ES"/>
            </a:p>
          </p:txBody>
        </p:sp>
        <p:sp>
          <p:nvSpPr>
            <p:cNvPr id="49174" name="Line 23"/>
            <p:cNvSpPr>
              <a:spLocks noChangeShapeType="1"/>
            </p:cNvSpPr>
            <p:nvPr/>
          </p:nvSpPr>
          <p:spPr bwMode="auto">
            <a:xfrm>
              <a:off x="432" y="3528"/>
              <a:ext cx="4896" cy="0"/>
            </a:xfrm>
            <a:prstGeom prst="line">
              <a:avLst/>
            </a:prstGeom>
            <a:noFill/>
            <a:ln w="12700">
              <a:solidFill>
                <a:schemeClr val="tx1"/>
              </a:solidFill>
              <a:round/>
              <a:headEnd/>
              <a:tailEnd/>
            </a:ln>
          </p:spPr>
          <p:txBody>
            <a:bodyPr/>
            <a:lstStyle/>
            <a:p>
              <a:endParaRPr lang="es-ES"/>
            </a:p>
          </p:txBody>
        </p:sp>
        <p:sp>
          <p:nvSpPr>
            <p:cNvPr id="49175" name="Line 24"/>
            <p:cNvSpPr>
              <a:spLocks noChangeShapeType="1"/>
            </p:cNvSpPr>
            <p:nvPr/>
          </p:nvSpPr>
          <p:spPr bwMode="auto">
            <a:xfrm>
              <a:off x="432" y="4062"/>
              <a:ext cx="4896" cy="0"/>
            </a:xfrm>
            <a:prstGeom prst="line">
              <a:avLst/>
            </a:prstGeom>
            <a:noFill/>
            <a:ln w="28575" cap="sq">
              <a:solidFill>
                <a:schemeClr val="tx1"/>
              </a:solidFill>
              <a:round/>
              <a:headEnd/>
              <a:tailEnd/>
            </a:ln>
          </p:spPr>
          <p:txBody>
            <a:bodyPr/>
            <a:lstStyle/>
            <a:p>
              <a:endParaRPr lang="es-ES"/>
            </a:p>
          </p:txBody>
        </p:sp>
        <p:sp>
          <p:nvSpPr>
            <p:cNvPr id="49176" name="Line 25"/>
            <p:cNvSpPr>
              <a:spLocks noChangeShapeType="1"/>
            </p:cNvSpPr>
            <p:nvPr/>
          </p:nvSpPr>
          <p:spPr bwMode="auto">
            <a:xfrm>
              <a:off x="432" y="720"/>
              <a:ext cx="0" cy="3342"/>
            </a:xfrm>
            <a:prstGeom prst="line">
              <a:avLst/>
            </a:prstGeom>
            <a:noFill/>
            <a:ln w="28575" cap="sq">
              <a:solidFill>
                <a:schemeClr val="tx1"/>
              </a:solidFill>
              <a:round/>
              <a:headEnd/>
              <a:tailEnd/>
            </a:ln>
          </p:spPr>
          <p:txBody>
            <a:bodyPr/>
            <a:lstStyle/>
            <a:p>
              <a:endParaRPr lang="es-ES"/>
            </a:p>
          </p:txBody>
        </p:sp>
        <p:sp>
          <p:nvSpPr>
            <p:cNvPr id="49177" name="Line 26"/>
            <p:cNvSpPr>
              <a:spLocks noChangeShapeType="1"/>
            </p:cNvSpPr>
            <p:nvPr/>
          </p:nvSpPr>
          <p:spPr bwMode="auto">
            <a:xfrm>
              <a:off x="3408" y="720"/>
              <a:ext cx="0" cy="3342"/>
            </a:xfrm>
            <a:prstGeom prst="line">
              <a:avLst/>
            </a:prstGeom>
            <a:noFill/>
            <a:ln w="12700">
              <a:solidFill>
                <a:schemeClr val="tx1"/>
              </a:solidFill>
              <a:round/>
              <a:headEnd/>
              <a:tailEnd/>
            </a:ln>
          </p:spPr>
          <p:txBody>
            <a:bodyPr/>
            <a:lstStyle/>
            <a:p>
              <a:endParaRPr lang="es-ES"/>
            </a:p>
          </p:txBody>
        </p:sp>
        <p:sp>
          <p:nvSpPr>
            <p:cNvPr id="49178" name="Line 27"/>
            <p:cNvSpPr>
              <a:spLocks noChangeShapeType="1"/>
            </p:cNvSpPr>
            <p:nvPr/>
          </p:nvSpPr>
          <p:spPr bwMode="auto">
            <a:xfrm>
              <a:off x="4320" y="720"/>
              <a:ext cx="0" cy="3342"/>
            </a:xfrm>
            <a:prstGeom prst="line">
              <a:avLst/>
            </a:prstGeom>
            <a:noFill/>
            <a:ln w="12700">
              <a:solidFill>
                <a:schemeClr val="tx1"/>
              </a:solidFill>
              <a:round/>
              <a:headEnd/>
              <a:tailEnd/>
            </a:ln>
          </p:spPr>
          <p:txBody>
            <a:bodyPr/>
            <a:lstStyle/>
            <a:p>
              <a:endParaRPr lang="es-ES"/>
            </a:p>
          </p:txBody>
        </p:sp>
        <p:sp>
          <p:nvSpPr>
            <p:cNvPr id="49179" name="Line 28"/>
            <p:cNvSpPr>
              <a:spLocks noChangeShapeType="1"/>
            </p:cNvSpPr>
            <p:nvPr/>
          </p:nvSpPr>
          <p:spPr bwMode="auto">
            <a:xfrm>
              <a:off x="5328" y="720"/>
              <a:ext cx="0" cy="3342"/>
            </a:xfrm>
            <a:prstGeom prst="line">
              <a:avLst/>
            </a:prstGeom>
            <a:noFill/>
            <a:ln w="28575" cap="sq">
              <a:solidFill>
                <a:schemeClr val="tx1"/>
              </a:solidFill>
              <a:round/>
              <a:headEnd/>
              <a:tailEnd/>
            </a:ln>
          </p:spPr>
          <p:txBody>
            <a:bodyPr/>
            <a:lstStyle/>
            <a:p>
              <a:endParaRPr lang="es-ES"/>
            </a:p>
          </p:txBody>
        </p: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3074"/>
          <p:cNvSpPr>
            <a:spLocks noChangeArrowheads="1"/>
          </p:cNvSpPr>
          <p:nvPr/>
        </p:nvSpPr>
        <p:spPr bwMode="auto">
          <a:xfrm>
            <a:off x="8534400" y="6400800"/>
            <a:ext cx="609600" cy="457200"/>
          </a:xfrm>
          <a:prstGeom prst="rect">
            <a:avLst/>
          </a:prstGeom>
          <a:noFill/>
          <a:ln w="9525">
            <a:noFill/>
            <a:miter lim="800000"/>
            <a:headEnd/>
            <a:tailEnd/>
          </a:ln>
        </p:spPr>
        <p:txBody>
          <a:bodyPr lIns="90488" tIns="44450" rIns="90488" bIns="44450"/>
          <a:lstStyle/>
          <a:p>
            <a:pPr algn="r" eaLnBrk="0" hangingPunct="0"/>
            <a:r>
              <a:rPr lang="es-ES_tradnl" sz="1400">
                <a:latin typeface="Times New Roman" pitchFamily="18" charset="0"/>
              </a:rPr>
              <a:t>45</a:t>
            </a:r>
          </a:p>
        </p:txBody>
      </p:sp>
      <p:sp>
        <p:nvSpPr>
          <p:cNvPr id="224258" name="Rectangle 3075"/>
          <p:cNvSpPr>
            <a:spLocks noGrp="1" noChangeArrowheads="1"/>
          </p:cNvSpPr>
          <p:nvPr>
            <p:ph type="title" idx="4294967295"/>
          </p:nvPr>
        </p:nvSpPr>
        <p:spPr>
          <a:xfrm>
            <a:off x="457200" y="-242888"/>
            <a:ext cx="8229600" cy="1143001"/>
          </a:xfrm>
        </p:spPr>
        <p:txBody>
          <a:bodyPr lIns="90488" tIns="44450" rIns="90488" bIns="44450"/>
          <a:lstStyle/>
          <a:p>
            <a:pPr eaLnBrk="1" hangingPunct="1"/>
            <a:r>
              <a:rPr lang="es-ES_tradnl" smtClean="0">
                <a:solidFill>
                  <a:schemeClr val="bg1"/>
                </a:solidFill>
              </a:rPr>
              <a:t>Els reforços </a:t>
            </a:r>
          </a:p>
        </p:txBody>
      </p:sp>
      <p:sp>
        <p:nvSpPr>
          <p:cNvPr id="224259" name="Rectangle 3076"/>
          <p:cNvSpPr>
            <a:spLocks noGrp="1" noChangeArrowheads="1"/>
          </p:cNvSpPr>
          <p:nvPr>
            <p:ph type="body" idx="4294967295"/>
          </p:nvPr>
        </p:nvSpPr>
        <p:spPr bwMode="auto">
          <a:xfrm>
            <a:off x="457200" y="1773238"/>
            <a:ext cx="8229600" cy="4352925"/>
          </a:xfrm>
          <a:prstGeom prst="rect">
            <a:avLst/>
          </a:prstGeom>
          <a:noFill/>
          <a:ln>
            <a:miter lim="800000"/>
            <a:headEnd/>
            <a:tailEnd/>
          </a:ln>
        </p:spPr>
        <p:txBody>
          <a:bodyPr lIns="90488" tIns="44450" rIns="90488" bIns="44450"/>
          <a:lstStyle/>
          <a:p>
            <a:pPr eaLnBrk="1" hangingPunct="1"/>
            <a:r>
              <a:rPr lang="es-ES_tradnl" smtClean="0">
                <a:solidFill>
                  <a:srgbClr val="9F1E22"/>
                </a:solidFill>
              </a:rPr>
              <a:t>Son frases de reconocimiento y valoración</a:t>
            </a:r>
          </a:p>
          <a:p>
            <a:pPr eaLnBrk="1" hangingPunct="1"/>
            <a:r>
              <a:rPr lang="es-ES_tradnl" smtClean="0">
                <a:solidFill>
                  <a:srgbClr val="9F1E22"/>
                </a:solidFill>
              </a:rPr>
              <a:t>Apoyan al paciente en el proceso terapéutico</a:t>
            </a:r>
          </a:p>
          <a:p>
            <a:pPr eaLnBrk="1" hangingPunct="1"/>
            <a:r>
              <a:rPr lang="es-ES_tradnl" smtClean="0">
                <a:solidFill>
                  <a:srgbClr val="9F1E22"/>
                </a:solidFill>
              </a:rPr>
              <a:t>Aumenta la percepción de la autoeficacia</a:t>
            </a:r>
          </a:p>
          <a:p>
            <a:pPr eaLnBrk="1" hangingPunct="1"/>
            <a:r>
              <a:rPr lang="es-ES_tradnl" smtClean="0">
                <a:solidFill>
                  <a:srgbClr val="9F1E22"/>
                </a:solidFill>
              </a:rPr>
              <a:t>Disminuye las resistencias</a:t>
            </a:r>
          </a:p>
          <a:p>
            <a:pPr eaLnBrk="1" hangingPunct="1"/>
            <a:r>
              <a:rPr lang="es-ES_tradnl" smtClean="0">
                <a:solidFill>
                  <a:srgbClr val="9F1E22"/>
                </a:solidFill>
              </a:rPr>
              <a:t>Facilita la creación de un clima cordial</a:t>
            </a:r>
          </a:p>
          <a:p>
            <a:pPr eaLnBrk="1" hangingPunct="1"/>
            <a:r>
              <a:rPr lang="es-ES_tradnl" smtClean="0">
                <a:solidFill>
                  <a:srgbClr val="9F1E22"/>
                </a:solidFill>
              </a:rPr>
              <a:t>Es imprescindible que siguin sincers</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1026"/>
          <p:cNvSpPr>
            <a:spLocks noGrp="1" noChangeArrowheads="1"/>
          </p:cNvSpPr>
          <p:nvPr>
            <p:ph type="title" idx="4294967295"/>
          </p:nvPr>
        </p:nvSpPr>
        <p:spPr>
          <a:xfrm>
            <a:off x="395288" y="-242888"/>
            <a:ext cx="8229600" cy="1143001"/>
          </a:xfrm>
        </p:spPr>
        <p:txBody>
          <a:bodyPr/>
          <a:lstStyle/>
          <a:p>
            <a:pPr eaLnBrk="1" hangingPunct="1"/>
            <a:r>
              <a:rPr lang="es-MX" sz="3600" b="1" smtClean="0">
                <a:solidFill>
                  <a:schemeClr val="bg1"/>
                </a:solidFill>
              </a:rPr>
              <a:t>Ejemplos de Refuerzos Positivos</a:t>
            </a:r>
          </a:p>
        </p:txBody>
      </p:sp>
      <p:sp>
        <p:nvSpPr>
          <p:cNvPr id="228354" name="Rectangle 1027"/>
          <p:cNvSpPr>
            <a:spLocks noGrp="1" noChangeArrowheads="1"/>
          </p:cNvSpPr>
          <p:nvPr>
            <p:ph type="body" idx="4294967295"/>
          </p:nvPr>
        </p:nvSpPr>
        <p:spPr bwMode="auto">
          <a:xfrm>
            <a:off x="1905000" y="1905000"/>
            <a:ext cx="5943600" cy="4114800"/>
          </a:xfrm>
          <a:prstGeom prst="rect">
            <a:avLst/>
          </a:prstGeom>
          <a:noFill/>
          <a:ln>
            <a:miter lim="800000"/>
            <a:headEnd/>
            <a:tailEnd/>
          </a:ln>
        </p:spPr>
        <p:txBody>
          <a:bodyPr/>
          <a:lstStyle/>
          <a:p>
            <a:pPr eaLnBrk="1" hangingPunct="1"/>
            <a:endParaRPr lang="es-MX" smtClean="0">
              <a:solidFill>
                <a:srgbClr val="9F1E22"/>
              </a:solidFill>
            </a:endParaRPr>
          </a:p>
          <a:p>
            <a:pPr eaLnBrk="1" hangingPunct="1"/>
            <a:r>
              <a:rPr lang="es-MX" smtClean="0">
                <a:solidFill>
                  <a:srgbClr val="9F1E22"/>
                </a:solidFill>
              </a:rPr>
              <a:t>Gracias por venir hoy.</a:t>
            </a:r>
          </a:p>
          <a:p>
            <a:pPr eaLnBrk="1" hangingPunct="1"/>
            <a:r>
              <a:rPr lang="es-MX" smtClean="0">
                <a:solidFill>
                  <a:srgbClr val="9F1E22"/>
                </a:solidFill>
              </a:rPr>
              <a:t>Aprecio su puntualidad.</a:t>
            </a:r>
          </a:p>
          <a:p>
            <a:pPr eaLnBrk="1" hangingPunct="1"/>
            <a:r>
              <a:rPr lang="es-MX" smtClean="0">
                <a:solidFill>
                  <a:srgbClr val="9F1E22"/>
                </a:solidFill>
              </a:rPr>
              <a:t>Has pensado mucho en ésto.</a:t>
            </a:r>
          </a:p>
          <a:p>
            <a:pPr eaLnBrk="1" hangingPunct="1"/>
            <a:r>
              <a:rPr lang="es-MX" smtClean="0">
                <a:solidFill>
                  <a:srgbClr val="9F1E22"/>
                </a:solidFill>
              </a:rPr>
              <a:t>Quieres ser buena madre.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idx="4294967295"/>
          </p:nvPr>
        </p:nvSpPr>
        <p:spPr>
          <a:xfrm>
            <a:off x="457200" y="701675"/>
            <a:ext cx="8229600" cy="1143000"/>
          </a:xfrm>
        </p:spPr>
        <p:txBody>
          <a:bodyPr/>
          <a:lstStyle/>
          <a:p>
            <a:pPr eaLnBrk="1" hangingPunct="1"/>
            <a:r>
              <a:rPr lang="ca-ES" sz="3200" smtClean="0"/>
              <a:t>Confirmant les hipòtesi diagnòstiques: ús dels resums</a:t>
            </a:r>
          </a:p>
        </p:txBody>
      </p:sp>
      <p:pic>
        <p:nvPicPr>
          <p:cNvPr id="18435" name="Picture 6" descr="Flores"/>
          <p:cNvPicPr>
            <a:picLocks noChangeAspect="1" noChangeArrowheads="1"/>
          </p:cNvPicPr>
          <p:nvPr/>
        </p:nvPicPr>
        <p:blipFill>
          <a:blip r:embed="rId3" cstate="print"/>
          <a:srcRect/>
          <a:stretch>
            <a:fillRect/>
          </a:stretch>
        </p:blipFill>
        <p:spPr bwMode="auto">
          <a:xfrm>
            <a:off x="2195513" y="2517775"/>
            <a:ext cx="4752975"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ChangeArrowheads="1"/>
          </p:cNvSpPr>
          <p:nvPr/>
        </p:nvSpPr>
        <p:spPr bwMode="auto">
          <a:xfrm>
            <a:off x="8534400" y="6400800"/>
            <a:ext cx="609600" cy="457200"/>
          </a:xfrm>
          <a:prstGeom prst="rect">
            <a:avLst/>
          </a:prstGeom>
          <a:noFill/>
          <a:ln w="9525">
            <a:noFill/>
            <a:miter lim="800000"/>
            <a:headEnd/>
            <a:tailEnd/>
          </a:ln>
        </p:spPr>
        <p:txBody>
          <a:bodyPr lIns="90488" tIns="44450" rIns="90488" bIns="44450"/>
          <a:lstStyle/>
          <a:p>
            <a:pPr algn="r"/>
            <a:r>
              <a:rPr lang="es-ES_tradnl" sz="1400">
                <a:latin typeface="Calibri" pitchFamily="34" charset="0"/>
              </a:rPr>
              <a:t>47</a:t>
            </a:r>
          </a:p>
        </p:txBody>
      </p:sp>
      <p:sp>
        <p:nvSpPr>
          <p:cNvPr id="80899" name="Rectangle 3"/>
          <p:cNvSpPr>
            <a:spLocks noGrp="1" noChangeArrowheads="1"/>
          </p:cNvSpPr>
          <p:nvPr>
            <p:ph type="title" idx="4294967295"/>
          </p:nvPr>
        </p:nvSpPr>
        <p:spPr>
          <a:xfrm>
            <a:off x="760413" y="0"/>
            <a:ext cx="7772400" cy="836613"/>
          </a:xfrm>
        </p:spPr>
        <p:txBody>
          <a:bodyPr lIns="90488" tIns="44450" rIns="90488" bIns="44450"/>
          <a:lstStyle/>
          <a:p>
            <a:pPr eaLnBrk="1" hangingPunct="1">
              <a:defRPr/>
            </a:pPr>
            <a:r>
              <a:rPr lang="es-ES_tradnl" dirty="0" err="1" smtClean="0">
                <a:solidFill>
                  <a:schemeClr val="accent3"/>
                </a:solidFill>
              </a:rPr>
              <a:t>Sumaris</a:t>
            </a:r>
            <a:endParaRPr lang="es-ES_tradnl" dirty="0" smtClean="0">
              <a:solidFill>
                <a:schemeClr val="accent3"/>
              </a:solidFill>
            </a:endParaRPr>
          </a:p>
        </p:txBody>
      </p:sp>
      <p:sp>
        <p:nvSpPr>
          <p:cNvPr id="232451" name="Rectangle 4"/>
          <p:cNvSpPr>
            <a:spLocks noGrp="1" noChangeArrowheads="1"/>
          </p:cNvSpPr>
          <p:nvPr>
            <p:ph type="body" idx="4294967295"/>
          </p:nvPr>
        </p:nvSpPr>
        <p:spPr bwMode="auto">
          <a:xfrm>
            <a:off x="685800" y="1676400"/>
            <a:ext cx="7772400" cy="4114800"/>
          </a:xfrm>
          <a:prstGeom prst="rect">
            <a:avLst/>
          </a:prstGeom>
          <a:noFill/>
          <a:ln>
            <a:miter lim="800000"/>
            <a:headEnd/>
            <a:tailEnd/>
          </a:ln>
        </p:spPr>
        <p:txBody>
          <a:bodyPr lIns="90488" tIns="44450" rIns="90488" bIns="44450"/>
          <a:lstStyle/>
          <a:p>
            <a:pPr eaLnBrk="1" hangingPunct="1">
              <a:lnSpc>
                <a:spcPct val="110000"/>
              </a:lnSpc>
            </a:pPr>
            <a:r>
              <a:rPr lang="ca-ES" sz="3000" smtClean="0"/>
              <a:t>Faciliten la conducció de l’entrevista i eviten la dispersió </a:t>
            </a:r>
          </a:p>
          <a:p>
            <a:pPr eaLnBrk="1" hangingPunct="1">
              <a:lnSpc>
                <a:spcPct val="110000"/>
              </a:lnSpc>
            </a:pPr>
            <a:r>
              <a:rPr lang="ca-ES" sz="3000" smtClean="0"/>
              <a:t>Demostren que l’hem escoltat. Són un reforç pel pacient.</a:t>
            </a:r>
          </a:p>
          <a:p>
            <a:pPr eaLnBrk="1" hangingPunct="1">
              <a:lnSpc>
                <a:spcPct val="110000"/>
              </a:lnSpc>
            </a:pPr>
            <a:r>
              <a:rPr lang="ca-ES" sz="3000" smtClean="0"/>
              <a:t>Permet que el pacient confirmi o rebutgi les nostres hipòtesis</a:t>
            </a:r>
          </a:p>
          <a:p>
            <a:pPr eaLnBrk="1" hangingPunct="1">
              <a:lnSpc>
                <a:spcPct val="110000"/>
              </a:lnSpc>
            </a:pPr>
            <a:r>
              <a:rPr lang="ca-ES" sz="3000" smtClean="0"/>
              <a:t>El preparen per iniciar un tractament</a:t>
            </a:r>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557213"/>
            <a:ext cx="8229600" cy="1143000"/>
          </a:xfrm>
        </p:spPr>
        <p:txBody>
          <a:bodyPr/>
          <a:lstStyle/>
          <a:p>
            <a:r>
              <a:rPr lang="es-ES" smtClean="0"/>
              <a:t> </a:t>
            </a:r>
            <a:r>
              <a:rPr lang="es-ES" sz="4400" b="1" smtClean="0">
                <a:solidFill>
                  <a:schemeClr val="folHlink"/>
                </a:solidFill>
              </a:rPr>
              <a:t>4</a:t>
            </a:r>
            <a:r>
              <a:rPr lang="es-ES" smtClean="0"/>
              <a:t> procesos básicos de la </a:t>
            </a:r>
            <a:r>
              <a:rPr lang="es-ES" b="1" smtClean="0">
                <a:solidFill>
                  <a:schemeClr val="folHlink"/>
                </a:solidFill>
              </a:rPr>
              <a:t>EM</a:t>
            </a:r>
          </a:p>
        </p:txBody>
      </p:sp>
      <p:pic>
        <p:nvPicPr>
          <p:cNvPr id="25602" name="Picture 3" descr="Tr%C3%A9bol-de-cuatro-hojas"/>
          <p:cNvPicPr>
            <a:picLocks noChangeAspect="1" noChangeArrowheads="1"/>
          </p:cNvPicPr>
          <p:nvPr/>
        </p:nvPicPr>
        <p:blipFill>
          <a:blip r:embed="rId2" cstate="print"/>
          <a:srcRect/>
          <a:stretch>
            <a:fillRect/>
          </a:stretch>
        </p:blipFill>
        <p:spPr bwMode="auto">
          <a:xfrm>
            <a:off x="3132138" y="1916113"/>
            <a:ext cx="3013075" cy="324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ChangeArrowheads="1"/>
          </p:cNvSpPr>
          <p:nvPr/>
        </p:nvSpPr>
        <p:spPr bwMode="auto">
          <a:xfrm>
            <a:off x="611188" y="2990850"/>
            <a:ext cx="4032250" cy="1143000"/>
          </a:xfrm>
          <a:prstGeom prst="rect">
            <a:avLst/>
          </a:prstGeom>
          <a:noFill/>
          <a:ln w="9525">
            <a:noFill/>
            <a:miter lim="800000"/>
            <a:headEnd/>
            <a:tailEnd/>
          </a:ln>
        </p:spPr>
        <p:txBody>
          <a:bodyPr anchor="ctr"/>
          <a:lstStyle/>
          <a:p>
            <a:pPr algn="ctr"/>
            <a:r>
              <a:rPr lang="ca-ES" sz="4000">
                <a:solidFill>
                  <a:schemeClr val="tx2"/>
                </a:solidFill>
                <a:latin typeface="Calibri" pitchFamily="34" charset="0"/>
              </a:rPr>
              <a:t>El sumari és como un ram de flors que li donem al pacient.  Cada flor es alguna cosa que ell ens ha dit.</a:t>
            </a:r>
          </a:p>
        </p:txBody>
      </p:sp>
      <p:pic>
        <p:nvPicPr>
          <p:cNvPr id="234498" name="Picture 3" descr="j0284916"/>
          <p:cNvPicPr>
            <a:picLocks noChangeAspect="1" noChangeArrowheads="1"/>
          </p:cNvPicPr>
          <p:nvPr/>
        </p:nvPicPr>
        <p:blipFill>
          <a:blip r:embed="rId3" cstate="print"/>
          <a:srcRect/>
          <a:stretch>
            <a:fillRect/>
          </a:stretch>
        </p:blipFill>
        <p:spPr bwMode="auto">
          <a:xfrm>
            <a:off x="5219700" y="2951163"/>
            <a:ext cx="3498850" cy="1854200"/>
          </a:xfrm>
          <a:prstGeom prst="rect">
            <a:avLst/>
          </a:prstGeom>
          <a:noFill/>
          <a:ln w="9525">
            <a:noFill/>
            <a:miter lim="800000"/>
            <a:headEnd/>
            <a:tailEnd/>
          </a:ln>
        </p:spPr>
      </p:pic>
      <p:sp>
        <p:nvSpPr>
          <p:cNvPr id="4" name="Rectangle 3"/>
          <p:cNvSpPr txBox="1">
            <a:spLocks noChangeArrowheads="1"/>
          </p:cNvSpPr>
          <p:nvPr/>
        </p:nvSpPr>
        <p:spPr bwMode="auto">
          <a:xfrm>
            <a:off x="760413" y="0"/>
            <a:ext cx="7772400" cy="836613"/>
          </a:xfrm>
          <a:prstGeom prst="rect">
            <a:avLst/>
          </a:prstGeom>
          <a:noFill/>
          <a:ln w="9525">
            <a:noFill/>
            <a:miter lim="800000"/>
            <a:headEnd/>
            <a:tailEnd/>
          </a:ln>
        </p:spPr>
        <p:txBody>
          <a:bodyPr lIns="90488" tIns="44450" rIns="90488" bIns="44450" anchor="ct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s-ES_tradnl" kern="0" smtClean="0">
                <a:solidFill>
                  <a:schemeClr val="accent3"/>
                </a:solidFill>
              </a:rPr>
              <a:t>Sumaris</a:t>
            </a:r>
            <a:endParaRPr lang="es-ES_tradnl" kern="0" dirty="0" smtClean="0">
              <a:solidFill>
                <a:schemeClr val="accent3"/>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ctrTitle"/>
          </p:nvPr>
        </p:nvSpPr>
        <p:spPr>
          <a:xfrm>
            <a:off x="685800" y="1700213"/>
            <a:ext cx="7772400" cy="1470025"/>
          </a:xfrm>
        </p:spPr>
        <p:txBody>
          <a:bodyPr/>
          <a:lstStyle/>
          <a:p>
            <a:pPr eaLnBrk="1" hangingPunct="1"/>
            <a:r>
              <a:rPr lang="es-ES" sz="4400" smtClean="0">
                <a:solidFill>
                  <a:schemeClr val="tx1"/>
                </a:solidFill>
              </a:rPr>
              <a:t>Obtenint informacio. </a:t>
            </a:r>
            <a:br>
              <a:rPr lang="es-ES" sz="4400" smtClean="0">
                <a:solidFill>
                  <a:schemeClr val="tx1"/>
                </a:solidFill>
              </a:rPr>
            </a:br>
            <a:r>
              <a:rPr lang="es-ES" sz="4400" smtClean="0">
                <a:solidFill>
                  <a:schemeClr val="tx1"/>
                </a:solidFill>
              </a:rPr>
              <a:t>Evocar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Line 2055"/>
          <p:cNvSpPr>
            <a:spLocks noChangeShapeType="1"/>
          </p:cNvSpPr>
          <p:nvPr/>
        </p:nvSpPr>
        <p:spPr bwMode="auto">
          <a:xfrm flipH="1">
            <a:off x="1908175" y="4246563"/>
            <a:ext cx="0" cy="1577975"/>
          </a:xfrm>
          <a:prstGeom prst="line">
            <a:avLst/>
          </a:prstGeom>
          <a:noFill/>
          <a:ln w="76200">
            <a:solidFill>
              <a:schemeClr val="tx1"/>
            </a:solidFill>
            <a:round/>
            <a:headEnd/>
            <a:tailEnd type="triangle" w="med" len="med"/>
          </a:ln>
        </p:spPr>
        <p:txBody>
          <a:bodyPr wrap="none" anchor="ctr"/>
          <a:lstStyle/>
          <a:p>
            <a:endParaRPr lang="es-ES"/>
          </a:p>
        </p:txBody>
      </p:sp>
      <p:sp>
        <p:nvSpPr>
          <p:cNvPr id="240642" name="Rectangle 2057"/>
          <p:cNvSpPr>
            <a:spLocks noChangeArrowheads="1"/>
          </p:cNvSpPr>
          <p:nvPr/>
        </p:nvSpPr>
        <p:spPr bwMode="auto">
          <a:xfrm>
            <a:off x="6530975" y="5830888"/>
            <a:ext cx="2073275" cy="638175"/>
          </a:xfrm>
          <a:prstGeom prst="rect">
            <a:avLst/>
          </a:prstGeom>
          <a:noFill/>
          <a:ln w="9525">
            <a:noFill/>
            <a:miter lim="800000"/>
            <a:headEnd/>
            <a:tailEnd/>
          </a:ln>
        </p:spPr>
        <p:txBody>
          <a:bodyPr lIns="90488" tIns="44450" rIns="90488" bIns="44450">
            <a:spAutoFit/>
          </a:bodyPr>
          <a:lstStyle/>
          <a:p>
            <a:pPr algn="ctr">
              <a:spcBef>
                <a:spcPct val="50000"/>
              </a:spcBef>
            </a:pPr>
            <a:r>
              <a:rPr lang="es-ES_tradnl" b="1">
                <a:solidFill>
                  <a:schemeClr val="tx2"/>
                </a:solidFill>
              </a:rPr>
              <a:t>Progreso hacia la planificación</a:t>
            </a:r>
          </a:p>
        </p:txBody>
      </p:sp>
      <p:sp>
        <p:nvSpPr>
          <p:cNvPr id="240643" name="Text Box 2059"/>
          <p:cNvSpPr txBox="1">
            <a:spLocks noChangeArrowheads="1"/>
          </p:cNvSpPr>
          <p:nvPr/>
        </p:nvSpPr>
        <p:spPr bwMode="auto">
          <a:xfrm>
            <a:off x="6659563" y="3490913"/>
            <a:ext cx="1655762" cy="822325"/>
          </a:xfrm>
          <a:prstGeom prst="rect">
            <a:avLst/>
          </a:prstGeom>
          <a:noFill/>
          <a:ln w="9525">
            <a:noFill/>
            <a:miter lim="800000"/>
            <a:headEnd/>
            <a:tailEnd/>
          </a:ln>
        </p:spPr>
        <p:txBody>
          <a:bodyPr>
            <a:spAutoFit/>
          </a:bodyPr>
          <a:lstStyle/>
          <a:p>
            <a:pPr algn="ctr">
              <a:spcBef>
                <a:spcPct val="50000"/>
              </a:spcBef>
            </a:pPr>
            <a:r>
              <a:rPr lang="es-ES_tradnl" sz="2400">
                <a:solidFill>
                  <a:schemeClr val="tx2"/>
                </a:solidFill>
                <a:ea typeface="ＭＳ Ｐゴシック" charset="-128"/>
              </a:rPr>
              <a:t>Discurso de cambio </a:t>
            </a:r>
          </a:p>
        </p:txBody>
      </p:sp>
      <p:pic>
        <p:nvPicPr>
          <p:cNvPr id="240644" name="Picture 38" descr="THUMBS~1"/>
          <p:cNvPicPr>
            <a:picLocks noChangeAspect="1" noChangeArrowheads="1"/>
          </p:cNvPicPr>
          <p:nvPr/>
        </p:nvPicPr>
        <p:blipFill>
          <a:blip r:embed="rId3" cstate="print"/>
          <a:srcRect/>
          <a:stretch>
            <a:fillRect/>
          </a:stretch>
        </p:blipFill>
        <p:spPr bwMode="auto">
          <a:xfrm>
            <a:off x="6659563" y="2309813"/>
            <a:ext cx="1806575" cy="1033462"/>
          </a:xfrm>
          <a:prstGeom prst="rect">
            <a:avLst/>
          </a:prstGeom>
          <a:noFill/>
          <a:ln w="9525">
            <a:noFill/>
            <a:miter lim="800000"/>
            <a:headEnd/>
            <a:tailEnd/>
          </a:ln>
        </p:spPr>
      </p:pic>
      <p:pic>
        <p:nvPicPr>
          <p:cNvPr id="240645" name="Picture 40" descr="017165~1"/>
          <p:cNvPicPr>
            <a:picLocks noChangeAspect="1" noChangeArrowheads="1" noCrop="1"/>
          </p:cNvPicPr>
          <p:nvPr/>
        </p:nvPicPr>
        <p:blipFill>
          <a:blip r:embed="rId4" cstate="print"/>
          <a:srcRect/>
          <a:stretch>
            <a:fillRect/>
          </a:stretch>
        </p:blipFill>
        <p:spPr bwMode="auto">
          <a:xfrm>
            <a:off x="1042988" y="2468563"/>
            <a:ext cx="1655762" cy="828675"/>
          </a:xfrm>
          <a:prstGeom prst="rect">
            <a:avLst/>
          </a:prstGeom>
          <a:noFill/>
          <a:ln w="9525">
            <a:noFill/>
            <a:miter lim="800000"/>
            <a:headEnd/>
            <a:tailEnd/>
          </a:ln>
        </p:spPr>
      </p:pic>
      <p:pic>
        <p:nvPicPr>
          <p:cNvPr id="240646" name="Picture 44" descr="120105~2"/>
          <p:cNvPicPr>
            <a:picLocks noChangeAspect="1" noChangeArrowheads="1" noCrop="1"/>
          </p:cNvPicPr>
          <p:nvPr/>
        </p:nvPicPr>
        <p:blipFill>
          <a:blip r:embed="rId5" cstate="print"/>
          <a:srcRect/>
          <a:stretch>
            <a:fillRect/>
          </a:stretch>
        </p:blipFill>
        <p:spPr bwMode="auto">
          <a:xfrm>
            <a:off x="3889375" y="2473325"/>
            <a:ext cx="1223963" cy="930275"/>
          </a:xfrm>
          <a:prstGeom prst="rect">
            <a:avLst/>
          </a:prstGeom>
          <a:noFill/>
          <a:ln w="9525">
            <a:noFill/>
            <a:miter lim="800000"/>
            <a:headEnd/>
            <a:tailEnd/>
          </a:ln>
        </p:spPr>
      </p:pic>
      <p:sp>
        <p:nvSpPr>
          <p:cNvPr id="240647" name="Rectangle 2058"/>
          <p:cNvSpPr>
            <a:spLocks noChangeArrowheads="1"/>
          </p:cNvSpPr>
          <p:nvPr/>
        </p:nvSpPr>
        <p:spPr bwMode="auto">
          <a:xfrm>
            <a:off x="3592513" y="5830888"/>
            <a:ext cx="2116137" cy="638175"/>
          </a:xfrm>
          <a:prstGeom prst="rect">
            <a:avLst/>
          </a:prstGeom>
          <a:noFill/>
          <a:ln w="9525">
            <a:noFill/>
            <a:miter lim="800000"/>
            <a:headEnd/>
            <a:tailEnd/>
          </a:ln>
        </p:spPr>
        <p:txBody>
          <a:bodyPr lIns="90488" tIns="44450" rIns="90488" bIns="44450">
            <a:spAutoFit/>
          </a:bodyPr>
          <a:lstStyle/>
          <a:p>
            <a:pPr algn="ctr">
              <a:spcBef>
                <a:spcPct val="50000"/>
              </a:spcBef>
            </a:pPr>
            <a:r>
              <a:rPr lang="es-ES_tradnl" b="1">
                <a:solidFill>
                  <a:schemeClr val="tx2"/>
                </a:solidFill>
              </a:rPr>
              <a:t>Vincular, enfocar y evocar</a:t>
            </a:r>
          </a:p>
        </p:txBody>
      </p:sp>
      <p:sp>
        <p:nvSpPr>
          <p:cNvPr id="240648" name="CuadroTexto 1"/>
          <p:cNvSpPr txBox="1">
            <a:spLocks noChangeArrowheads="1"/>
          </p:cNvSpPr>
          <p:nvPr/>
        </p:nvSpPr>
        <p:spPr bwMode="auto">
          <a:xfrm>
            <a:off x="3232150" y="-26988"/>
            <a:ext cx="2808288" cy="823913"/>
          </a:xfrm>
          <a:prstGeom prst="rect">
            <a:avLst/>
          </a:prstGeom>
          <a:noFill/>
          <a:ln w="9525">
            <a:noFill/>
            <a:miter lim="800000"/>
            <a:headEnd/>
            <a:tailEnd/>
          </a:ln>
        </p:spPr>
        <p:txBody>
          <a:bodyPr>
            <a:spAutoFit/>
          </a:bodyPr>
          <a:lstStyle/>
          <a:p>
            <a:pPr algn="ctr"/>
            <a:r>
              <a:rPr lang="es-ES" sz="4800">
                <a:solidFill>
                  <a:schemeClr val="bg1"/>
                </a:solidFill>
                <a:ea typeface="ＭＳ Ｐゴシック" charset="-128"/>
              </a:rPr>
              <a:t>PROSA</a:t>
            </a:r>
          </a:p>
        </p:txBody>
      </p:sp>
      <p:sp>
        <p:nvSpPr>
          <p:cNvPr id="3" name="Abrir llave 2"/>
          <p:cNvSpPr>
            <a:spLocks/>
          </p:cNvSpPr>
          <p:nvPr/>
        </p:nvSpPr>
        <p:spPr bwMode="auto">
          <a:xfrm rot="-5400000">
            <a:off x="3983831" y="-396081"/>
            <a:ext cx="1370013" cy="2422525"/>
          </a:xfrm>
          <a:prstGeom prst="leftBrace">
            <a:avLst>
              <a:gd name="adj1" fmla="val 8334"/>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p:spPr>
        <p:txBody>
          <a:bodyPr vert="eaVert" anchor="ctr"/>
          <a:lstStyle/>
          <a:p>
            <a:pPr algn="ctr">
              <a:defRPr/>
            </a:pPr>
            <a:endParaRPr lang="es-ES">
              <a:latin typeface="+mn-lt"/>
            </a:endParaRPr>
          </a:p>
        </p:txBody>
      </p:sp>
      <p:sp>
        <p:nvSpPr>
          <p:cNvPr id="22" name="Abrir llave 21"/>
          <p:cNvSpPr>
            <a:spLocks/>
          </p:cNvSpPr>
          <p:nvPr/>
        </p:nvSpPr>
        <p:spPr bwMode="auto">
          <a:xfrm rot="5400000">
            <a:off x="3980656" y="-1754980"/>
            <a:ext cx="1368425" cy="7878762"/>
          </a:xfrm>
          <a:prstGeom prst="leftBrace">
            <a:avLst>
              <a:gd name="adj1" fmla="val 8343"/>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p:spPr>
        <p:txBody>
          <a:bodyPr rot="10800000" vert="eaVert" anchor="ctr"/>
          <a:lstStyle/>
          <a:p>
            <a:pPr algn="ctr">
              <a:defRPr/>
            </a:pPr>
            <a:endParaRPr lang="es-ES">
              <a:latin typeface="+mn-lt"/>
            </a:endParaRPr>
          </a:p>
        </p:txBody>
      </p:sp>
      <p:sp>
        <p:nvSpPr>
          <p:cNvPr id="240651" name="Rectangle 2058"/>
          <p:cNvSpPr>
            <a:spLocks noChangeArrowheads="1"/>
          </p:cNvSpPr>
          <p:nvPr/>
        </p:nvSpPr>
        <p:spPr bwMode="auto">
          <a:xfrm>
            <a:off x="892175" y="5861050"/>
            <a:ext cx="1976438" cy="638175"/>
          </a:xfrm>
          <a:prstGeom prst="rect">
            <a:avLst/>
          </a:prstGeom>
          <a:noFill/>
          <a:ln w="9525">
            <a:noFill/>
            <a:miter lim="800000"/>
            <a:headEnd/>
            <a:tailEnd/>
          </a:ln>
        </p:spPr>
        <p:txBody>
          <a:bodyPr lIns="90488" tIns="44450" rIns="90488" bIns="44450">
            <a:spAutoFit/>
          </a:bodyPr>
          <a:lstStyle/>
          <a:p>
            <a:pPr algn="ctr">
              <a:spcBef>
                <a:spcPct val="50000"/>
              </a:spcBef>
            </a:pPr>
            <a:r>
              <a:rPr lang="es-ES_tradnl" b="1">
                <a:solidFill>
                  <a:schemeClr val="tx2"/>
                </a:solidFill>
              </a:rPr>
              <a:t>Cambio de estrategia</a:t>
            </a:r>
          </a:p>
        </p:txBody>
      </p:sp>
      <p:sp>
        <p:nvSpPr>
          <p:cNvPr id="240652" name="Line 2055"/>
          <p:cNvSpPr>
            <a:spLocks noChangeShapeType="1"/>
          </p:cNvSpPr>
          <p:nvPr/>
        </p:nvSpPr>
        <p:spPr bwMode="auto">
          <a:xfrm flipH="1">
            <a:off x="4676775" y="4246563"/>
            <a:ext cx="0" cy="1577975"/>
          </a:xfrm>
          <a:prstGeom prst="line">
            <a:avLst/>
          </a:prstGeom>
          <a:noFill/>
          <a:ln w="76200">
            <a:solidFill>
              <a:schemeClr val="tx1"/>
            </a:solidFill>
            <a:round/>
            <a:headEnd/>
            <a:tailEnd type="triangle" w="med" len="med"/>
          </a:ln>
        </p:spPr>
        <p:txBody>
          <a:bodyPr wrap="none" anchor="ctr"/>
          <a:lstStyle/>
          <a:p>
            <a:endParaRPr lang="es-ES"/>
          </a:p>
        </p:txBody>
      </p:sp>
      <p:sp>
        <p:nvSpPr>
          <p:cNvPr id="240653" name="Line 2055"/>
          <p:cNvSpPr>
            <a:spLocks noChangeShapeType="1"/>
          </p:cNvSpPr>
          <p:nvPr/>
        </p:nvSpPr>
        <p:spPr bwMode="auto">
          <a:xfrm flipH="1">
            <a:off x="7524750" y="4246563"/>
            <a:ext cx="0" cy="1577975"/>
          </a:xfrm>
          <a:prstGeom prst="line">
            <a:avLst/>
          </a:prstGeom>
          <a:noFill/>
          <a:ln w="76200">
            <a:solidFill>
              <a:schemeClr val="tx1"/>
            </a:solidFill>
            <a:round/>
            <a:headEnd/>
            <a:tailEnd type="triangle" w="med" len="med"/>
          </a:ln>
        </p:spPr>
        <p:txBody>
          <a:bodyPr wrap="none" anchor="ctr"/>
          <a:lstStyle/>
          <a:p>
            <a:endParaRPr lang="es-ES"/>
          </a:p>
        </p:txBody>
      </p:sp>
      <p:sp>
        <p:nvSpPr>
          <p:cNvPr id="240654" name="Text Box 2059"/>
          <p:cNvSpPr txBox="1">
            <a:spLocks noChangeArrowheads="1"/>
          </p:cNvSpPr>
          <p:nvPr/>
        </p:nvSpPr>
        <p:spPr bwMode="auto">
          <a:xfrm>
            <a:off x="3444875" y="3490913"/>
            <a:ext cx="2422525" cy="822325"/>
          </a:xfrm>
          <a:prstGeom prst="rect">
            <a:avLst/>
          </a:prstGeom>
          <a:noFill/>
          <a:ln w="9525">
            <a:noFill/>
            <a:miter lim="800000"/>
            <a:headEnd/>
            <a:tailEnd/>
          </a:ln>
        </p:spPr>
        <p:txBody>
          <a:bodyPr>
            <a:spAutoFit/>
          </a:bodyPr>
          <a:lstStyle/>
          <a:p>
            <a:pPr algn="ctr">
              <a:spcBef>
                <a:spcPct val="50000"/>
              </a:spcBef>
            </a:pPr>
            <a:r>
              <a:rPr lang="es-ES_tradnl" sz="2400">
                <a:solidFill>
                  <a:schemeClr val="tx2"/>
                </a:solidFill>
                <a:ea typeface="ＭＳ Ｐゴシック" charset="-128"/>
              </a:rPr>
              <a:t>Discurso de mantenimiento</a:t>
            </a:r>
          </a:p>
        </p:txBody>
      </p:sp>
      <p:sp>
        <p:nvSpPr>
          <p:cNvPr id="240655" name="Text Box 2059"/>
          <p:cNvSpPr txBox="1">
            <a:spLocks noChangeArrowheads="1"/>
          </p:cNvSpPr>
          <p:nvPr/>
        </p:nvSpPr>
        <p:spPr bwMode="auto">
          <a:xfrm>
            <a:off x="811213" y="3502025"/>
            <a:ext cx="2420937" cy="457200"/>
          </a:xfrm>
          <a:prstGeom prst="rect">
            <a:avLst/>
          </a:prstGeom>
          <a:noFill/>
          <a:ln w="9525">
            <a:noFill/>
            <a:miter lim="800000"/>
            <a:headEnd/>
            <a:tailEnd/>
          </a:ln>
        </p:spPr>
        <p:txBody>
          <a:bodyPr>
            <a:spAutoFit/>
          </a:bodyPr>
          <a:lstStyle/>
          <a:p>
            <a:pPr algn="ctr">
              <a:spcBef>
                <a:spcPct val="50000"/>
              </a:spcBef>
            </a:pPr>
            <a:r>
              <a:rPr lang="es-ES_tradnl" sz="2400" dirty="0">
                <a:solidFill>
                  <a:schemeClr val="tx2"/>
                </a:solidFill>
                <a:ea typeface="ＭＳ Ｐゴシック" charset="-128"/>
              </a:rPr>
              <a:t>Discordancia</a:t>
            </a:r>
          </a:p>
        </p:txBody>
      </p:sp>
    </p:spTree>
  </p:cSld>
  <p:clrMapOvr>
    <a:masterClrMapping/>
  </p:clrMapOvr>
  <p:transition spd="slow">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ítulo 1"/>
          <p:cNvSpPr>
            <a:spLocks noGrp="1"/>
          </p:cNvSpPr>
          <p:nvPr>
            <p:ph type="title"/>
          </p:nvPr>
        </p:nvSpPr>
        <p:spPr>
          <a:xfrm>
            <a:off x="457200" y="-161925"/>
            <a:ext cx="8229600" cy="1143000"/>
          </a:xfrm>
        </p:spPr>
        <p:txBody>
          <a:bodyPr/>
          <a:lstStyle/>
          <a:p>
            <a:r>
              <a:rPr lang="es-ES" smtClean="0">
                <a:solidFill>
                  <a:schemeClr val="bg1"/>
                </a:solidFill>
              </a:rPr>
              <a:t>Deconstrucción de la resistencia</a:t>
            </a:r>
          </a:p>
        </p:txBody>
      </p:sp>
      <p:graphicFrame>
        <p:nvGraphicFramePr>
          <p:cNvPr id="5" name="Marcador de contenido 4"/>
          <p:cNvGraphicFramePr>
            <a:graphicFrameLocks noGrp="1"/>
          </p:cNvGraphicFramePr>
          <p:nvPr>
            <p:ph idx="1"/>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Marcador de número de diapositiva 3"/>
          <p:cNvSpPr>
            <a:spLocks noGrp="1"/>
          </p:cNvSpPr>
          <p:nvPr>
            <p:ph type="sldNum" sz="quarter" idx="12"/>
          </p:nvPr>
        </p:nvSpPr>
        <p:spPr>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6C2B00DA-5961-4BF7-B025-44FFDE2C63ED}" type="slidenum">
              <a:rPr lang="es-ES"/>
              <a:pPr eaLnBrk="1" hangingPunct="1">
                <a:defRPr/>
              </a:pPr>
              <a:t>63</a:t>
            </a:fld>
            <a:endParaRPr lang="es-ES"/>
          </a:p>
        </p:txBody>
      </p:sp>
      <p:pic>
        <p:nvPicPr>
          <p:cNvPr id="242692" name="Picture 40" descr="017165~1"/>
          <p:cNvPicPr>
            <a:picLocks noChangeAspect="1" noChangeArrowheads="1" noCrop="1"/>
          </p:cNvPicPr>
          <p:nvPr/>
        </p:nvPicPr>
        <p:blipFill>
          <a:blip r:embed="rId7" cstate="print"/>
          <a:srcRect/>
          <a:stretch>
            <a:fillRect/>
          </a:stretch>
        </p:blipFill>
        <p:spPr bwMode="auto">
          <a:xfrm>
            <a:off x="457200" y="2422525"/>
            <a:ext cx="1655763" cy="828675"/>
          </a:xfrm>
          <a:prstGeom prst="rect">
            <a:avLst/>
          </a:prstGeom>
          <a:noFill/>
          <a:ln w="9525">
            <a:noFill/>
            <a:miter lim="800000"/>
            <a:headEnd/>
            <a:tailEnd/>
          </a:ln>
        </p:spPr>
      </p:pic>
      <p:pic>
        <p:nvPicPr>
          <p:cNvPr id="242693" name="Picture 44" descr="120105~2"/>
          <p:cNvPicPr>
            <a:picLocks noChangeAspect="1" noChangeArrowheads="1" noCrop="1"/>
          </p:cNvPicPr>
          <p:nvPr/>
        </p:nvPicPr>
        <p:blipFill>
          <a:blip r:embed="rId8" cstate="print"/>
          <a:srcRect/>
          <a:stretch>
            <a:fillRect/>
          </a:stretch>
        </p:blipFill>
        <p:spPr bwMode="auto">
          <a:xfrm>
            <a:off x="6904038" y="2320925"/>
            <a:ext cx="1223962" cy="93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r>
              <a:rPr lang="es-ES" altLang="es-ES" smtClean="0"/>
              <a:t>“</a:t>
            </a:r>
            <a:r>
              <a:rPr lang="es-ES" smtClean="0"/>
              <a:t>l</a:t>
            </a:r>
            <a:r>
              <a:rPr lang="es-ES" altLang="es-ES" smtClean="0"/>
              <a:t>’</a:t>
            </a:r>
            <a:r>
              <a:rPr lang="es-ES" smtClean="0"/>
              <a:t> entrevista motivacional és com un GPS, saps on vols arribar, et pots equivocar, però sempre et torna a orientar…</a:t>
            </a:r>
            <a:r>
              <a:rPr lang="es-ES" altLang="es-ES" smtClean="0"/>
              <a:t>”</a:t>
            </a:r>
            <a:endParaRPr lang="es-ES" smtClean="0"/>
          </a:p>
          <a:p>
            <a:pPr eaLnBrk="1" hangingPunct="1"/>
            <a:endParaRPr lang="es-E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ChangeArrowheads="1"/>
          </p:cNvSpPr>
          <p:nvPr/>
        </p:nvSpPr>
        <p:spPr bwMode="auto">
          <a:xfrm>
            <a:off x="8534400" y="6400800"/>
            <a:ext cx="609600" cy="457200"/>
          </a:xfrm>
          <a:prstGeom prst="rect">
            <a:avLst/>
          </a:prstGeom>
          <a:noFill/>
          <a:ln w="9525">
            <a:noFill/>
            <a:miter lim="800000"/>
            <a:headEnd/>
            <a:tailEnd/>
          </a:ln>
        </p:spPr>
        <p:txBody>
          <a:bodyPr lIns="90488" tIns="44450" rIns="90488" bIns="44450"/>
          <a:lstStyle/>
          <a:p>
            <a:pPr algn="r" eaLnBrk="0" hangingPunct="0"/>
            <a:r>
              <a:rPr lang="es-ES_tradnl" sz="1400">
                <a:latin typeface="Times New Roman" pitchFamily="18" charset="0"/>
              </a:rPr>
              <a:t>55</a:t>
            </a:r>
          </a:p>
        </p:txBody>
      </p:sp>
      <p:sp>
        <p:nvSpPr>
          <p:cNvPr id="245762" name="Rectangle 3"/>
          <p:cNvSpPr>
            <a:spLocks noGrp="1" noChangeArrowheads="1"/>
          </p:cNvSpPr>
          <p:nvPr>
            <p:ph type="title" idx="4294967295"/>
          </p:nvPr>
        </p:nvSpPr>
        <p:spPr>
          <a:xfrm>
            <a:off x="685800" y="1844675"/>
            <a:ext cx="7772400" cy="1143000"/>
          </a:xfrm>
        </p:spPr>
        <p:txBody>
          <a:bodyPr lIns="90488" tIns="44450" rIns="90488" bIns="44450"/>
          <a:lstStyle/>
          <a:p>
            <a:pPr eaLnBrk="1" hangingPunct="1"/>
            <a:r>
              <a:rPr lang="es-ES_tradnl" sz="4800" b="1" smtClean="0">
                <a:solidFill>
                  <a:schemeClr val="bg1"/>
                </a:solidFill>
              </a:rPr>
              <a:t>RESISTENCIA</a:t>
            </a:r>
            <a:r>
              <a:rPr lang="es-ES_tradnl" sz="3600" b="1" smtClean="0"/>
              <a:t/>
            </a:r>
            <a:br>
              <a:rPr lang="es-ES_tradnl" sz="3600" b="1" smtClean="0"/>
            </a:br>
            <a:r>
              <a:rPr lang="es-ES_tradnl" sz="3600" b="1" smtClean="0"/>
              <a:t/>
            </a:r>
            <a:br>
              <a:rPr lang="es-ES_tradnl" sz="3600" b="1" smtClean="0"/>
            </a:br>
            <a:r>
              <a:rPr lang="es-ES_tradnl" sz="3600" b="1" smtClean="0"/>
              <a:t/>
            </a:r>
            <a:br>
              <a:rPr lang="es-ES_tradnl" sz="3600" b="1" smtClean="0"/>
            </a:br>
            <a:r>
              <a:rPr lang="es-ES_tradnl" sz="3600" b="1" smtClean="0"/>
              <a:t/>
            </a:r>
            <a:br>
              <a:rPr lang="es-ES_tradnl" sz="3600" b="1" smtClean="0"/>
            </a:br>
            <a:r>
              <a:rPr lang="es-ES_tradnl" sz="3600" b="1" smtClean="0"/>
              <a:t> </a:t>
            </a:r>
            <a:r>
              <a:rPr lang="es-ES_tradnl" smtClean="0">
                <a:solidFill>
                  <a:schemeClr val="tx1"/>
                </a:solidFill>
              </a:rPr>
              <a:t>La resistencia del paciente es una medida de la distancia que hay entre sus objetivos y los que yo le propongo</a:t>
            </a:r>
          </a:p>
        </p:txBody>
      </p:sp>
      <p:sp>
        <p:nvSpPr>
          <p:cNvPr id="245763" name="Rectangle 4"/>
          <p:cNvSpPr>
            <a:spLocks noChangeArrowheads="1"/>
          </p:cNvSpPr>
          <p:nvPr/>
        </p:nvSpPr>
        <p:spPr bwMode="auto">
          <a:xfrm>
            <a:off x="5716588" y="6097588"/>
            <a:ext cx="3044825" cy="3937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s-ES_tradnl" sz="2000" b="1">
                <a:solidFill>
                  <a:srgbClr val="FFFFFF"/>
                </a:solidFill>
                <a:latin typeface="Times New Roman" pitchFamily="18" charset="0"/>
              </a:rPr>
              <a:t>Miller &amp; Rollnick, 1991</a:t>
            </a:r>
          </a:p>
        </p:txBody>
      </p:sp>
    </p:spTree>
  </p:cSld>
  <p:clrMapOvr>
    <a:masterClrMapping/>
  </p:clrMapOvr>
  <p:transition spd="slow">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09" name="Picture 2" descr="icebergcompleto"/>
          <p:cNvPicPr>
            <a:picLocks noChangeAspect="1" noChangeArrowheads="1"/>
          </p:cNvPicPr>
          <p:nvPr/>
        </p:nvPicPr>
        <p:blipFill>
          <a:blip r:embed="rId3" cstate="print"/>
          <a:srcRect/>
          <a:stretch>
            <a:fillRect/>
          </a:stretch>
        </p:blipFill>
        <p:spPr bwMode="auto">
          <a:xfrm>
            <a:off x="-609600" y="0"/>
            <a:ext cx="10515600" cy="683577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050"/>
          <p:cNvSpPr>
            <a:spLocks noChangeArrowheads="1"/>
          </p:cNvSpPr>
          <p:nvPr/>
        </p:nvSpPr>
        <p:spPr bwMode="auto">
          <a:xfrm>
            <a:off x="8534400" y="6400800"/>
            <a:ext cx="609600" cy="457200"/>
          </a:xfrm>
          <a:prstGeom prst="rect">
            <a:avLst/>
          </a:prstGeom>
          <a:noFill/>
          <a:ln w="9525">
            <a:noFill/>
            <a:miter lim="800000"/>
            <a:headEnd/>
            <a:tailEnd/>
          </a:ln>
        </p:spPr>
        <p:txBody>
          <a:bodyPr lIns="90488" tIns="44450" rIns="90488" bIns="44450"/>
          <a:lstStyle/>
          <a:p>
            <a:pPr algn="r" eaLnBrk="0" hangingPunct="0"/>
            <a:r>
              <a:rPr lang="es-ES_tradnl" sz="1400">
                <a:latin typeface="Times New Roman" pitchFamily="18" charset="0"/>
              </a:rPr>
              <a:t>56</a:t>
            </a:r>
          </a:p>
        </p:txBody>
      </p:sp>
      <p:sp>
        <p:nvSpPr>
          <p:cNvPr id="249858" name="Rectangle 2051"/>
          <p:cNvSpPr>
            <a:spLocks noGrp="1" noChangeArrowheads="1"/>
          </p:cNvSpPr>
          <p:nvPr>
            <p:ph type="title" idx="4294967295"/>
          </p:nvPr>
        </p:nvSpPr>
        <p:spPr>
          <a:xfrm>
            <a:off x="468313" y="1268413"/>
            <a:ext cx="8229600" cy="1143000"/>
          </a:xfrm>
        </p:spPr>
        <p:txBody>
          <a:bodyPr lIns="90488" tIns="44450" rIns="90488" bIns="44450"/>
          <a:lstStyle/>
          <a:p>
            <a:pPr eaLnBrk="1" hangingPunct="1"/>
            <a:r>
              <a:rPr lang="es-ES_tradnl" sz="3000" smtClean="0"/>
              <a:t>La intensidad de la resistencia es directamente proporcional a la distancia que hay entre los objetivos del paciente y los que le propone el terapeuta</a:t>
            </a:r>
          </a:p>
        </p:txBody>
      </p:sp>
      <p:sp>
        <p:nvSpPr>
          <p:cNvPr id="249859" name="Line 2052"/>
          <p:cNvSpPr>
            <a:spLocks noChangeShapeType="1"/>
          </p:cNvSpPr>
          <p:nvPr/>
        </p:nvSpPr>
        <p:spPr bwMode="auto">
          <a:xfrm flipV="1">
            <a:off x="1187450" y="3352800"/>
            <a:ext cx="6546850" cy="4763"/>
          </a:xfrm>
          <a:prstGeom prst="line">
            <a:avLst/>
          </a:prstGeom>
          <a:noFill/>
          <a:ln w="76200">
            <a:solidFill>
              <a:schemeClr val="tx1"/>
            </a:solidFill>
            <a:round/>
            <a:headEnd/>
            <a:tailEnd/>
          </a:ln>
        </p:spPr>
        <p:txBody>
          <a:bodyPr wrap="none" anchor="ctr"/>
          <a:lstStyle/>
          <a:p>
            <a:endParaRPr lang="es-ES"/>
          </a:p>
        </p:txBody>
      </p:sp>
      <p:sp>
        <p:nvSpPr>
          <p:cNvPr id="249860" name="Line 2053"/>
          <p:cNvSpPr>
            <a:spLocks noChangeShapeType="1"/>
          </p:cNvSpPr>
          <p:nvPr/>
        </p:nvSpPr>
        <p:spPr bwMode="auto">
          <a:xfrm flipV="1">
            <a:off x="3635375" y="3429000"/>
            <a:ext cx="0" cy="1728788"/>
          </a:xfrm>
          <a:prstGeom prst="line">
            <a:avLst/>
          </a:prstGeom>
          <a:noFill/>
          <a:ln w="50800">
            <a:solidFill>
              <a:schemeClr val="tx1"/>
            </a:solidFill>
            <a:round/>
            <a:headEnd/>
            <a:tailEnd type="triangle" w="med" len="med"/>
          </a:ln>
        </p:spPr>
        <p:txBody>
          <a:bodyPr wrap="none" anchor="ctr"/>
          <a:lstStyle/>
          <a:p>
            <a:endParaRPr lang="es-ES"/>
          </a:p>
        </p:txBody>
      </p:sp>
      <p:sp>
        <p:nvSpPr>
          <p:cNvPr id="249861" name="Line 2054"/>
          <p:cNvSpPr>
            <a:spLocks noChangeShapeType="1"/>
          </p:cNvSpPr>
          <p:nvPr/>
        </p:nvSpPr>
        <p:spPr bwMode="auto">
          <a:xfrm flipH="1" flipV="1">
            <a:off x="7162800" y="3405188"/>
            <a:ext cx="1588" cy="1752600"/>
          </a:xfrm>
          <a:prstGeom prst="line">
            <a:avLst/>
          </a:prstGeom>
          <a:noFill/>
          <a:ln w="50800">
            <a:solidFill>
              <a:schemeClr val="tx1"/>
            </a:solidFill>
            <a:round/>
            <a:headEnd/>
            <a:tailEnd type="triangle" w="med" len="med"/>
          </a:ln>
        </p:spPr>
        <p:txBody>
          <a:bodyPr wrap="none" anchor="ctr"/>
          <a:lstStyle/>
          <a:p>
            <a:endParaRPr lang="es-ES"/>
          </a:p>
        </p:txBody>
      </p:sp>
      <p:sp>
        <p:nvSpPr>
          <p:cNvPr id="249862" name="Rectangle 2055"/>
          <p:cNvSpPr>
            <a:spLocks noChangeArrowheads="1"/>
          </p:cNvSpPr>
          <p:nvPr/>
        </p:nvSpPr>
        <p:spPr bwMode="auto">
          <a:xfrm>
            <a:off x="2700338" y="5130800"/>
            <a:ext cx="1673225" cy="819150"/>
          </a:xfrm>
          <a:prstGeom prst="rect">
            <a:avLst/>
          </a:prstGeom>
          <a:noFill/>
          <a:ln w="9525">
            <a:noFill/>
            <a:miter lim="800000"/>
            <a:headEnd/>
            <a:tailEnd/>
          </a:ln>
        </p:spPr>
        <p:txBody>
          <a:bodyPr lIns="90488" tIns="44450" rIns="90488" bIns="44450">
            <a:spAutoFit/>
          </a:bodyPr>
          <a:lstStyle/>
          <a:p>
            <a:pPr algn="ctr" defTabSz="762000" eaLnBrk="0" hangingPunct="0">
              <a:spcBef>
                <a:spcPct val="50000"/>
              </a:spcBef>
            </a:pPr>
            <a:r>
              <a:rPr lang="es-ES_tradnl" sz="2400">
                <a:latin typeface="Times New Roman" pitchFamily="18" charset="0"/>
              </a:rPr>
              <a:t>Objetivos del paciente</a:t>
            </a:r>
          </a:p>
        </p:txBody>
      </p:sp>
      <p:sp>
        <p:nvSpPr>
          <p:cNvPr id="249863" name="Rectangle 2056"/>
          <p:cNvSpPr>
            <a:spLocks noChangeArrowheads="1"/>
          </p:cNvSpPr>
          <p:nvPr/>
        </p:nvSpPr>
        <p:spPr bwMode="auto">
          <a:xfrm>
            <a:off x="6326188" y="5130800"/>
            <a:ext cx="1978025" cy="819150"/>
          </a:xfrm>
          <a:prstGeom prst="rect">
            <a:avLst/>
          </a:prstGeom>
          <a:noFill/>
          <a:ln w="9525">
            <a:noFill/>
            <a:miter lim="800000"/>
            <a:headEnd/>
            <a:tailEnd/>
          </a:ln>
        </p:spPr>
        <p:txBody>
          <a:bodyPr lIns="90488" tIns="44450" rIns="90488" bIns="44450">
            <a:spAutoFit/>
          </a:bodyPr>
          <a:lstStyle/>
          <a:p>
            <a:pPr algn="ctr" defTabSz="762000" eaLnBrk="0" hangingPunct="0">
              <a:spcBef>
                <a:spcPct val="50000"/>
              </a:spcBef>
            </a:pPr>
            <a:r>
              <a:rPr lang="es-ES_tradnl" sz="2400">
                <a:latin typeface="Times New Roman" pitchFamily="18" charset="0"/>
              </a:rPr>
              <a:t>Objetivos del terapeuta</a:t>
            </a:r>
          </a:p>
        </p:txBody>
      </p:sp>
      <p:sp>
        <p:nvSpPr>
          <p:cNvPr id="249864" name="Rectangle 2057"/>
          <p:cNvSpPr>
            <a:spLocks noChangeArrowheads="1"/>
          </p:cNvSpPr>
          <p:nvPr/>
        </p:nvSpPr>
        <p:spPr bwMode="auto">
          <a:xfrm>
            <a:off x="230188" y="2681288"/>
            <a:ext cx="1673225" cy="819150"/>
          </a:xfrm>
          <a:prstGeom prst="rect">
            <a:avLst/>
          </a:prstGeom>
          <a:noFill/>
          <a:ln w="9525">
            <a:noFill/>
            <a:miter lim="800000"/>
            <a:headEnd/>
            <a:tailEnd/>
          </a:ln>
        </p:spPr>
        <p:txBody>
          <a:bodyPr lIns="90488" tIns="44450" rIns="90488" bIns="44450">
            <a:spAutoFit/>
          </a:bodyPr>
          <a:lstStyle/>
          <a:p>
            <a:pPr defTabSz="762000" eaLnBrk="0" hangingPunct="0">
              <a:spcBef>
                <a:spcPct val="50000"/>
              </a:spcBef>
            </a:pPr>
            <a:r>
              <a:rPr lang="es-ES_tradnl" sz="2400">
                <a:latin typeface="Times New Roman" pitchFamily="18" charset="0"/>
              </a:rPr>
              <a:t>Situació actual</a:t>
            </a:r>
          </a:p>
        </p:txBody>
      </p:sp>
      <p:sp>
        <p:nvSpPr>
          <p:cNvPr id="249865" name="Rectangle 2058"/>
          <p:cNvSpPr>
            <a:spLocks noChangeArrowheads="1"/>
          </p:cNvSpPr>
          <p:nvPr/>
        </p:nvSpPr>
        <p:spPr bwMode="auto">
          <a:xfrm>
            <a:off x="7469188" y="2754313"/>
            <a:ext cx="1673225" cy="819150"/>
          </a:xfrm>
          <a:prstGeom prst="rect">
            <a:avLst/>
          </a:prstGeom>
          <a:noFill/>
          <a:ln w="9525">
            <a:noFill/>
            <a:miter lim="800000"/>
            <a:headEnd/>
            <a:tailEnd/>
          </a:ln>
        </p:spPr>
        <p:txBody>
          <a:bodyPr lIns="90488" tIns="44450" rIns="90488" bIns="44450">
            <a:spAutoFit/>
          </a:bodyPr>
          <a:lstStyle/>
          <a:p>
            <a:pPr algn="ctr" defTabSz="762000" eaLnBrk="0" hangingPunct="0">
              <a:spcBef>
                <a:spcPct val="50000"/>
              </a:spcBef>
            </a:pPr>
            <a:r>
              <a:rPr lang="es-ES_tradnl" sz="2400">
                <a:latin typeface="Times New Roman" pitchFamily="18" charset="0"/>
              </a:rPr>
              <a:t>Situació ideal</a:t>
            </a:r>
          </a:p>
        </p:txBody>
      </p:sp>
      <p:sp>
        <p:nvSpPr>
          <p:cNvPr id="249866" name="Line 2059"/>
          <p:cNvSpPr>
            <a:spLocks noChangeShapeType="1"/>
          </p:cNvSpPr>
          <p:nvPr/>
        </p:nvSpPr>
        <p:spPr bwMode="auto">
          <a:xfrm>
            <a:off x="3657600" y="3962400"/>
            <a:ext cx="3275013" cy="0"/>
          </a:xfrm>
          <a:prstGeom prst="line">
            <a:avLst/>
          </a:prstGeom>
          <a:noFill/>
          <a:ln w="76200">
            <a:solidFill>
              <a:schemeClr val="hlink"/>
            </a:solidFill>
            <a:round/>
            <a:headEnd type="triangle" w="med" len="med"/>
            <a:tailEnd type="triangle" w="med" len="med"/>
          </a:ln>
        </p:spPr>
        <p:txBody>
          <a:bodyPr wrap="none" anchor="ctr"/>
          <a:lstStyle/>
          <a:p>
            <a:endParaRPr lang="es-ES"/>
          </a:p>
        </p:txBody>
      </p:sp>
      <p:sp>
        <p:nvSpPr>
          <p:cNvPr id="249867" name="Rectangle 2060"/>
          <p:cNvSpPr>
            <a:spLocks noChangeArrowheads="1"/>
          </p:cNvSpPr>
          <p:nvPr/>
        </p:nvSpPr>
        <p:spPr bwMode="auto">
          <a:xfrm>
            <a:off x="4140200" y="4257675"/>
            <a:ext cx="2282825" cy="466725"/>
          </a:xfrm>
          <a:prstGeom prst="rect">
            <a:avLst/>
          </a:prstGeom>
          <a:noFill/>
          <a:ln w="12700">
            <a:solidFill>
              <a:schemeClr val="tx1"/>
            </a:solidFill>
            <a:miter lim="800000"/>
            <a:headEnd/>
            <a:tailEnd/>
          </a:ln>
        </p:spPr>
        <p:txBody>
          <a:bodyPr lIns="90488" tIns="44450" rIns="90488" bIns="44450">
            <a:spAutoFit/>
          </a:bodyPr>
          <a:lstStyle/>
          <a:p>
            <a:pPr defTabSz="762000" eaLnBrk="0" hangingPunct="0">
              <a:spcBef>
                <a:spcPct val="50000"/>
              </a:spcBef>
            </a:pPr>
            <a:r>
              <a:rPr lang="es-ES_tradnl" sz="2400" b="1">
                <a:solidFill>
                  <a:schemeClr val="tx2"/>
                </a:solidFill>
                <a:latin typeface="Times New Roman" pitchFamily="18" charset="0"/>
              </a:rPr>
              <a:t>RESISTENCIA</a:t>
            </a:r>
          </a:p>
        </p:txBody>
      </p:sp>
      <p:sp>
        <p:nvSpPr>
          <p:cNvPr id="249868" name="Rectangle 2061"/>
          <p:cNvSpPr>
            <a:spLocks noChangeArrowheads="1"/>
          </p:cNvSpPr>
          <p:nvPr/>
        </p:nvSpPr>
        <p:spPr bwMode="auto">
          <a:xfrm>
            <a:off x="539750" y="5130800"/>
            <a:ext cx="1673225" cy="819150"/>
          </a:xfrm>
          <a:prstGeom prst="rect">
            <a:avLst/>
          </a:prstGeom>
          <a:noFill/>
          <a:ln w="9525">
            <a:noFill/>
            <a:miter lim="800000"/>
            <a:headEnd/>
            <a:tailEnd/>
          </a:ln>
        </p:spPr>
        <p:txBody>
          <a:bodyPr lIns="90488" tIns="44450" rIns="90488" bIns="44450">
            <a:spAutoFit/>
          </a:bodyPr>
          <a:lstStyle/>
          <a:p>
            <a:pPr algn="ctr" defTabSz="762000" eaLnBrk="0" hangingPunct="0">
              <a:spcBef>
                <a:spcPct val="50000"/>
              </a:spcBef>
            </a:pPr>
            <a:r>
              <a:rPr lang="es-ES_tradnl" sz="2400">
                <a:latin typeface="Times New Roman" pitchFamily="18" charset="0"/>
              </a:rPr>
              <a:t>Percepción del paciente</a:t>
            </a:r>
          </a:p>
        </p:txBody>
      </p:sp>
      <p:sp>
        <p:nvSpPr>
          <p:cNvPr id="249869" name="Line 2062"/>
          <p:cNvSpPr>
            <a:spLocks noChangeShapeType="1"/>
          </p:cNvSpPr>
          <p:nvPr/>
        </p:nvSpPr>
        <p:spPr bwMode="auto">
          <a:xfrm flipV="1">
            <a:off x="1547813" y="3429000"/>
            <a:ext cx="0" cy="1728788"/>
          </a:xfrm>
          <a:prstGeom prst="line">
            <a:avLst/>
          </a:prstGeom>
          <a:noFill/>
          <a:ln w="50800">
            <a:solidFill>
              <a:schemeClr val="tx1"/>
            </a:solidFill>
            <a:round/>
            <a:headEnd/>
            <a:tailEnd type="triangle" w="med" len="med"/>
          </a:ln>
        </p:spPr>
        <p:txBody>
          <a:bodyPr wrap="none" anchor="ctr"/>
          <a:lstStyle/>
          <a:p>
            <a:endParaRPr lang="es-ES"/>
          </a:p>
        </p:txBody>
      </p:sp>
      <p:sp>
        <p:nvSpPr>
          <p:cNvPr id="249870" name="Line 2063"/>
          <p:cNvSpPr>
            <a:spLocks noChangeShapeType="1"/>
          </p:cNvSpPr>
          <p:nvPr/>
        </p:nvSpPr>
        <p:spPr bwMode="auto">
          <a:xfrm>
            <a:off x="1905000" y="3962400"/>
            <a:ext cx="1066800" cy="0"/>
          </a:xfrm>
          <a:prstGeom prst="line">
            <a:avLst/>
          </a:prstGeom>
          <a:noFill/>
          <a:ln w="76200">
            <a:solidFill>
              <a:schemeClr val="hlink"/>
            </a:solidFill>
            <a:round/>
            <a:headEnd type="triangle" w="med" len="med"/>
            <a:tailEnd type="triangle" w="med" len="med"/>
          </a:ln>
        </p:spPr>
        <p:txBody>
          <a:bodyPr wrap="none" anchor="ctr"/>
          <a:lstStyle/>
          <a:p>
            <a:endParaRPr lang="es-ES"/>
          </a:p>
        </p:txBody>
      </p:sp>
      <p:sp>
        <p:nvSpPr>
          <p:cNvPr id="249871" name="Rectangle 2060"/>
          <p:cNvSpPr>
            <a:spLocks noChangeArrowheads="1"/>
          </p:cNvSpPr>
          <p:nvPr/>
        </p:nvSpPr>
        <p:spPr bwMode="auto">
          <a:xfrm>
            <a:off x="1619250" y="4114800"/>
            <a:ext cx="1944688" cy="831850"/>
          </a:xfrm>
          <a:prstGeom prst="rect">
            <a:avLst/>
          </a:prstGeom>
          <a:noFill/>
          <a:ln w="12700">
            <a:solidFill>
              <a:schemeClr val="tx1"/>
            </a:solidFill>
            <a:miter lim="800000"/>
            <a:headEnd/>
            <a:tailEnd/>
          </a:ln>
        </p:spPr>
        <p:txBody>
          <a:bodyPr lIns="90488" tIns="44450" rIns="90488" bIns="44450">
            <a:spAutoFit/>
          </a:bodyPr>
          <a:lstStyle/>
          <a:p>
            <a:pPr algn="ctr" defTabSz="762000" eaLnBrk="0" hangingPunct="0">
              <a:spcBef>
                <a:spcPct val="50000"/>
              </a:spcBef>
            </a:pPr>
            <a:r>
              <a:rPr lang="es-ES_tradnl" sz="2400" b="1">
                <a:solidFill>
                  <a:schemeClr val="tx2"/>
                </a:solidFill>
                <a:latin typeface="Times New Roman" pitchFamily="18" charset="0"/>
              </a:rPr>
              <a:t>Discrepància interna</a:t>
            </a:r>
          </a:p>
        </p:txBody>
      </p:sp>
      <p:sp>
        <p:nvSpPr>
          <p:cNvPr id="249872" name="Rectangle 19"/>
          <p:cNvSpPr>
            <a:spLocks noChangeArrowheads="1"/>
          </p:cNvSpPr>
          <p:nvPr/>
        </p:nvSpPr>
        <p:spPr bwMode="auto">
          <a:xfrm>
            <a:off x="2339975" y="-31750"/>
            <a:ext cx="4281488" cy="1373188"/>
          </a:xfrm>
          <a:prstGeom prst="rect">
            <a:avLst/>
          </a:prstGeom>
          <a:noFill/>
          <a:ln w="9525">
            <a:noFill/>
            <a:miter lim="800000"/>
            <a:headEnd/>
            <a:tailEnd/>
          </a:ln>
        </p:spPr>
        <p:txBody>
          <a:bodyPr wrap="none">
            <a:spAutoFit/>
          </a:bodyPr>
          <a:lstStyle/>
          <a:p>
            <a:r>
              <a:rPr lang="es-ES_tradnl" sz="4800" b="1">
                <a:solidFill>
                  <a:schemeClr val="bg1"/>
                </a:solidFill>
              </a:rPr>
              <a:t>RESISTENCIA</a:t>
            </a:r>
            <a:r>
              <a:rPr lang="es-ES_tradnl" sz="3600" b="1">
                <a:solidFill>
                  <a:schemeClr val="tx2"/>
                </a:solidFill>
              </a:rPr>
              <a:t/>
            </a:r>
            <a:br>
              <a:rPr lang="es-ES_tradnl" sz="3600" b="1">
                <a:solidFill>
                  <a:schemeClr val="tx2"/>
                </a:solidFill>
              </a:rPr>
            </a:br>
            <a:endParaRPr lang="es-ES" sz="3600" b="1">
              <a:solidFill>
                <a:schemeClr val="tx2"/>
              </a:solidFill>
            </a:endParaRP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050"/>
          <p:cNvSpPr>
            <a:spLocks noChangeArrowheads="1"/>
          </p:cNvSpPr>
          <p:nvPr/>
        </p:nvSpPr>
        <p:spPr bwMode="auto">
          <a:xfrm>
            <a:off x="8534400" y="6400800"/>
            <a:ext cx="609600" cy="457200"/>
          </a:xfrm>
          <a:prstGeom prst="rect">
            <a:avLst/>
          </a:prstGeom>
          <a:noFill/>
          <a:ln w="9525">
            <a:noFill/>
            <a:miter lim="800000"/>
            <a:headEnd/>
            <a:tailEnd/>
          </a:ln>
        </p:spPr>
        <p:txBody>
          <a:bodyPr lIns="90488" tIns="44450" rIns="90488" bIns="44450"/>
          <a:lstStyle/>
          <a:p>
            <a:pPr algn="r" eaLnBrk="0" hangingPunct="0"/>
            <a:r>
              <a:rPr lang="es-ES_tradnl" sz="1400">
                <a:latin typeface="Times New Roman" pitchFamily="18" charset="0"/>
              </a:rPr>
              <a:t>57</a:t>
            </a:r>
          </a:p>
        </p:txBody>
      </p:sp>
      <p:sp>
        <p:nvSpPr>
          <p:cNvPr id="251906" name="Rectangle 2051"/>
          <p:cNvSpPr>
            <a:spLocks noChangeArrowheads="1"/>
          </p:cNvSpPr>
          <p:nvPr/>
        </p:nvSpPr>
        <p:spPr bwMode="auto">
          <a:xfrm>
            <a:off x="611188" y="-26988"/>
            <a:ext cx="7772400" cy="1447801"/>
          </a:xfrm>
          <a:prstGeom prst="rect">
            <a:avLst/>
          </a:prstGeom>
          <a:noFill/>
          <a:ln w="9525">
            <a:noFill/>
            <a:miter lim="800000"/>
            <a:headEnd/>
            <a:tailEnd/>
          </a:ln>
        </p:spPr>
        <p:txBody>
          <a:bodyPr lIns="90488" tIns="44450" rIns="90488" bIns="44450" anchor="ctr"/>
          <a:lstStyle/>
          <a:p>
            <a:pPr algn="ctr" eaLnBrk="0" hangingPunct="0"/>
            <a:r>
              <a:rPr lang="es-ES_tradnl" sz="4000">
                <a:solidFill>
                  <a:schemeClr val="tx2"/>
                </a:solidFill>
                <a:latin typeface="Times New Roman" pitchFamily="18" charset="0"/>
              </a:rPr>
              <a:t>FORMAS DE EXPRESIÓN DE LA RESISTENCIA</a:t>
            </a:r>
          </a:p>
        </p:txBody>
      </p:sp>
      <p:sp>
        <p:nvSpPr>
          <p:cNvPr id="251907" name="Rectangle 2052"/>
          <p:cNvSpPr>
            <a:spLocks noChangeArrowheads="1"/>
          </p:cNvSpPr>
          <p:nvPr/>
        </p:nvSpPr>
        <p:spPr bwMode="auto">
          <a:xfrm>
            <a:off x="685800" y="1981200"/>
            <a:ext cx="7772400" cy="3895725"/>
          </a:xfrm>
          <a:prstGeom prst="rect">
            <a:avLst/>
          </a:prstGeom>
          <a:noFill/>
          <a:ln w="9525">
            <a:noFill/>
            <a:miter lim="800000"/>
            <a:headEnd/>
            <a:tailEnd/>
          </a:ln>
        </p:spPr>
        <p:txBody>
          <a:bodyPr lIns="90488" tIns="44450" rIns="90488" bIns="44450"/>
          <a:lstStyle/>
          <a:p>
            <a:pPr marL="342900" indent="-342900" eaLnBrk="0" hangingPunct="0">
              <a:spcBef>
                <a:spcPct val="20000"/>
              </a:spcBef>
              <a:buFontTx/>
              <a:buChar char="•"/>
            </a:pPr>
            <a:r>
              <a:rPr lang="es-ES_tradnl" sz="3200" b="1">
                <a:latin typeface="Times New Roman" pitchFamily="18" charset="0"/>
              </a:rPr>
              <a:t>Argumentar</a:t>
            </a:r>
            <a:r>
              <a:rPr lang="es-ES_tradnl" sz="3200">
                <a:latin typeface="Times New Roman" pitchFamily="18" charset="0"/>
              </a:rPr>
              <a:t> (desafiar, devaluar o agredir al profesional, cuestionar la autoridad).</a:t>
            </a:r>
          </a:p>
          <a:p>
            <a:pPr marL="342900" indent="-342900" eaLnBrk="0" hangingPunct="0">
              <a:spcBef>
                <a:spcPct val="20000"/>
              </a:spcBef>
              <a:buFontTx/>
              <a:buChar char="•"/>
            </a:pPr>
            <a:r>
              <a:rPr lang="es-ES_tradnl" sz="3200" b="1">
                <a:latin typeface="Times New Roman" pitchFamily="18" charset="0"/>
              </a:rPr>
              <a:t>Interrumpir</a:t>
            </a:r>
            <a:r>
              <a:rPr lang="es-ES_tradnl" sz="3200">
                <a:latin typeface="Times New Roman" pitchFamily="18" charset="0"/>
              </a:rPr>
              <a:t> (cortar o no dejar acabar).</a:t>
            </a:r>
          </a:p>
          <a:p>
            <a:pPr marL="342900" indent="-342900" eaLnBrk="0" hangingPunct="0">
              <a:spcBef>
                <a:spcPct val="20000"/>
              </a:spcBef>
              <a:buFontTx/>
              <a:buChar char="•"/>
            </a:pPr>
            <a:r>
              <a:rPr lang="es-ES_tradnl" sz="3200" b="1">
                <a:latin typeface="Times New Roman" pitchFamily="18" charset="0"/>
              </a:rPr>
              <a:t>Negar</a:t>
            </a:r>
            <a:r>
              <a:rPr lang="es-ES_tradnl" sz="3200">
                <a:latin typeface="Times New Roman" pitchFamily="18" charset="0"/>
              </a:rPr>
              <a:t> (minimizar, excusar,culpar a los demás, pesimismo).</a:t>
            </a:r>
          </a:p>
          <a:p>
            <a:pPr marL="342900" indent="-342900" eaLnBrk="0" hangingPunct="0">
              <a:spcBef>
                <a:spcPct val="20000"/>
              </a:spcBef>
              <a:buFontTx/>
              <a:buChar char="•"/>
            </a:pPr>
            <a:r>
              <a:rPr lang="es-ES_tradnl" sz="3200" b="1">
                <a:latin typeface="Times New Roman" pitchFamily="18" charset="0"/>
              </a:rPr>
              <a:t>Ignorar</a:t>
            </a:r>
            <a:r>
              <a:rPr lang="es-ES_tradnl" sz="3200">
                <a:latin typeface="Times New Roman" pitchFamily="18" charset="0"/>
              </a:rPr>
              <a:t> (no atender, no responder, cambiar de tema).</a:t>
            </a:r>
          </a:p>
        </p:txBody>
      </p:sp>
      <p:sp>
        <p:nvSpPr>
          <p:cNvPr id="251908" name="Rectangle 2053"/>
          <p:cNvSpPr>
            <a:spLocks noChangeArrowheads="1"/>
          </p:cNvSpPr>
          <p:nvPr/>
        </p:nvSpPr>
        <p:spPr bwMode="auto">
          <a:xfrm>
            <a:off x="3584575" y="5378450"/>
            <a:ext cx="5559425" cy="1003300"/>
          </a:xfrm>
          <a:prstGeom prst="rect">
            <a:avLst/>
          </a:prstGeom>
          <a:noFill/>
          <a:ln w="9525">
            <a:noFill/>
            <a:miter lim="800000"/>
            <a:headEnd/>
            <a:tailEnd/>
          </a:ln>
        </p:spPr>
        <p:txBody>
          <a:bodyPr lIns="90488" tIns="44450" rIns="90488" bIns="44450">
            <a:spAutoFit/>
          </a:bodyPr>
          <a:lstStyle/>
          <a:p>
            <a:pPr eaLnBrk="0" hangingPunct="0">
              <a:spcBef>
                <a:spcPct val="50000"/>
              </a:spcBef>
            </a:pPr>
            <a:r>
              <a:rPr lang="es-ES_tradnl" sz="6000">
                <a:solidFill>
                  <a:schemeClr val="accent2"/>
                </a:solidFill>
                <a:latin typeface="Times New Roman" pitchFamily="18" charset="0"/>
              </a:rPr>
              <a:t>Si, pero......</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ChangeArrowheads="1"/>
          </p:cNvSpPr>
          <p:nvPr/>
        </p:nvSpPr>
        <p:spPr bwMode="auto">
          <a:xfrm>
            <a:off x="8534400" y="6400800"/>
            <a:ext cx="609600" cy="457200"/>
          </a:xfrm>
          <a:prstGeom prst="rect">
            <a:avLst/>
          </a:prstGeom>
          <a:noFill/>
          <a:ln w="9525">
            <a:noFill/>
            <a:miter lim="800000"/>
            <a:headEnd/>
            <a:tailEnd/>
          </a:ln>
        </p:spPr>
        <p:txBody>
          <a:bodyPr lIns="90488" tIns="44450" rIns="90488" bIns="44450"/>
          <a:lstStyle/>
          <a:p>
            <a:pPr algn="r" eaLnBrk="0" hangingPunct="0"/>
            <a:r>
              <a:rPr lang="es-ES_tradnl" sz="1400">
                <a:latin typeface="Times New Roman" pitchFamily="18" charset="0"/>
              </a:rPr>
              <a:t>58</a:t>
            </a:r>
          </a:p>
        </p:txBody>
      </p:sp>
      <p:sp>
        <p:nvSpPr>
          <p:cNvPr id="253954" name="Rectangle 3"/>
          <p:cNvSpPr>
            <a:spLocks noGrp="1" noChangeArrowheads="1"/>
          </p:cNvSpPr>
          <p:nvPr>
            <p:ph type="title" idx="4294967295"/>
          </p:nvPr>
        </p:nvSpPr>
        <p:spPr/>
        <p:txBody>
          <a:bodyPr lIns="90488" tIns="44450" rIns="90488" bIns="44450"/>
          <a:lstStyle/>
          <a:p>
            <a:pPr eaLnBrk="1" hangingPunct="1"/>
            <a:r>
              <a:rPr lang="es-ES_tradnl" smtClean="0"/>
              <a:t>Estrategias para manejar la resistencia</a:t>
            </a:r>
          </a:p>
        </p:txBody>
      </p:sp>
      <p:sp>
        <p:nvSpPr>
          <p:cNvPr id="253955" name="Rectangle 4"/>
          <p:cNvSpPr>
            <a:spLocks noGrp="1" noChangeArrowheads="1"/>
          </p:cNvSpPr>
          <p:nvPr>
            <p:ph type="body" idx="4294967295"/>
          </p:nvPr>
        </p:nvSpPr>
        <p:spPr bwMode="auto">
          <a:xfrm>
            <a:off x="457200" y="1782763"/>
            <a:ext cx="8229600" cy="4525962"/>
          </a:xfrm>
          <a:prstGeom prst="rect">
            <a:avLst/>
          </a:prstGeom>
          <a:noFill/>
          <a:ln>
            <a:miter lim="800000"/>
            <a:headEnd/>
            <a:tailEnd/>
          </a:ln>
        </p:spPr>
        <p:txBody>
          <a:bodyPr lIns="90488" tIns="44450" rIns="90488" bIns="44450"/>
          <a:lstStyle/>
          <a:p>
            <a:pPr eaLnBrk="1" hangingPunct="1"/>
            <a:r>
              <a:rPr lang="es-ES_tradnl" smtClean="0"/>
              <a:t>Reflejo simple</a:t>
            </a:r>
          </a:p>
          <a:p>
            <a:pPr eaLnBrk="1" hangingPunct="1"/>
            <a:r>
              <a:rPr lang="es-ES_tradnl" smtClean="0"/>
              <a:t>Reflejo amplificado</a:t>
            </a:r>
          </a:p>
          <a:p>
            <a:pPr eaLnBrk="1" hangingPunct="1"/>
            <a:r>
              <a:rPr lang="es-ES_tradnl" smtClean="0"/>
              <a:t>Reflejo a dos bandas</a:t>
            </a:r>
          </a:p>
          <a:p>
            <a:pPr eaLnBrk="1" hangingPunct="1"/>
            <a:r>
              <a:rPr lang="es-ES_tradnl" smtClean="0"/>
              <a:t>Cambiar el foco</a:t>
            </a:r>
          </a:p>
          <a:p>
            <a:pPr eaLnBrk="1" hangingPunct="1"/>
            <a:r>
              <a:rPr lang="es-ES_tradnl" smtClean="0"/>
              <a:t>Enfatizar la libertad de elección y de control del paciente</a:t>
            </a:r>
          </a:p>
          <a:p>
            <a:pPr eaLnBrk="1" hangingPunct="1"/>
            <a:r>
              <a:rPr lang="es-ES_tradnl" smtClean="0"/>
              <a:t>Reenmarcar</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692275" y="5516563"/>
            <a:ext cx="7451725" cy="1341437"/>
          </a:xfrm>
          <a:prstGeom prst="rect">
            <a:avLst/>
          </a:prstGeom>
          <a:solidFill>
            <a:srgbClr val="00FF00"/>
          </a:solidFill>
          <a:ln w="9525">
            <a:solidFill>
              <a:schemeClr val="tx1"/>
            </a:solidFill>
            <a:miter lim="800000"/>
            <a:headEnd/>
            <a:tailEnd/>
          </a:ln>
        </p:spPr>
        <p:txBody>
          <a:bodyPr wrap="none" anchor="ctr"/>
          <a:lstStyle/>
          <a:p>
            <a:pPr algn="ctr"/>
            <a:endParaRPr lang="es-ES" sz="9600">
              <a:solidFill>
                <a:schemeClr val="hlink"/>
              </a:solidFill>
              <a:ea typeface="ＭＳ Ｐゴシック" charset="-128"/>
            </a:endParaRPr>
          </a:p>
        </p:txBody>
      </p:sp>
      <p:sp>
        <p:nvSpPr>
          <p:cNvPr id="26626" name="Rectangle 3"/>
          <p:cNvSpPr>
            <a:spLocks noChangeArrowheads="1"/>
          </p:cNvSpPr>
          <p:nvPr/>
        </p:nvSpPr>
        <p:spPr bwMode="auto">
          <a:xfrm>
            <a:off x="3419475" y="4365625"/>
            <a:ext cx="5724525" cy="1152525"/>
          </a:xfrm>
          <a:prstGeom prst="rect">
            <a:avLst/>
          </a:prstGeom>
          <a:solidFill>
            <a:schemeClr val="folHlink"/>
          </a:solidFill>
          <a:ln w="9525">
            <a:solidFill>
              <a:schemeClr val="tx1"/>
            </a:solidFill>
            <a:miter lim="800000"/>
            <a:headEnd/>
            <a:tailEnd/>
          </a:ln>
        </p:spPr>
        <p:txBody>
          <a:bodyPr wrap="none" anchor="ctr"/>
          <a:lstStyle/>
          <a:p>
            <a:pPr algn="ctr">
              <a:spcBef>
                <a:spcPct val="50000"/>
              </a:spcBef>
            </a:pPr>
            <a:endParaRPr lang="es-ES" sz="4400">
              <a:ea typeface="ＭＳ Ｐゴシック" charset="-128"/>
            </a:endParaRPr>
          </a:p>
          <a:p>
            <a:pPr algn="ctr"/>
            <a:endParaRPr lang="es-ES" sz="9600">
              <a:ea typeface="ＭＳ Ｐゴシック" charset="-128"/>
            </a:endParaRPr>
          </a:p>
        </p:txBody>
      </p:sp>
      <p:sp>
        <p:nvSpPr>
          <p:cNvPr id="26627" name="Rectangle 4"/>
          <p:cNvSpPr>
            <a:spLocks noChangeArrowheads="1"/>
          </p:cNvSpPr>
          <p:nvPr/>
        </p:nvSpPr>
        <p:spPr bwMode="auto">
          <a:xfrm>
            <a:off x="4932363" y="3213100"/>
            <a:ext cx="4211637" cy="1152525"/>
          </a:xfrm>
          <a:prstGeom prst="rect">
            <a:avLst/>
          </a:prstGeom>
          <a:solidFill>
            <a:srgbClr val="808000"/>
          </a:solidFill>
          <a:ln w="9525">
            <a:solidFill>
              <a:schemeClr val="tx1"/>
            </a:solidFill>
            <a:miter lim="800000"/>
            <a:headEnd/>
            <a:tailEnd/>
          </a:ln>
        </p:spPr>
        <p:txBody>
          <a:bodyPr wrap="none" anchor="ctr"/>
          <a:lstStyle/>
          <a:p>
            <a:endParaRPr lang="es-ES">
              <a:ea typeface="ＭＳ Ｐゴシック" charset="-128"/>
            </a:endParaRPr>
          </a:p>
        </p:txBody>
      </p:sp>
      <p:sp>
        <p:nvSpPr>
          <p:cNvPr id="26628" name="Rectangle 5"/>
          <p:cNvSpPr>
            <a:spLocks noChangeArrowheads="1"/>
          </p:cNvSpPr>
          <p:nvPr/>
        </p:nvSpPr>
        <p:spPr bwMode="auto">
          <a:xfrm>
            <a:off x="6300788" y="2132013"/>
            <a:ext cx="2843212" cy="1081087"/>
          </a:xfrm>
          <a:prstGeom prst="rect">
            <a:avLst/>
          </a:prstGeom>
          <a:solidFill>
            <a:srgbClr val="008000"/>
          </a:solidFill>
          <a:ln w="9525">
            <a:solidFill>
              <a:schemeClr val="tx1"/>
            </a:solidFill>
            <a:miter lim="800000"/>
            <a:headEnd/>
            <a:tailEnd/>
          </a:ln>
        </p:spPr>
        <p:txBody>
          <a:bodyPr wrap="none" anchor="ctr"/>
          <a:lstStyle/>
          <a:p>
            <a:endParaRPr lang="es-ES">
              <a:ea typeface="ＭＳ Ｐゴシック" charset="-128"/>
            </a:endParaRPr>
          </a:p>
        </p:txBody>
      </p:sp>
      <p:sp>
        <p:nvSpPr>
          <p:cNvPr id="26629" name="Rectangle 6"/>
          <p:cNvSpPr>
            <a:spLocks noChangeArrowheads="1"/>
          </p:cNvSpPr>
          <p:nvPr/>
        </p:nvSpPr>
        <p:spPr bwMode="auto">
          <a:xfrm>
            <a:off x="323850" y="987425"/>
            <a:ext cx="7632700" cy="641350"/>
          </a:xfrm>
          <a:prstGeom prst="rect">
            <a:avLst/>
          </a:prstGeom>
          <a:noFill/>
          <a:ln w="9525">
            <a:noFill/>
            <a:miter lim="800000"/>
            <a:headEnd/>
            <a:tailEnd/>
          </a:ln>
        </p:spPr>
        <p:txBody>
          <a:bodyPr>
            <a:spAutoFit/>
          </a:bodyPr>
          <a:lstStyle/>
          <a:p>
            <a:r>
              <a:rPr lang="es-ES" sz="3600" b="1">
                <a:solidFill>
                  <a:schemeClr val="folHlink"/>
                </a:solidFill>
              </a:rPr>
              <a:t>4</a:t>
            </a:r>
            <a:r>
              <a:rPr lang="es-ES" sz="3600">
                <a:solidFill>
                  <a:schemeClr val="tx2"/>
                </a:solidFill>
              </a:rPr>
              <a:t> procesos básicos de la </a:t>
            </a:r>
            <a:r>
              <a:rPr lang="es-ES" sz="3600" b="1">
                <a:solidFill>
                  <a:schemeClr val="folHlink"/>
                </a:solidFill>
              </a:rPr>
              <a:t>EM</a:t>
            </a:r>
          </a:p>
        </p:txBody>
      </p:sp>
      <p:pic>
        <p:nvPicPr>
          <p:cNvPr id="26630" name="Picture 7" descr="Tr%C3%A9bol-de-cuatro-hojas"/>
          <p:cNvPicPr>
            <a:picLocks noChangeAspect="1" noChangeArrowheads="1"/>
          </p:cNvPicPr>
          <p:nvPr/>
        </p:nvPicPr>
        <p:blipFill>
          <a:blip r:embed="rId2" cstate="print"/>
          <a:srcRect/>
          <a:stretch>
            <a:fillRect/>
          </a:stretch>
        </p:blipFill>
        <p:spPr bwMode="auto">
          <a:xfrm>
            <a:off x="6877050" y="188913"/>
            <a:ext cx="1473200" cy="1584325"/>
          </a:xfrm>
          <a:prstGeom prst="rect">
            <a:avLst/>
          </a:prstGeom>
          <a:noFill/>
          <a:ln w="9525">
            <a:noFill/>
            <a:miter lim="800000"/>
            <a:headEnd/>
            <a:tailEnd/>
          </a:ln>
        </p:spPr>
      </p:pic>
      <p:sp>
        <p:nvSpPr>
          <p:cNvPr id="26631" name="Text Box 8"/>
          <p:cNvSpPr txBox="1">
            <a:spLocks noChangeArrowheads="1"/>
          </p:cNvSpPr>
          <p:nvPr/>
        </p:nvSpPr>
        <p:spPr bwMode="auto">
          <a:xfrm>
            <a:off x="2268538" y="5949950"/>
            <a:ext cx="4464050" cy="641350"/>
          </a:xfrm>
          <a:prstGeom prst="rect">
            <a:avLst/>
          </a:prstGeom>
          <a:noFill/>
          <a:ln w="9525">
            <a:noFill/>
            <a:miter lim="800000"/>
            <a:headEnd/>
            <a:tailEnd/>
          </a:ln>
        </p:spPr>
        <p:txBody>
          <a:bodyPr>
            <a:spAutoFit/>
          </a:bodyPr>
          <a:lstStyle/>
          <a:p>
            <a:pPr>
              <a:spcBef>
                <a:spcPct val="50000"/>
              </a:spcBef>
            </a:pPr>
            <a:r>
              <a:rPr lang="es-ES" sz="3600">
                <a:ea typeface="ＭＳ Ｐゴシック" charset="-128"/>
              </a:rPr>
              <a:t>Establecer vínculo</a:t>
            </a:r>
          </a:p>
        </p:txBody>
      </p:sp>
      <p:sp>
        <p:nvSpPr>
          <p:cNvPr id="26632" name="Rectangle 9"/>
          <p:cNvSpPr>
            <a:spLocks noChangeArrowheads="1"/>
          </p:cNvSpPr>
          <p:nvPr/>
        </p:nvSpPr>
        <p:spPr bwMode="auto">
          <a:xfrm>
            <a:off x="3708400" y="4581525"/>
            <a:ext cx="3671888" cy="641350"/>
          </a:xfrm>
          <a:prstGeom prst="rect">
            <a:avLst/>
          </a:prstGeom>
          <a:noFill/>
          <a:ln w="9525">
            <a:noFill/>
            <a:miter lim="800000"/>
            <a:headEnd/>
            <a:tailEnd/>
          </a:ln>
        </p:spPr>
        <p:txBody>
          <a:bodyPr>
            <a:spAutoFit/>
          </a:bodyPr>
          <a:lstStyle/>
          <a:p>
            <a:r>
              <a:rPr lang="es-ES" sz="3600">
                <a:ea typeface="ＭＳ Ｐゴシック" charset="-128"/>
              </a:rPr>
              <a:t>Definir objetivos</a:t>
            </a:r>
          </a:p>
        </p:txBody>
      </p:sp>
      <p:sp>
        <p:nvSpPr>
          <p:cNvPr id="26633" name="Text Box 10"/>
          <p:cNvSpPr txBox="1">
            <a:spLocks noChangeArrowheads="1"/>
          </p:cNvSpPr>
          <p:nvPr/>
        </p:nvSpPr>
        <p:spPr bwMode="auto">
          <a:xfrm>
            <a:off x="5435600" y="3789363"/>
            <a:ext cx="2376488" cy="701675"/>
          </a:xfrm>
          <a:prstGeom prst="rect">
            <a:avLst/>
          </a:prstGeom>
          <a:noFill/>
          <a:ln w="9525">
            <a:noFill/>
            <a:miter lim="800000"/>
            <a:headEnd/>
            <a:tailEnd/>
          </a:ln>
        </p:spPr>
        <p:txBody>
          <a:bodyPr>
            <a:spAutoFit/>
          </a:bodyPr>
          <a:lstStyle/>
          <a:p>
            <a:pPr>
              <a:spcBef>
                <a:spcPct val="50000"/>
              </a:spcBef>
            </a:pPr>
            <a:endParaRPr lang="es-ES" sz="4000">
              <a:ea typeface="ＭＳ Ｐゴシック" charset="-128"/>
            </a:endParaRPr>
          </a:p>
        </p:txBody>
      </p:sp>
      <p:sp>
        <p:nvSpPr>
          <p:cNvPr id="26634" name="Text Box 11"/>
          <p:cNvSpPr txBox="1">
            <a:spLocks noChangeArrowheads="1"/>
          </p:cNvSpPr>
          <p:nvPr/>
        </p:nvSpPr>
        <p:spPr bwMode="auto">
          <a:xfrm>
            <a:off x="5003800" y="3573463"/>
            <a:ext cx="2376488" cy="701675"/>
          </a:xfrm>
          <a:prstGeom prst="rect">
            <a:avLst/>
          </a:prstGeom>
          <a:noFill/>
          <a:ln w="9525">
            <a:noFill/>
            <a:miter lim="800000"/>
            <a:headEnd/>
            <a:tailEnd/>
          </a:ln>
        </p:spPr>
        <p:txBody>
          <a:bodyPr>
            <a:spAutoFit/>
          </a:bodyPr>
          <a:lstStyle/>
          <a:p>
            <a:pPr>
              <a:spcBef>
                <a:spcPct val="50000"/>
              </a:spcBef>
            </a:pPr>
            <a:r>
              <a:rPr lang="es-ES" sz="4000">
                <a:ea typeface="ＭＳ Ｐゴシック" charset="-128"/>
              </a:rPr>
              <a:t>Evocar</a:t>
            </a:r>
          </a:p>
        </p:txBody>
      </p:sp>
      <p:sp>
        <p:nvSpPr>
          <p:cNvPr id="26635" name="Text Box 12"/>
          <p:cNvSpPr txBox="1">
            <a:spLocks noChangeArrowheads="1"/>
          </p:cNvSpPr>
          <p:nvPr/>
        </p:nvSpPr>
        <p:spPr bwMode="auto">
          <a:xfrm>
            <a:off x="6516688" y="2492375"/>
            <a:ext cx="2376487" cy="641350"/>
          </a:xfrm>
          <a:prstGeom prst="rect">
            <a:avLst/>
          </a:prstGeom>
          <a:noFill/>
          <a:ln w="9525">
            <a:noFill/>
            <a:miter lim="800000"/>
            <a:headEnd/>
            <a:tailEnd/>
          </a:ln>
        </p:spPr>
        <p:txBody>
          <a:bodyPr>
            <a:spAutoFit/>
          </a:bodyPr>
          <a:lstStyle/>
          <a:p>
            <a:pPr>
              <a:spcBef>
                <a:spcPct val="50000"/>
              </a:spcBef>
            </a:pPr>
            <a:r>
              <a:rPr lang="es-ES" sz="3600">
                <a:ea typeface="ＭＳ Ｐゴシック" charset="-128"/>
              </a:rPr>
              <a:t>Planificar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051"/>
          <p:cNvSpPr>
            <a:spLocks noChangeArrowheads="1"/>
          </p:cNvSpPr>
          <p:nvPr/>
        </p:nvSpPr>
        <p:spPr bwMode="auto">
          <a:xfrm>
            <a:off x="2700338" y="908050"/>
            <a:ext cx="3425825" cy="1658938"/>
          </a:xfrm>
          <a:prstGeom prst="rect">
            <a:avLst/>
          </a:prstGeom>
          <a:noFill/>
          <a:ln w="9525">
            <a:noFill/>
            <a:miter lim="800000"/>
            <a:headEnd/>
            <a:tailEnd/>
          </a:ln>
        </p:spPr>
        <p:txBody>
          <a:bodyPr lIns="90488" tIns="44450" rIns="90488" bIns="44450">
            <a:spAutoFit/>
          </a:bodyPr>
          <a:lstStyle/>
          <a:p>
            <a:pPr algn="ctr">
              <a:lnSpc>
                <a:spcPct val="70000"/>
              </a:lnSpc>
              <a:spcBef>
                <a:spcPct val="50000"/>
              </a:spcBef>
            </a:pPr>
            <a:r>
              <a:rPr lang="es-ES_tradnl" sz="2400" b="1">
                <a:solidFill>
                  <a:srgbClr val="9F1E22"/>
                </a:solidFill>
              </a:rPr>
              <a:t>Preguntes obertes</a:t>
            </a:r>
          </a:p>
          <a:p>
            <a:pPr algn="ctr">
              <a:lnSpc>
                <a:spcPct val="70000"/>
              </a:lnSpc>
              <a:spcBef>
                <a:spcPct val="50000"/>
              </a:spcBef>
            </a:pPr>
            <a:r>
              <a:rPr lang="es-ES_tradnl" sz="2400" b="1">
                <a:solidFill>
                  <a:srgbClr val="9F1E22"/>
                </a:solidFill>
              </a:rPr>
              <a:t>Escolta reflexiva</a:t>
            </a:r>
          </a:p>
          <a:p>
            <a:pPr algn="ctr">
              <a:lnSpc>
                <a:spcPct val="70000"/>
              </a:lnSpc>
              <a:spcBef>
                <a:spcPct val="50000"/>
              </a:spcBef>
            </a:pPr>
            <a:r>
              <a:rPr lang="es-ES_tradnl" sz="2400" b="1">
                <a:solidFill>
                  <a:srgbClr val="9F1E22"/>
                </a:solidFill>
              </a:rPr>
              <a:t>Reforços</a:t>
            </a:r>
          </a:p>
          <a:p>
            <a:pPr algn="ctr">
              <a:lnSpc>
                <a:spcPct val="70000"/>
              </a:lnSpc>
              <a:spcBef>
                <a:spcPct val="50000"/>
              </a:spcBef>
            </a:pPr>
            <a:r>
              <a:rPr lang="es-ES_tradnl" sz="2400" b="1">
                <a:solidFill>
                  <a:srgbClr val="9F1E22"/>
                </a:solidFill>
              </a:rPr>
              <a:t>Resums</a:t>
            </a:r>
          </a:p>
        </p:txBody>
      </p:sp>
      <p:sp>
        <p:nvSpPr>
          <p:cNvPr id="258050" name="Rectangle 2052"/>
          <p:cNvSpPr>
            <a:spLocks noChangeArrowheads="1"/>
          </p:cNvSpPr>
          <p:nvPr/>
        </p:nvSpPr>
        <p:spPr bwMode="auto">
          <a:xfrm>
            <a:off x="611188" y="3573463"/>
            <a:ext cx="2663825" cy="515937"/>
          </a:xfrm>
          <a:prstGeom prst="rect">
            <a:avLst/>
          </a:prstGeom>
          <a:noFill/>
          <a:ln w="9525">
            <a:noFill/>
            <a:miter lim="800000"/>
            <a:headEnd/>
            <a:tailEnd/>
          </a:ln>
        </p:spPr>
        <p:txBody>
          <a:bodyPr lIns="90488" tIns="44450" rIns="90488" bIns="44450">
            <a:spAutoFit/>
          </a:bodyPr>
          <a:lstStyle/>
          <a:p>
            <a:pPr algn="ctr">
              <a:spcBef>
                <a:spcPct val="50000"/>
              </a:spcBef>
            </a:pPr>
            <a:r>
              <a:rPr lang="es-ES_tradnl" sz="2800">
                <a:solidFill>
                  <a:srgbClr val="9F1E22"/>
                </a:solidFill>
              </a:rPr>
              <a:t>Resistències</a:t>
            </a:r>
          </a:p>
        </p:txBody>
      </p:sp>
      <p:sp>
        <p:nvSpPr>
          <p:cNvPr id="258051" name="Line 2053"/>
          <p:cNvSpPr>
            <a:spLocks noChangeShapeType="1"/>
          </p:cNvSpPr>
          <p:nvPr/>
        </p:nvSpPr>
        <p:spPr bwMode="auto">
          <a:xfrm flipH="1">
            <a:off x="2700338" y="2781300"/>
            <a:ext cx="1008062" cy="792163"/>
          </a:xfrm>
          <a:prstGeom prst="line">
            <a:avLst/>
          </a:prstGeom>
          <a:noFill/>
          <a:ln w="76200">
            <a:solidFill>
              <a:schemeClr val="tx1"/>
            </a:solidFill>
            <a:round/>
            <a:headEnd/>
            <a:tailEnd type="triangle" w="med" len="med"/>
          </a:ln>
        </p:spPr>
        <p:txBody>
          <a:bodyPr wrap="none" anchor="ctr"/>
          <a:lstStyle/>
          <a:p>
            <a:endParaRPr lang="es-ES"/>
          </a:p>
        </p:txBody>
      </p:sp>
      <p:sp>
        <p:nvSpPr>
          <p:cNvPr id="258052" name="Line 2054"/>
          <p:cNvSpPr>
            <a:spLocks noChangeShapeType="1"/>
          </p:cNvSpPr>
          <p:nvPr/>
        </p:nvSpPr>
        <p:spPr bwMode="auto">
          <a:xfrm>
            <a:off x="5219700" y="2636838"/>
            <a:ext cx="1333500" cy="792162"/>
          </a:xfrm>
          <a:prstGeom prst="line">
            <a:avLst/>
          </a:prstGeom>
          <a:noFill/>
          <a:ln w="76200">
            <a:solidFill>
              <a:schemeClr val="tx1"/>
            </a:solidFill>
            <a:round/>
            <a:headEnd/>
            <a:tailEnd type="triangle" w="med" len="med"/>
          </a:ln>
        </p:spPr>
        <p:txBody>
          <a:bodyPr wrap="none" anchor="ctr"/>
          <a:lstStyle/>
          <a:p>
            <a:endParaRPr lang="es-ES"/>
          </a:p>
        </p:txBody>
      </p:sp>
      <p:sp>
        <p:nvSpPr>
          <p:cNvPr id="258053" name="Line 2055"/>
          <p:cNvSpPr>
            <a:spLocks noChangeShapeType="1"/>
          </p:cNvSpPr>
          <p:nvPr/>
        </p:nvSpPr>
        <p:spPr bwMode="auto">
          <a:xfrm flipH="1">
            <a:off x="1905000" y="4149725"/>
            <a:ext cx="3175" cy="1138238"/>
          </a:xfrm>
          <a:prstGeom prst="line">
            <a:avLst/>
          </a:prstGeom>
          <a:noFill/>
          <a:ln w="76200">
            <a:solidFill>
              <a:schemeClr val="tx1"/>
            </a:solidFill>
            <a:round/>
            <a:headEnd/>
            <a:tailEnd type="triangle" w="med" len="med"/>
          </a:ln>
        </p:spPr>
        <p:txBody>
          <a:bodyPr wrap="none" anchor="ctr"/>
          <a:lstStyle/>
          <a:p>
            <a:endParaRPr lang="es-ES"/>
          </a:p>
        </p:txBody>
      </p:sp>
      <p:sp>
        <p:nvSpPr>
          <p:cNvPr id="258054" name="Line 2056"/>
          <p:cNvSpPr>
            <a:spLocks noChangeShapeType="1"/>
          </p:cNvSpPr>
          <p:nvPr/>
        </p:nvSpPr>
        <p:spPr bwMode="auto">
          <a:xfrm>
            <a:off x="7473950" y="4076700"/>
            <a:ext cx="50800" cy="1223963"/>
          </a:xfrm>
          <a:prstGeom prst="line">
            <a:avLst/>
          </a:prstGeom>
          <a:noFill/>
          <a:ln w="76200">
            <a:solidFill>
              <a:schemeClr val="tx1"/>
            </a:solidFill>
            <a:round/>
            <a:headEnd/>
            <a:tailEnd type="triangle" w="med" len="med"/>
          </a:ln>
        </p:spPr>
        <p:txBody>
          <a:bodyPr wrap="none" anchor="ctr"/>
          <a:lstStyle/>
          <a:p>
            <a:endParaRPr lang="es-ES"/>
          </a:p>
        </p:txBody>
      </p:sp>
      <p:sp>
        <p:nvSpPr>
          <p:cNvPr id="258055" name="Rectangle 2057"/>
          <p:cNvSpPr>
            <a:spLocks noChangeArrowheads="1"/>
          </p:cNvSpPr>
          <p:nvPr/>
        </p:nvSpPr>
        <p:spPr bwMode="auto">
          <a:xfrm>
            <a:off x="6156325" y="5373688"/>
            <a:ext cx="2663825" cy="819150"/>
          </a:xfrm>
          <a:prstGeom prst="rect">
            <a:avLst/>
          </a:prstGeom>
          <a:noFill/>
          <a:ln w="9525">
            <a:noFill/>
            <a:miter lim="800000"/>
            <a:headEnd/>
            <a:tailEnd/>
          </a:ln>
        </p:spPr>
        <p:txBody>
          <a:bodyPr lIns="90488" tIns="44450" rIns="90488" bIns="44450">
            <a:spAutoFit/>
          </a:bodyPr>
          <a:lstStyle/>
          <a:p>
            <a:pPr algn="ctr">
              <a:spcBef>
                <a:spcPct val="50000"/>
              </a:spcBef>
            </a:pPr>
            <a:r>
              <a:rPr lang="es-ES_tradnl" sz="2400" b="1">
                <a:solidFill>
                  <a:srgbClr val="9F1E22"/>
                </a:solidFill>
              </a:rPr>
              <a:t>Progrés vers la negociació</a:t>
            </a:r>
          </a:p>
        </p:txBody>
      </p:sp>
      <p:sp>
        <p:nvSpPr>
          <p:cNvPr id="258056" name="Rectangle 2058"/>
          <p:cNvSpPr>
            <a:spLocks noChangeArrowheads="1"/>
          </p:cNvSpPr>
          <p:nvPr/>
        </p:nvSpPr>
        <p:spPr bwMode="auto">
          <a:xfrm>
            <a:off x="3132138" y="5300663"/>
            <a:ext cx="2663825" cy="819150"/>
          </a:xfrm>
          <a:prstGeom prst="rect">
            <a:avLst/>
          </a:prstGeom>
          <a:noFill/>
          <a:ln w="9525">
            <a:noFill/>
            <a:miter lim="800000"/>
            <a:headEnd/>
            <a:tailEnd/>
          </a:ln>
        </p:spPr>
        <p:txBody>
          <a:bodyPr lIns="90488" tIns="44450" rIns="90488" bIns="44450">
            <a:spAutoFit/>
          </a:bodyPr>
          <a:lstStyle/>
          <a:p>
            <a:pPr algn="ctr">
              <a:spcBef>
                <a:spcPct val="50000"/>
              </a:spcBef>
            </a:pPr>
            <a:r>
              <a:rPr lang="es-ES_tradnl" sz="2400" b="1">
                <a:solidFill>
                  <a:srgbClr val="9F1E22"/>
                </a:solidFill>
              </a:rPr>
              <a:t>Discurs de manteniment</a:t>
            </a:r>
          </a:p>
        </p:txBody>
      </p:sp>
      <p:sp>
        <p:nvSpPr>
          <p:cNvPr id="258057" name="Text Box 2059"/>
          <p:cNvSpPr txBox="1">
            <a:spLocks noChangeArrowheads="1"/>
          </p:cNvSpPr>
          <p:nvPr/>
        </p:nvSpPr>
        <p:spPr bwMode="auto">
          <a:xfrm>
            <a:off x="6156325" y="3573463"/>
            <a:ext cx="2808288" cy="519112"/>
          </a:xfrm>
          <a:prstGeom prst="rect">
            <a:avLst/>
          </a:prstGeom>
          <a:noFill/>
          <a:ln w="9525">
            <a:noFill/>
            <a:miter lim="800000"/>
            <a:headEnd/>
            <a:tailEnd/>
          </a:ln>
        </p:spPr>
        <p:txBody>
          <a:bodyPr>
            <a:spAutoFit/>
          </a:bodyPr>
          <a:lstStyle/>
          <a:p>
            <a:pPr>
              <a:spcBef>
                <a:spcPct val="50000"/>
              </a:spcBef>
            </a:pPr>
            <a:r>
              <a:rPr lang="es-ES_tradnl" sz="2800">
                <a:solidFill>
                  <a:srgbClr val="9F1E22"/>
                </a:solidFill>
                <a:ea typeface="ＭＳ Ｐゴシック" charset="-128"/>
              </a:rPr>
              <a:t>Discurs de canvi </a:t>
            </a:r>
          </a:p>
        </p:txBody>
      </p:sp>
      <p:sp>
        <p:nvSpPr>
          <p:cNvPr id="258058" name="Line 2062"/>
          <p:cNvSpPr>
            <a:spLocks noChangeShapeType="1"/>
          </p:cNvSpPr>
          <p:nvPr/>
        </p:nvSpPr>
        <p:spPr bwMode="auto">
          <a:xfrm flipH="1">
            <a:off x="4724400" y="692150"/>
            <a:ext cx="1719263" cy="2584450"/>
          </a:xfrm>
          <a:prstGeom prst="line">
            <a:avLst/>
          </a:prstGeom>
          <a:noFill/>
          <a:ln w="12700">
            <a:solidFill>
              <a:schemeClr val="tx1"/>
            </a:solidFill>
            <a:round/>
            <a:headEnd/>
            <a:tailEnd/>
          </a:ln>
        </p:spPr>
        <p:txBody>
          <a:bodyPr wrap="none" anchor="ctr"/>
          <a:lstStyle/>
          <a:p>
            <a:endParaRPr lang="es-ES"/>
          </a:p>
        </p:txBody>
      </p:sp>
      <p:sp>
        <p:nvSpPr>
          <p:cNvPr id="258059" name="Line 2063"/>
          <p:cNvSpPr>
            <a:spLocks noChangeShapeType="1"/>
          </p:cNvSpPr>
          <p:nvPr/>
        </p:nvSpPr>
        <p:spPr bwMode="auto">
          <a:xfrm>
            <a:off x="2555875" y="692150"/>
            <a:ext cx="1558925" cy="2584450"/>
          </a:xfrm>
          <a:prstGeom prst="line">
            <a:avLst/>
          </a:prstGeom>
          <a:noFill/>
          <a:ln w="12700">
            <a:solidFill>
              <a:schemeClr val="tx1"/>
            </a:solidFill>
            <a:round/>
            <a:headEnd/>
            <a:tailEnd/>
          </a:ln>
        </p:spPr>
        <p:txBody>
          <a:bodyPr wrap="none" anchor="ctr"/>
          <a:lstStyle/>
          <a:p>
            <a:endParaRPr lang="es-ES"/>
          </a:p>
        </p:txBody>
      </p:sp>
      <p:sp>
        <p:nvSpPr>
          <p:cNvPr id="258060" name="Line 2054"/>
          <p:cNvSpPr>
            <a:spLocks noChangeShapeType="1"/>
          </p:cNvSpPr>
          <p:nvPr/>
        </p:nvSpPr>
        <p:spPr bwMode="auto">
          <a:xfrm flipH="1">
            <a:off x="4427538" y="3286125"/>
            <a:ext cx="1587" cy="1943100"/>
          </a:xfrm>
          <a:prstGeom prst="line">
            <a:avLst/>
          </a:prstGeom>
          <a:noFill/>
          <a:ln w="76200">
            <a:solidFill>
              <a:schemeClr val="tx1"/>
            </a:solidFill>
            <a:round/>
            <a:headEnd/>
            <a:tailEnd type="triangle" w="med" len="med"/>
          </a:ln>
        </p:spPr>
        <p:txBody>
          <a:bodyPr wrap="none" anchor="ctr"/>
          <a:lstStyle/>
          <a:p>
            <a:endParaRPr lang="es-ES"/>
          </a:p>
        </p:txBody>
      </p:sp>
      <p:sp>
        <p:nvSpPr>
          <p:cNvPr id="258061" name="Rectangle 2058"/>
          <p:cNvSpPr>
            <a:spLocks noChangeArrowheads="1"/>
          </p:cNvSpPr>
          <p:nvPr/>
        </p:nvSpPr>
        <p:spPr bwMode="auto">
          <a:xfrm>
            <a:off x="468313" y="5229225"/>
            <a:ext cx="2663825" cy="819150"/>
          </a:xfrm>
          <a:prstGeom prst="rect">
            <a:avLst/>
          </a:prstGeom>
          <a:noFill/>
          <a:ln w="9525">
            <a:noFill/>
            <a:miter lim="800000"/>
            <a:headEnd/>
            <a:tailEnd/>
          </a:ln>
        </p:spPr>
        <p:txBody>
          <a:bodyPr lIns="90488" tIns="44450" rIns="90488" bIns="44450">
            <a:spAutoFit/>
          </a:bodyPr>
          <a:lstStyle/>
          <a:p>
            <a:pPr algn="ctr">
              <a:spcBef>
                <a:spcPct val="50000"/>
              </a:spcBef>
            </a:pPr>
            <a:r>
              <a:rPr lang="es-ES_tradnl" sz="2400" b="1">
                <a:solidFill>
                  <a:srgbClr val="9F1E22"/>
                </a:solidFill>
              </a:rPr>
              <a:t>Canvi d</a:t>
            </a:r>
            <a:r>
              <a:rPr lang="es-ES_tradnl" altLang="es-ES" sz="2400" b="1">
                <a:solidFill>
                  <a:srgbClr val="9F1E22"/>
                </a:solidFill>
              </a:rPr>
              <a:t>’</a:t>
            </a:r>
            <a:r>
              <a:rPr lang="es-ES_tradnl" sz="2400" b="1">
                <a:solidFill>
                  <a:srgbClr val="9F1E22"/>
                </a:solidFill>
              </a:rPr>
              <a:t>estrategia</a:t>
            </a:r>
          </a:p>
        </p:txBody>
      </p:sp>
      <p:pic>
        <p:nvPicPr>
          <p:cNvPr id="258062" name="Picture 15" descr="120105~2"/>
          <p:cNvPicPr>
            <a:picLocks noChangeAspect="1" noChangeArrowheads="1" noCrop="1"/>
          </p:cNvPicPr>
          <p:nvPr/>
        </p:nvPicPr>
        <p:blipFill>
          <a:blip r:embed="rId3" cstate="print"/>
          <a:srcRect/>
          <a:stretch>
            <a:fillRect/>
          </a:stretch>
        </p:blipFill>
        <p:spPr bwMode="auto">
          <a:xfrm>
            <a:off x="3779838" y="3716338"/>
            <a:ext cx="1223962" cy="930275"/>
          </a:xfrm>
          <a:prstGeom prst="rect">
            <a:avLst/>
          </a:prstGeom>
          <a:noFill/>
          <a:ln w="9525">
            <a:noFill/>
            <a:miter lim="800000"/>
            <a:headEnd/>
            <a:tailEnd/>
          </a:ln>
        </p:spPr>
      </p:pic>
      <p:sp>
        <p:nvSpPr>
          <p:cNvPr id="258063" name="Rectangle 16"/>
          <p:cNvSpPr>
            <a:spLocks noChangeArrowheads="1"/>
          </p:cNvSpPr>
          <p:nvPr/>
        </p:nvSpPr>
        <p:spPr bwMode="auto">
          <a:xfrm>
            <a:off x="3130550" y="3644900"/>
            <a:ext cx="2736850" cy="2663825"/>
          </a:xfrm>
          <a:prstGeom prst="rect">
            <a:avLst/>
          </a:prstGeom>
          <a:solidFill>
            <a:srgbClr val="F0E927">
              <a:alpha val="30196"/>
            </a:srgbClr>
          </a:solidFill>
          <a:ln w="57150" cap="sq">
            <a:solidFill>
              <a:srgbClr val="9F1E22"/>
            </a:solidFill>
            <a:miter lim="800000"/>
            <a:headEnd type="none" w="sm" len="sm"/>
            <a:tailEnd type="none" w="sm" len="sm"/>
          </a:ln>
        </p:spPr>
        <p:txBody>
          <a:bodyPr wrap="none" anchor="ctr"/>
          <a:lstStyle/>
          <a:p>
            <a:endParaRPr lang="es-ES"/>
          </a:p>
        </p:txBody>
      </p:sp>
    </p:spTree>
  </p:cSld>
  <p:clrMapOvr>
    <a:masterClrMapping/>
  </p:clrMapOvr>
  <p:transition spd="slow">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7" name="Rectangle 2"/>
          <p:cNvSpPr>
            <a:spLocks noGrp="1" noChangeArrowheads="1"/>
          </p:cNvSpPr>
          <p:nvPr>
            <p:ph type="title" idx="4294967295"/>
          </p:nvPr>
        </p:nvSpPr>
        <p:spPr>
          <a:xfrm>
            <a:off x="457200" y="-100013"/>
            <a:ext cx="8229600" cy="1257301"/>
          </a:xfrm>
        </p:spPr>
        <p:txBody>
          <a:bodyPr lIns="0" rIns="0" bIns="0" anchor="b"/>
          <a:lstStyle/>
          <a:p>
            <a:pPr eaLnBrk="1" hangingPunct="1"/>
            <a:r>
              <a:rPr lang="en-US" sz="3900" smtClean="0"/>
              <a:t> </a:t>
            </a:r>
            <a:r>
              <a:rPr lang="en-US" sz="3600" b="1" smtClean="0">
                <a:solidFill>
                  <a:srgbClr val="FFFFFF"/>
                </a:solidFill>
              </a:rPr>
              <a:t>Discurso de Mantenimiento</a:t>
            </a:r>
            <a:r>
              <a:rPr lang="en-US" sz="3900" smtClean="0"/>
              <a:t/>
            </a:r>
            <a:br>
              <a:rPr lang="en-US" sz="3900" smtClean="0"/>
            </a:br>
            <a:r>
              <a:rPr lang="es-ES_tradnl" sz="3200" b="1" smtClean="0">
                <a:solidFill>
                  <a:srgbClr val="9F1E22"/>
                </a:solidFill>
              </a:rPr>
              <a:t>La otra cara de la ambivalencia</a:t>
            </a:r>
          </a:p>
        </p:txBody>
      </p:sp>
      <p:sp>
        <p:nvSpPr>
          <p:cNvPr id="32771" name="Rectangle 3"/>
          <p:cNvSpPr>
            <a:spLocks noGrp="1" noChangeArrowheads="1"/>
          </p:cNvSpPr>
          <p:nvPr>
            <p:ph idx="4294967295"/>
          </p:nvPr>
        </p:nvSpPr>
        <p:spPr bwMode="auto">
          <a:xfrm>
            <a:off x="539750" y="1341438"/>
            <a:ext cx="7875588" cy="3887787"/>
          </a:xfrm>
          <a:prstGeom prst="rect">
            <a:avLst/>
          </a:prstGeom>
          <a:noFill/>
          <a:ln>
            <a:miter lim="800000"/>
            <a:headEnd/>
            <a:tailEnd/>
          </a:ln>
        </p:spPr>
        <p:txBody>
          <a:bodyPr/>
          <a:lstStyle/>
          <a:p>
            <a:pPr marL="273050" indent="-273050" defTabSz="457200" eaLnBrk="1" hangingPunct="1">
              <a:lnSpc>
                <a:spcPct val="90000"/>
              </a:lnSpc>
              <a:buFont typeface="Wingdings" pitchFamily="2" charset="2"/>
              <a:buNone/>
            </a:pPr>
            <a:endParaRPr lang="en-US" sz="3300" smtClean="0"/>
          </a:p>
          <a:p>
            <a:pPr marL="273050" indent="-273050" defTabSz="457200" eaLnBrk="1" hangingPunct="1">
              <a:lnSpc>
                <a:spcPct val="90000"/>
              </a:lnSpc>
            </a:pPr>
            <a:r>
              <a:rPr lang="es-ES_tradnl" smtClean="0"/>
              <a:t>A mi me gusta la marihuana</a:t>
            </a:r>
          </a:p>
          <a:p>
            <a:pPr marL="273050" indent="-273050" defTabSz="457200" eaLnBrk="1" hangingPunct="1">
              <a:lnSpc>
                <a:spcPct val="90000"/>
              </a:lnSpc>
            </a:pPr>
            <a:r>
              <a:rPr lang="es-ES_tradnl" smtClean="0"/>
              <a:t>No me veo capaz de dejar los porros</a:t>
            </a:r>
          </a:p>
          <a:p>
            <a:pPr marL="273050" indent="-273050" defTabSz="457200" eaLnBrk="1" hangingPunct="1">
              <a:lnSpc>
                <a:spcPct val="90000"/>
              </a:lnSpc>
            </a:pPr>
            <a:r>
              <a:rPr lang="es-ES_tradnl" smtClean="0"/>
              <a:t>Necesito fumar para ser creativo</a:t>
            </a:r>
          </a:p>
          <a:p>
            <a:pPr marL="273050" indent="-273050" defTabSz="457200" eaLnBrk="1" hangingPunct="1">
              <a:lnSpc>
                <a:spcPct val="90000"/>
              </a:lnSpc>
            </a:pPr>
            <a:r>
              <a:rPr lang="es-ES_tradnl" smtClean="0"/>
              <a:t>Quiero seguir fumando y nadie puede impedírmelo</a:t>
            </a:r>
          </a:p>
          <a:p>
            <a:pPr marL="273050" indent="-273050" defTabSz="457200" eaLnBrk="1" hangingPunct="1">
              <a:lnSpc>
                <a:spcPct val="90000"/>
              </a:lnSpc>
            </a:pPr>
            <a:r>
              <a:rPr lang="es-ES_tradnl" smtClean="0"/>
              <a:t>No creo que deba dejarlo</a:t>
            </a:r>
          </a:p>
          <a:p>
            <a:pPr marL="273050" indent="-273050" defTabSz="457200" eaLnBrk="1" hangingPunct="1">
              <a:lnSpc>
                <a:spcPct val="90000"/>
              </a:lnSpc>
              <a:buFont typeface="Wingdings" pitchFamily="2" charset="2"/>
              <a:buNone/>
            </a:pPr>
            <a:endParaRPr lang="es-ES_tradnl" smtClean="0"/>
          </a:p>
        </p:txBody>
      </p:sp>
      <p:sp>
        <p:nvSpPr>
          <p:cNvPr id="260099" name="Rectangle 3"/>
          <p:cNvSpPr>
            <a:spLocks noChangeArrowheads="1"/>
          </p:cNvSpPr>
          <p:nvPr/>
        </p:nvSpPr>
        <p:spPr bwMode="auto">
          <a:xfrm>
            <a:off x="781050" y="5789613"/>
            <a:ext cx="4013200" cy="519112"/>
          </a:xfrm>
          <a:prstGeom prst="rect">
            <a:avLst/>
          </a:prstGeom>
          <a:noFill/>
          <a:ln w="9525">
            <a:noFill/>
            <a:miter lim="800000"/>
            <a:headEnd/>
            <a:tailEnd/>
          </a:ln>
        </p:spPr>
        <p:txBody>
          <a:bodyPr wrap="none">
            <a:spAutoFit/>
          </a:bodyPr>
          <a:lstStyle/>
          <a:p>
            <a:pPr defTabSz="457200"/>
            <a:r>
              <a:rPr lang="es-ES_tradnl" sz="2400" b="1">
                <a:solidFill>
                  <a:srgbClr val="9F1E22"/>
                </a:solidFill>
                <a:latin typeface="Calibri" pitchFamily="34" charset="0"/>
              </a:rPr>
              <a:t>No confundir con resistencia</a:t>
            </a:r>
            <a:r>
              <a:rPr lang="es-ES_tradnl" sz="2800">
                <a:solidFill>
                  <a:srgbClr val="9F1E22"/>
                </a:solidFill>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6"/>
          <p:cNvSpPr>
            <a:spLocks noChangeArrowheads="1"/>
          </p:cNvSpPr>
          <p:nvPr/>
        </p:nvSpPr>
        <p:spPr bwMode="auto">
          <a:xfrm>
            <a:off x="6227763" y="3284538"/>
            <a:ext cx="2447925" cy="2881312"/>
          </a:xfrm>
          <a:prstGeom prst="rect">
            <a:avLst/>
          </a:prstGeom>
          <a:solidFill>
            <a:srgbClr val="F0E927"/>
          </a:solidFill>
          <a:ln w="12700" cap="sq">
            <a:solidFill>
              <a:srgbClr val="F0E927"/>
            </a:solidFill>
            <a:miter lim="800000"/>
            <a:headEnd type="none" w="sm" len="sm"/>
            <a:tailEnd type="none" w="sm" len="sm"/>
          </a:ln>
        </p:spPr>
        <p:txBody>
          <a:bodyPr wrap="none" anchor="ctr"/>
          <a:lstStyle/>
          <a:p>
            <a:pPr algn="ctr"/>
            <a:endParaRPr lang="es-ES">
              <a:solidFill>
                <a:srgbClr val="F0E927"/>
              </a:solidFill>
            </a:endParaRPr>
          </a:p>
        </p:txBody>
      </p:sp>
      <p:sp>
        <p:nvSpPr>
          <p:cNvPr id="262146" name="Rectangle 2"/>
          <p:cNvSpPr>
            <a:spLocks noGrp="1" noChangeArrowheads="1"/>
          </p:cNvSpPr>
          <p:nvPr>
            <p:ph type="title" idx="4294967295"/>
          </p:nvPr>
        </p:nvSpPr>
        <p:spPr>
          <a:xfrm>
            <a:off x="179388" y="-100013"/>
            <a:ext cx="8496300" cy="1143001"/>
          </a:xfrm>
        </p:spPr>
        <p:txBody>
          <a:bodyPr lIns="0" rIns="0" bIns="0" anchor="b"/>
          <a:lstStyle/>
          <a:p>
            <a:pPr eaLnBrk="1" hangingPunct="1"/>
            <a:r>
              <a:rPr lang="es-ES_tradnl" sz="3600" b="1" smtClean="0">
                <a:solidFill>
                  <a:schemeClr val="bg1"/>
                </a:solidFill>
              </a:rPr>
              <a:t>Facilitando el de Discurso de cambio</a:t>
            </a:r>
            <a:r>
              <a:rPr lang="es-ES_tradnl" sz="2800" smtClean="0"/>
              <a:t/>
            </a:r>
            <a:br>
              <a:rPr lang="es-ES_tradnl" sz="2800" smtClean="0"/>
            </a:br>
            <a:endParaRPr lang="es-ES_tradnl" sz="2400" b="1" smtClean="0">
              <a:solidFill>
                <a:srgbClr val="800000"/>
              </a:solidFill>
            </a:endParaRPr>
          </a:p>
        </p:txBody>
      </p:sp>
      <p:sp>
        <p:nvSpPr>
          <p:cNvPr id="262147" name="Rectangle 3"/>
          <p:cNvSpPr>
            <a:spLocks noGrp="1" noChangeArrowheads="1"/>
          </p:cNvSpPr>
          <p:nvPr>
            <p:ph idx="4294967295"/>
          </p:nvPr>
        </p:nvSpPr>
        <p:spPr bwMode="auto">
          <a:xfrm>
            <a:off x="323850" y="1628775"/>
            <a:ext cx="6911975" cy="4032250"/>
          </a:xfrm>
          <a:prstGeom prst="rect">
            <a:avLst/>
          </a:prstGeom>
          <a:noFill/>
          <a:ln>
            <a:miter lim="800000"/>
            <a:headEnd/>
            <a:tailEnd/>
          </a:ln>
        </p:spPr>
        <p:txBody>
          <a:bodyPr/>
          <a:lstStyle/>
          <a:p>
            <a:pPr marL="273050" indent="-273050" defTabSz="457200" eaLnBrk="1" hangingPunct="1"/>
            <a:r>
              <a:rPr lang="es-ES_tradnl" smtClean="0"/>
              <a:t>Preguntas evocadoras</a:t>
            </a:r>
          </a:p>
          <a:p>
            <a:pPr marL="273050" indent="-273050" defTabSz="457200" eaLnBrk="1" hangingPunct="1"/>
            <a:r>
              <a:rPr lang="es-ES_tradnl" smtClean="0"/>
              <a:t>Escalas de cambio (importancia, confianza)</a:t>
            </a:r>
          </a:p>
          <a:p>
            <a:pPr marL="273050" indent="-273050" defTabSz="457200" eaLnBrk="1" hangingPunct="1"/>
            <a:r>
              <a:rPr lang="es-ES_tradnl" smtClean="0"/>
              <a:t>Mirar hacia los extremos</a:t>
            </a:r>
          </a:p>
          <a:p>
            <a:pPr marL="273050" indent="-273050" defTabSz="457200" eaLnBrk="1" hangingPunct="1"/>
            <a:r>
              <a:rPr lang="es-ES_tradnl" smtClean="0"/>
              <a:t>Mirar hacia atrás</a:t>
            </a:r>
          </a:p>
          <a:p>
            <a:pPr marL="273050" indent="-273050" defTabSz="457200" eaLnBrk="1" hangingPunct="1"/>
            <a:r>
              <a:rPr lang="es-ES_tradnl" smtClean="0"/>
              <a:t>Mirar hacia delante</a:t>
            </a:r>
          </a:p>
          <a:p>
            <a:pPr marL="273050" indent="-273050" defTabSz="457200" eaLnBrk="1" hangingPunct="1"/>
            <a:r>
              <a:rPr lang="es-ES_tradnl" smtClean="0"/>
              <a:t>Explorar metas y valores</a:t>
            </a:r>
          </a:p>
        </p:txBody>
      </p:sp>
      <p:pic>
        <p:nvPicPr>
          <p:cNvPr id="262148" name="Picture 5" descr="http://extreme.infomagic.net/static/hot_coals.jpg"/>
          <p:cNvPicPr>
            <a:picLocks noChangeAspect="1" noChangeArrowheads="1"/>
          </p:cNvPicPr>
          <p:nvPr/>
        </p:nvPicPr>
        <p:blipFill>
          <a:blip r:embed="rId3" cstate="print"/>
          <a:srcRect/>
          <a:stretch>
            <a:fillRect/>
          </a:stretch>
        </p:blipFill>
        <p:spPr bwMode="auto">
          <a:xfrm>
            <a:off x="6156325" y="3141663"/>
            <a:ext cx="2438400" cy="2925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2051"/>
          <p:cNvSpPr>
            <a:spLocks noChangeArrowheads="1"/>
          </p:cNvSpPr>
          <p:nvPr/>
        </p:nvSpPr>
        <p:spPr bwMode="auto">
          <a:xfrm>
            <a:off x="2700338" y="908050"/>
            <a:ext cx="3425825" cy="1658938"/>
          </a:xfrm>
          <a:prstGeom prst="rect">
            <a:avLst/>
          </a:prstGeom>
          <a:noFill/>
          <a:ln w="9525">
            <a:noFill/>
            <a:miter lim="800000"/>
            <a:headEnd/>
            <a:tailEnd/>
          </a:ln>
        </p:spPr>
        <p:txBody>
          <a:bodyPr lIns="90488" tIns="44450" rIns="90488" bIns="44450">
            <a:spAutoFit/>
          </a:bodyPr>
          <a:lstStyle/>
          <a:p>
            <a:pPr algn="ctr">
              <a:lnSpc>
                <a:spcPct val="70000"/>
              </a:lnSpc>
              <a:spcBef>
                <a:spcPct val="50000"/>
              </a:spcBef>
            </a:pPr>
            <a:r>
              <a:rPr lang="es-ES_tradnl" sz="2400" b="1">
                <a:solidFill>
                  <a:srgbClr val="9F1E22"/>
                </a:solidFill>
              </a:rPr>
              <a:t>Preguntes obertes</a:t>
            </a:r>
          </a:p>
          <a:p>
            <a:pPr algn="ctr">
              <a:lnSpc>
                <a:spcPct val="70000"/>
              </a:lnSpc>
              <a:spcBef>
                <a:spcPct val="50000"/>
              </a:spcBef>
            </a:pPr>
            <a:r>
              <a:rPr lang="es-ES_tradnl" sz="2400" b="1">
                <a:solidFill>
                  <a:srgbClr val="9F1E22"/>
                </a:solidFill>
              </a:rPr>
              <a:t>Escolta reflexiva</a:t>
            </a:r>
          </a:p>
          <a:p>
            <a:pPr algn="ctr">
              <a:lnSpc>
                <a:spcPct val="70000"/>
              </a:lnSpc>
              <a:spcBef>
                <a:spcPct val="50000"/>
              </a:spcBef>
            </a:pPr>
            <a:r>
              <a:rPr lang="es-ES_tradnl" sz="2400" b="1">
                <a:solidFill>
                  <a:srgbClr val="9F1E22"/>
                </a:solidFill>
              </a:rPr>
              <a:t>Reforços</a:t>
            </a:r>
          </a:p>
          <a:p>
            <a:pPr algn="ctr">
              <a:lnSpc>
                <a:spcPct val="70000"/>
              </a:lnSpc>
              <a:spcBef>
                <a:spcPct val="50000"/>
              </a:spcBef>
            </a:pPr>
            <a:r>
              <a:rPr lang="es-ES_tradnl" sz="2400" b="1">
                <a:solidFill>
                  <a:srgbClr val="9F1E22"/>
                </a:solidFill>
              </a:rPr>
              <a:t>Resums</a:t>
            </a:r>
          </a:p>
        </p:txBody>
      </p:sp>
      <p:sp>
        <p:nvSpPr>
          <p:cNvPr id="264194" name="Rectangle 2052"/>
          <p:cNvSpPr>
            <a:spLocks noChangeArrowheads="1"/>
          </p:cNvSpPr>
          <p:nvPr/>
        </p:nvSpPr>
        <p:spPr bwMode="auto">
          <a:xfrm>
            <a:off x="611188" y="3573463"/>
            <a:ext cx="2663825" cy="515937"/>
          </a:xfrm>
          <a:prstGeom prst="rect">
            <a:avLst/>
          </a:prstGeom>
          <a:noFill/>
          <a:ln w="9525">
            <a:noFill/>
            <a:miter lim="800000"/>
            <a:headEnd/>
            <a:tailEnd/>
          </a:ln>
        </p:spPr>
        <p:txBody>
          <a:bodyPr lIns="90488" tIns="44450" rIns="90488" bIns="44450">
            <a:spAutoFit/>
          </a:bodyPr>
          <a:lstStyle/>
          <a:p>
            <a:pPr algn="ctr">
              <a:spcBef>
                <a:spcPct val="50000"/>
              </a:spcBef>
            </a:pPr>
            <a:r>
              <a:rPr lang="es-ES_tradnl" sz="2800">
                <a:solidFill>
                  <a:srgbClr val="9F1E22"/>
                </a:solidFill>
              </a:rPr>
              <a:t>Resistències</a:t>
            </a:r>
          </a:p>
        </p:txBody>
      </p:sp>
      <p:sp>
        <p:nvSpPr>
          <p:cNvPr id="264195" name="Line 2053"/>
          <p:cNvSpPr>
            <a:spLocks noChangeShapeType="1"/>
          </p:cNvSpPr>
          <p:nvPr/>
        </p:nvSpPr>
        <p:spPr bwMode="auto">
          <a:xfrm flipH="1">
            <a:off x="2700338" y="2781300"/>
            <a:ext cx="1008062" cy="792163"/>
          </a:xfrm>
          <a:prstGeom prst="line">
            <a:avLst/>
          </a:prstGeom>
          <a:noFill/>
          <a:ln w="76200">
            <a:solidFill>
              <a:schemeClr val="tx1"/>
            </a:solidFill>
            <a:round/>
            <a:headEnd/>
            <a:tailEnd type="triangle" w="med" len="med"/>
          </a:ln>
        </p:spPr>
        <p:txBody>
          <a:bodyPr wrap="none" anchor="ctr"/>
          <a:lstStyle/>
          <a:p>
            <a:endParaRPr lang="es-ES"/>
          </a:p>
        </p:txBody>
      </p:sp>
      <p:sp>
        <p:nvSpPr>
          <p:cNvPr id="264196" name="Line 2054"/>
          <p:cNvSpPr>
            <a:spLocks noChangeShapeType="1"/>
          </p:cNvSpPr>
          <p:nvPr/>
        </p:nvSpPr>
        <p:spPr bwMode="auto">
          <a:xfrm>
            <a:off x="5219700" y="2636838"/>
            <a:ext cx="1333500" cy="792162"/>
          </a:xfrm>
          <a:prstGeom prst="line">
            <a:avLst/>
          </a:prstGeom>
          <a:noFill/>
          <a:ln w="76200">
            <a:solidFill>
              <a:schemeClr val="tx1"/>
            </a:solidFill>
            <a:round/>
            <a:headEnd/>
            <a:tailEnd type="triangle" w="med" len="med"/>
          </a:ln>
        </p:spPr>
        <p:txBody>
          <a:bodyPr wrap="none" anchor="ctr"/>
          <a:lstStyle/>
          <a:p>
            <a:endParaRPr lang="es-ES"/>
          </a:p>
        </p:txBody>
      </p:sp>
      <p:sp>
        <p:nvSpPr>
          <p:cNvPr id="264197" name="Line 2055"/>
          <p:cNvSpPr>
            <a:spLocks noChangeShapeType="1"/>
          </p:cNvSpPr>
          <p:nvPr/>
        </p:nvSpPr>
        <p:spPr bwMode="auto">
          <a:xfrm flipH="1">
            <a:off x="1905000" y="4149725"/>
            <a:ext cx="3175" cy="1138238"/>
          </a:xfrm>
          <a:prstGeom prst="line">
            <a:avLst/>
          </a:prstGeom>
          <a:noFill/>
          <a:ln w="76200">
            <a:solidFill>
              <a:schemeClr val="tx1"/>
            </a:solidFill>
            <a:round/>
            <a:headEnd/>
            <a:tailEnd type="triangle" w="med" len="med"/>
          </a:ln>
        </p:spPr>
        <p:txBody>
          <a:bodyPr wrap="none" anchor="ctr"/>
          <a:lstStyle/>
          <a:p>
            <a:endParaRPr lang="es-ES"/>
          </a:p>
        </p:txBody>
      </p:sp>
      <p:sp>
        <p:nvSpPr>
          <p:cNvPr id="264198" name="Line 2056"/>
          <p:cNvSpPr>
            <a:spLocks noChangeShapeType="1"/>
          </p:cNvSpPr>
          <p:nvPr/>
        </p:nvSpPr>
        <p:spPr bwMode="auto">
          <a:xfrm>
            <a:off x="7473950" y="4076700"/>
            <a:ext cx="50800" cy="1223963"/>
          </a:xfrm>
          <a:prstGeom prst="line">
            <a:avLst/>
          </a:prstGeom>
          <a:noFill/>
          <a:ln w="76200">
            <a:solidFill>
              <a:schemeClr val="tx1"/>
            </a:solidFill>
            <a:round/>
            <a:headEnd/>
            <a:tailEnd type="triangle" w="med" len="med"/>
          </a:ln>
        </p:spPr>
        <p:txBody>
          <a:bodyPr wrap="none" anchor="ctr"/>
          <a:lstStyle/>
          <a:p>
            <a:endParaRPr lang="es-ES"/>
          </a:p>
        </p:txBody>
      </p:sp>
      <p:sp>
        <p:nvSpPr>
          <p:cNvPr id="264199" name="Rectangle 2057"/>
          <p:cNvSpPr>
            <a:spLocks noChangeArrowheads="1"/>
          </p:cNvSpPr>
          <p:nvPr/>
        </p:nvSpPr>
        <p:spPr bwMode="auto">
          <a:xfrm>
            <a:off x="6156325" y="5373688"/>
            <a:ext cx="2663825" cy="819150"/>
          </a:xfrm>
          <a:prstGeom prst="rect">
            <a:avLst/>
          </a:prstGeom>
          <a:noFill/>
          <a:ln w="9525">
            <a:noFill/>
            <a:miter lim="800000"/>
            <a:headEnd/>
            <a:tailEnd/>
          </a:ln>
        </p:spPr>
        <p:txBody>
          <a:bodyPr lIns="90488" tIns="44450" rIns="90488" bIns="44450">
            <a:spAutoFit/>
          </a:bodyPr>
          <a:lstStyle/>
          <a:p>
            <a:pPr algn="ctr">
              <a:spcBef>
                <a:spcPct val="50000"/>
              </a:spcBef>
            </a:pPr>
            <a:r>
              <a:rPr lang="es-ES_tradnl" sz="2400" b="1">
                <a:solidFill>
                  <a:srgbClr val="9F1E22"/>
                </a:solidFill>
              </a:rPr>
              <a:t>Progrés vers la negociació</a:t>
            </a:r>
          </a:p>
        </p:txBody>
      </p:sp>
      <p:sp>
        <p:nvSpPr>
          <p:cNvPr id="264200" name="Rectangle 2058"/>
          <p:cNvSpPr>
            <a:spLocks noChangeArrowheads="1"/>
          </p:cNvSpPr>
          <p:nvPr/>
        </p:nvSpPr>
        <p:spPr bwMode="auto">
          <a:xfrm>
            <a:off x="3132138" y="5300663"/>
            <a:ext cx="2663825" cy="819150"/>
          </a:xfrm>
          <a:prstGeom prst="rect">
            <a:avLst/>
          </a:prstGeom>
          <a:noFill/>
          <a:ln w="9525">
            <a:noFill/>
            <a:miter lim="800000"/>
            <a:headEnd/>
            <a:tailEnd/>
          </a:ln>
        </p:spPr>
        <p:txBody>
          <a:bodyPr lIns="90488" tIns="44450" rIns="90488" bIns="44450">
            <a:spAutoFit/>
          </a:bodyPr>
          <a:lstStyle/>
          <a:p>
            <a:pPr algn="ctr">
              <a:spcBef>
                <a:spcPct val="50000"/>
              </a:spcBef>
            </a:pPr>
            <a:r>
              <a:rPr lang="es-ES_tradnl" sz="2400" b="1">
                <a:solidFill>
                  <a:srgbClr val="9F1E22"/>
                </a:solidFill>
              </a:rPr>
              <a:t>Discurs de manteniment</a:t>
            </a:r>
          </a:p>
        </p:txBody>
      </p:sp>
      <p:sp>
        <p:nvSpPr>
          <p:cNvPr id="264201" name="Text Box 2059"/>
          <p:cNvSpPr txBox="1">
            <a:spLocks noChangeArrowheads="1"/>
          </p:cNvSpPr>
          <p:nvPr/>
        </p:nvSpPr>
        <p:spPr bwMode="auto">
          <a:xfrm>
            <a:off x="6156325" y="3573463"/>
            <a:ext cx="2808288" cy="519112"/>
          </a:xfrm>
          <a:prstGeom prst="rect">
            <a:avLst/>
          </a:prstGeom>
          <a:noFill/>
          <a:ln w="9525">
            <a:noFill/>
            <a:miter lim="800000"/>
            <a:headEnd/>
            <a:tailEnd/>
          </a:ln>
        </p:spPr>
        <p:txBody>
          <a:bodyPr>
            <a:spAutoFit/>
          </a:bodyPr>
          <a:lstStyle/>
          <a:p>
            <a:pPr>
              <a:spcBef>
                <a:spcPct val="50000"/>
              </a:spcBef>
            </a:pPr>
            <a:r>
              <a:rPr lang="es-ES_tradnl" sz="2800">
                <a:solidFill>
                  <a:srgbClr val="9F1E22"/>
                </a:solidFill>
                <a:ea typeface="ＭＳ Ｐゴシック" charset="-128"/>
              </a:rPr>
              <a:t>Discurs de canvi </a:t>
            </a:r>
          </a:p>
        </p:txBody>
      </p:sp>
      <p:sp>
        <p:nvSpPr>
          <p:cNvPr id="264202" name="Line 2062"/>
          <p:cNvSpPr>
            <a:spLocks noChangeShapeType="1"/>
          </p:cNvSpPr>
          <p:nvPr/>
        </p:nvSpPr>
        <p:spPr bwMode="auto">
          <a:xfrm flipH="1">
            <a:off x="4724400" y="692150"/>
            <a:ext cx="1719263" cy="2584450"/>
          </a:xfrm>
          <a:prstGeom prst="line">
            <a:avLst/>
          </a:prstGeom>
          <a:noFill/>
          <a:ln w="12700">
            <a:solidFill>
              <a:schemeClr val="tx1"/>
            </a:solidFill>
            <a:round/>
            <a:headEnd/>
            <a:tailEnd/>
          </a:ln>
        </p:spPr>
        <p:txBody>
          <a:bodyPr wrap="none" anchor="ctr"/>
          <a:lstStyle/>
          <a:p>
            <a:endParaRPr lang="es-ES"/>
          </a:p>
        </p:txBody>
      </p:sp>
      <p:sp>
        <p:nvSpPr>
          <p:cNvPr id="264203" name="Line 2063"/>
          <p:cNvSpPr>
            <a:spLocks noChangeShapeType="1"/>
          </p:cNvSpPr>
          <p:nvPr/>
        </p:nvSpPr>
        <p:spPr bwMode="auto">
          <a:xfrm>
            <a:off x="2555875" y="692150"/>
            <a:ext cx="1558925" cy="2584450"/>
          </a:xfrm>
          <a:prstGeom prst="line">
            <a:avLst/>
          </a:prstGeom>
          <a:noFill/>
          <a:ln w="12700">
            <a:solidFill>
              <a:schemeClr val="tx1"/>
            </a:solidFill>
            <a:round/>
            <a:headEnd/>
            <a:tailEnd/>
          </a:ln>
        </p:spPr>
        <p:txBody>
          <a:bodyPr wrap="none" anchor="ctr"/>
          <a:lstStyle/>
          <a:p>
            <a:endParaRPr lang="es-ES"/>
          </a:p>
        </p:txBody>
      </p:sp>
      <p:sp>
        <p:nvSpPr>
          <p:cNvPr id="264204" name="Line 2054"/>
          <p:cNvSpPr>
            <a:spLocks noChangeShapeType="1"/>
          </p:cNvSpPr>
          <p:nvPr/>
        </p:nvSpPr>
        <p:spPr bwMode="auto">
          <a:xfrm flipH="1">
            <a:off x="4427538" y="3286125"/>
            <a:ext cx="1587" cy="1943100"/>
          </a:xfrm>
          <a:prstGeom prst="line">
            <a:avLst/>
          </a:prstGeom>
          <a:noFill/>
          <a:ln w="76200">
            <a:solidFill>
              <a:schemeClr val="tx1"/>
            </a:solidFill>
            <a:round/>
            <a:headEnd/>
            <a:tailEnd type="triangle" w="med" len="med"/>
          </a:ln>
        </p:spPr>
        <p:txBody>
          <a:bodyPr wrap="none" anchor="ctr"/>
          <a:lstStyle/>
          <a:p>
            <a:endParaRPr lang="es-ES"/>
          </a:p>
        </p:txBody>
      </p:sp>
      <p:sp>
        <p:nvSpPr>
          <p:cNvPr id="264205" name="Rectangle 2058"/>
          <p:cNvSpPr>
            <a:spLocks noChangeArrowheads="1"/>
          </p:cNvSpPr>
          <p:nvPr/>
        </p:nvSpPr>
        <p:spPr bwMode="auto">
          <a:xfrm>
            <a:off x="468313" y="5229225"/>
            <a:ext cx="2663825" cy="819150"/>
          </a:xfrm>
          <a:prstGeom prst="rect">
            <a:avLst/>
          </a:prstGeom>
          <a:noFill/>
          <a:ln w="9525">
            <a:noFill/>
            <a:miter lim="800000"/>
            <a:headEnd/>
            <a:tailEnd/>
          </a:ln>
        </p:spPr>
        <p:txBody>
          <a:bodyPr lIns="90488" tIns="44450" rIns="90488" bIns="44450">
            <a:spAutoFit/>
          </a:bodyPr>
          <a:lstStyle/>
          <a:p>
            <a:pPr algn="ctr">
              <a:spcBef>
                <a:spcPct val="50000"/>
              </a:spcBef>
            </a:pPr>
            <a:r>
              <a:rPr lang="es-ES_tradnl" sz="2400" b="1">
                <a:solidFill>
                  <a:srgbClr val="9F1E22"/>
                </a:solidFill>
              </a:rPr>
              <a:t>Canvi d</a:t>
            </a:r>
            <a:r>
              <a:rPr lang="es-ES_tradnl" altLang="es-ES" sz="2400" b="1">
                <a:solidFill>
                  <a:srgbClr val="9F1E22"/>
                </a:solidFill>
              </a:rPr>
              <a:t>’</a:t>
            </a:r>
            <a:r>
              <a:rPr lang="es-ES_tradnl" sz="2400" b="1">
                <a:solidFill>
                  <a:srgbClr val="9F1E22"/>
                </a:solidFill>
              </a:rPr>
              <a:t>estrategia</a:t>
            </a:r>
          </a:p>
        </p:txBody>
      </p:sp>
      <p:pic>
        <p:nvPicPr>
          <p:cNvPr id="264206" name="Picture 15" descr="THUMBS~1"/>
          <p:cNvPicPr>
            <a:picLocks noChangeAspect="1" noChangeArrowheads="1"/>
          </p:cNvPicPr>
          <p:nvPr/>
        </p:nvPicPr>
        <p:blipFill>
          <a:blip r:embed="rId3" cstate="print"/>
          <a:srcRect/>
          <a:stretch>
            <a:fillRect/>
          </a:stretch>
        </p:blipFill>
        <p:spPr bwMode="auto">
          <a:xfrm>
            <a:off x="6659563" y="2543175"/>
            <a:ext cx="1944687" cy="1112838"/>
          </a:xfrm>
          <a:prstGeom prst="rect">
            <a:avLst/>
          </a:prstGeom>
          <a:noFill/>
          <a:ln w="9525">
            <a:noFill/>
            <a:miter lim="800000"/>
            <a:headEnd/>
            <a:tailEnd/>
          </a:ln>
        </p:spPr>
      </p:pic>
      <p:sp>
        <p:nvSpPr>
          <p:cNvPr id="264207" name="Rectangle 18"/>
          <p:cNvSpPr>
            <a:spLocks noChangeArrowheads="1"/>
          </p:cNvSpPr>
          <p:nvPr/>
        </p:nvSpPr>
        <p:spPr bwMode="auto">
          <a:xfrm>
            <a:off x="6156325" y="3644900"/>
            <a:ext cx="2736850" cy="2663825"/>
          </a:xfrm>
          <a:prstGeom prst="rect">
            <a:avLst/>
          </a:prstGeom>
          <a:solidFill>
            <a:srgbClr val="F0E927">
              <a:alpha val="30196"/>
            </a:srgbClr>
          </a:solidFill>
          <a:ln w="57150" cap="sq">
            <a:solidFill>
              <a:srgbClr val="9F1E22"/>
            </a:solidFill>
            <a:miter lim="800000"/>
            <a:headEnd type="none" w="sm" len="sm"/>
            <a:tailEnd type="none" w="sm" len="sm"/>
          </a:ln>
        </p:spPr>
        <p:txBody>
          <a:bodyPr wrap="none" anchor="ctr"/>
          <a:lstStyle/>
          <a:p>
            <a:endParaRPr lang="es-ES"/>
          </a:p>
        </p:txBody>
      </p:sp>
    </p:spTree>
  </p:cSld>
  <p:clrMapOvr>
    <a:masterClrMapping/>
  </p:clrMapOvr>
  <p:transition spd="slow">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3"/>
          <p:cNvSpPr>
            <a:spLocks noChangeArrowheads="1"/>
          </p:cNvSpPr>
          <p:nvPr/>
        </p:nvSpPr>
        <p:spPr bwMode="auto">
          <a:xfrm>
            <a:off x="0" y="188913"/>
            <a:ext cx="8458200" cy="379412"/>
          </a:xfrm>
          <a:prstGeom prst="rect">
            <a:avLst/>
          </a:prstGeom>
          <a:noFill/>
          <a:ln w="9525">
            <a:noFill/>
            <a:miter lim="800000"/>
            <a:headEnd/>
            <a:tailEnd/>
          </a:ln>
        </p:spPr>
        <p:txBody>
          <a:bodyPr lIns="90488" tIns="44450" rIns="90488" bIns="44450" anchor="ctr"/>
          <a:lstStyle/>
          <a:p>
            <a:pPr algn="ctr" defTabSz="457200"/>
            <a:r>
              <a:rPr lang="es-ES_tradnl" sz="2400" b="1">
                <a:solidFill>
                  <a:srgbClr val="FFFFFF"/>
                </a:solidFill>
              </a:rPr>
              <a:t>Indicadores de disposición para aceptar un compromiso</a:t>
            </a:r>
          </a:p>
        </p:txBody>
      </p:sp>
      <p:sp>
        <p:nvSpPr>
          <p:cNvPr id="266242" name="Rectangle 4"/>
          <p:cNvSpPr>
            <a:spLocks noChangeArrowheads="1"/>
          </p:cNvSpPr>
          <p:nvPr/>
        </p:nvSpPr>
        <p:spPr bwMode="auto">
          <a:xfrm>
            <a:off x="838200" y="1484313"/>
            <a:ext cx="7772400" cy="4114800"/>
          </a:xfrm>
          <a:prstGeom prst="rect">
            <a:avLst/>
          </a:prstGeom>
          <a:noFill/>
          <a:ln w="9525">
            <a:noFill/>
            <a:miter lim="800000"/>
            <a:headEnd/>
            <a:tailEnd/>
          </a:ln>
        </p:spPr>
        <p:txBody>
          <a:bodyPr lIns="90488" tIns="44450" rIns="90488" bIns="44450"/>
          <a:lstStyle/>
          <a:p>
            <a:pPr marL="342900" indent="-342900" defTabSz="457200">
              <a:spcBef>
                <a:spcPct val="20000"/>
              </a:spcBef>
              <a:buFontTx/>
              <a:buChar char="•"/>
            </a:pPr>
            <a:r>
              <a:rPr lang="es-ES_tradnl" sz="3200"/>
              <a:t>Disminución de las resistencias</a:t>
            </a:r>
          </a:p>
          <a:p>
            <a:pPr marL="342900" indent="-342900" defTabSz="457200">
              <a:spcBef>
                <a:spcPct val="20000"/>
              </a:spcBef>
              <a:buFontTx/>
              <a:buChar char="•"/>
            </a:pPr>
            <a:r>
              <a:rPr lang="es-ES_tradnl" sz="3200"/>
              <a:t>Aparición del discurso del cambio</a:t>
            </a:r>
          </a:p>
          <a:p>
            <a:pPr marL="342900" indent="-342900" defTabSz="457200">
              <a:spcBef>
                <a:spcPct val="20000"/>
              </a:spcBef>
              <a:buFontTx/>
              <a:buChar char="•"/>
            </a:pPr>
            <a:r>
              <a:rPr lang="es-ES_tradnl" sz="3200"/>
              <a:t>Incremento de preguntas respecto al cambio</a:t>
            </a:r>
          </a:p>
          <a:p>
            <a:pPr marL="342900" indent="-342900" defTabSz="457200">
              <a:spcBef>
                <a:spcPct val="20000"/>
              </a:spcBef>
              <a:buFontTx/>
              <a:buChar char="•"/>
            </a:pPr>
            <a:r>
              <a:rPr lang="es-ES_tradnl" sz="3200"/>
              <a:t>Ver el futuro con la nueva conducta</a:t>
            </a:r>
          </a:p>
          <a:p>
            <a:pPr marL="342900" indent="-342900" defTabSz="457200">
              <a:spcBef>
                <a:spcPct val="20000"/>
              </a:spcBef>
              <a:buFontTx/>
              <a:buChar char="•"/>
            </a:pPr>
            <a:r>
              <a:rPr lang="es-ES_tradnl" sz="3200"/>
              <a:t>Experimentación</a:t>
            </a: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idx="4294967295"/>
          </p:nvPr>
        </p:nvSpPr>
        <p:spPr>
          <a:xfrm>
            <a:off x="457200" y="115888"/>
            <a:ext cx="7138988" cy="576262"/>
          </a:xfrm>
        </p:spPr>
        <p:txBody>
          <a:bodyPr lIns="0" rIns="0" bIns="0" anchor="b"/>
          <a:lstStyle/>
          <a:p>
            <a:pPr eaLnBrk="1" hangingPunct="1"/>
            <a:r>
              <a:rPr lang="en-US" sz="3200" b="1" smtClean="0">
                <a:solidFill>
                  <a:srgbClr val="FFFFFF"/>
                </a:solidFill>
              </a:rPr>
              <a:t>ESCRITURA EN SOLITARIO</a:t>
            </a:r>
            <a:endParaRPr lang="en-US" sz="3200" smtClean="0">
              <a:solidFill>
                <a:srgbClr val="FFFFFF"/>
              </a:solidFill>
            </a:endParaRPr>
          </a:p>
        </p:txBody>
      </p:sp>
      <p:sp>
        <p:nvSpPr>
          <p:cNvPr id="268290" name="Content Placeholder 2"/>
          <p:cNvSpPr>
            <a:spLocks noGrp="1"/>
          </p:cNvSpPr>
          <p:nvPr>
            <p:ph idx="4294967295"/>
          </p:nvPr>
        </p:nvSpPr>
        <p:spPr bwMode="auto">
          <a:xfrm>
            <a:off x="457200" y="981075"/>
            <a:ext cx="8229600" cy="4968875"/>
          </a:xfrm>
          <a:prstGeom prst="rect">
            <a:avLst/>
          </a:prstGeom>
          <a:noFill/>
          <a:ln>
            <a:miter lim="800000"/>
            <a:headEnd/>
            <a:tailEnd/>
          </a:ln>
        </p:spPr>
        <p:txBody>
          <a:bodyPr/>
          <a:lstStyle/>
          <a:p>
            <a:pPr marL="273050" indent="-273050" defTabSz="457200" eaLnBrk="1" hangingPunct="1"/>
            <a:r>
              <a:rPr lang="es-ES_tradnl" sz="3000" smtClean="0"/>
              <a:t>Escribe ejemplos concretos de </a:t>
            </a:r>
            <a:r>
              <a:rPr lang="es-ES_tradnl" sz="3000" b="1" smtClean="0"/>
              <a:t>discurso de cambio </a:t>
            </a:r>
            <a:r>
              <a:rPr lang="es-ES_tradnl" sz="3000" smtClean="0"/>
              <a:t>que hayas oído de tus pacientes</a:t>
            </a:r>
          </a:p>
          <a:p>
            <a:pPr marL="639763" lvl="1" indent="-246063" defTabSz="457200" eaLnBrk="1" hangingPunct="1"/>
            <a:r>
              <a:rPr lang="es-ES_tradnl" smtClean="0"/>
              <a:t>Deseo  (quiero, me gustaría, deseo, etc.)</a:t>
            </a:r>
          </a:p>
          <a:p>
            <a:pPr marL="639763" lvl="1" indent="-246063" defTabSz="457200" eaLnBrk="1" hangingPunct="1"/>
            <a:r>
              <a:rPr lang="es-ES_tradnl" smtClean="0"/>
              <a:t>Aptitud  (puedo, podría, seria capaz, etc.)</a:t>
            </a:r>
          </a:p>
          <a:p>
            <a:pPr marL="639763" lvl="1" indent="-246063" defTabSz="457200" eaLnBrk="1" hangingPunct="1"/>
            <a:r>
              <a:rPr lang="es-ES_tradnl" smtClean="0"/>
              <a:t>Razones (razones concretas para cambiar)</a:t>
            </a:r>
          </a:p>
          <a:p>
            <a:pPr marL="639763" lvl="1" indent="-246063" defTabSz="457200" eaLnBrk="1" hangingPunct="1"/>
            <a:r>
              <a:rPr lang="es-ES_tradnl" smtClean="0"/>
              <a:t>Necesidad  (debo, tengo que, necesito, etc.)</a:t>
            </a:r>
          </a:p>
          <a:p>
            <a:pPr marL="639763" lvl="1" indent="-246063" defTabSz="457200" eaLnBrk="1" hangingPunct="1"/>
            <a:r>
              <a:rPr lang="es-ES_tradnl" smtClean="0"/>
              <a:t>Compromiso (haré, me comprometo, etc.)</a:t>
            </a:r>
          </a:p>
          <a:p>
            <a:pPr marL="639763" lvl="1" indent="-246063" defTabSz="457200" eaLnBrk="1" hangingPunct="1"/>
            <a:r>
              <a:rPr lang="es-ES_tradnl" smtClean="0"/>
              <a:t>Activación (estoy preparado, voy a, etc.)</a:t>
            </a:r>
          </a:p>
          <a:p>
            <a:pPr marL="639763" lvl="1" indent="-246063" defTabSz="457200" eaLnBrk="1" hangingPunct="1"/>
            <a:r>
              <a:rPr lang="es-ES_tradnl" smtClean="0"/>
              <a:t>Pasos (</a:t>
            </a:r>
            <a:r>
              <a:rPr lang="es-ES_tradnl" i="1" smtClean="0"/>
              <a:t>pasos concretos hacia el cambio)</a:t>
            </a:r>
            <a:endParaRPr lang="es-ES_tradnl"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idx="4294967295"/>
          </p:nvPr>
        </p:nvSpPr>
        <p:spPr>
          <a:xfrm>
            <a:off x="323850" y="115888"/>
            <a:ext cx="8229600" cy="574675"/>
          </a:xfrm>
        </p:spPr>
        <p:txBody>
          <a:bodyPr lIns="0" rIns="0" bIns="0" anchor="b"/>
          <a:lstStyle/>
          <a:p>
            <a:pPr eaLnBrk="1" hangingPunct="1"/>
            <a:r>
              <a:rPr lang="es-ES_tradnl" sz="3600" b="1" smtClean="0">
                <a:solidFill>
                  <a:srgbClr val="FFFFFF"/>
                </a:solidFill>
              </a:rPr>
              <a:t>Escalas de Cambio</a:t>
            </a:r>
          </a:p>
        </p:txBody>
      </p:sp>
      <p:sp>
        <p:nvSpPr>
          <p:cNvPr id="270338" name="Content Placeholder 2"/>
          <p:cNvSpPr>
            <a:spLocks noGrp="1"/>
          </p:cNvSpPr>
          <p:nvPr>
            <p:ph idx="4294967295"/>
          </p:nvPr>
        </p:nvSpPr>
        <p:spPr bwMode="auto">
          <a:xfrm>
            <a:off x="250825" y="1196975"/>
            <a:ext cx="8686800" cy="4895850"/>
          </a:xfrm>
          <a:prstGeom prst="rect">
            <a:avLst/>
          </a:prstGeom>
          <a:noFill/>
          <a:ln>
            <a:miter lim="800000"/>
            <a:headEnd/>
            <a:tailEnd/>
          </a:ln>
        </p:spPr>
        <p:txBody>
          <a:bodyPr/>
          <a:lstStyle/>
          <a:p>
            <a:pPr marL="273050" indent="-273050" defTabSz="457200" eaLnBrk="1" hangingPunct="1"/>
            <a:r>
              <a:rPr lang="es-ES_tradnl" sz="2400" smtClean="0"/>
              <a:t>En una escala del cero al diez, cuanta </a:t>
            </a:r>
            <a:r>
              <a:rPr lang="es-ES_tradnl" sz="2400" b="1" smtClean="0">
                <a:solidFill>
                  <a:srgbClr val="800000"/>
                </a:solidFill>
              </a:rPr>
              <a:t>importancia</a:t>
            </a:r>
            <a:r>
              <a:rPr lang="es-ES_tradnl" sz="2400" smtClean="0"/>
              <a:t> tiene para ti ________</a:t>
            </a:r>
          </a:p>
          <a:p>
            <a:pPr marL="639763" lvl="1" indent="-246063" defTabSz="457200" eaLnBrk="1" hangingPunct="1"/>
            <a:r>
              <a:rPr lang="es-ES_tradnl" sz="2400" smtClean="0"/>
              <a:t>Por qué te sitúas en ____ y no en cero (o un número menor)</a:t>
            </a:r>
          </a:p>
          <a:p>
            <a:pPr marL="639763" lvl="1" indent="-246063" defTabSz="457200" eaLnBrk="1" hangingPunct="1"/>
            <a:r>
              <a:rPr lang="es-ES_tradnl" sz="2400" smtClean="0"/>
              <a:t>Qué necesitarías para poder llegar hasta (número mayor)___ </a:t>
            </a:r>
          </a:p>
          <a:p>
            <a:pPr marL="273050" indent="-273050" defTabSz="457200" eaLnBrk="1" hangingPunct="1"/>
            <a:endParaRPr lang="es-ES_tradnl" sz="2400" smtClean="0"/>
          </a:p>
          <a:p>
            <a:pPr marL="273050" indent="-273050" defTabSz="457200" eaLnBrk="1" hangingPunct="1"/>
            <a:r>
              <a:rPr lang="es-ES_tradnl" sz="2400" smtClean="0"/>
              <a:t>En una escala del cero al diez, cuanta </a:t>
            </a:r>
            <a:r>
              <a:rPr lang="es-ES_tradnl" sz="2400" b="1" smtClean="0">
                <a:solidFill>
                  <a:srgbClr val="800000"/>
                </a:solidFill>
              </a:rPr>
              <a:t>confianza</a:t>
            </a:r>
            <a:r>
              <a:rPr lang="es-ES_tradnl" sz="2400" smtClean="0"/>
              <a:t> tienes de que lo conseguirás si te lo propones</a:t>
            </a:r>
          </a:p>
          <a:p>
            <a:pPr marL="639763" lvl="1" indent="-246063" defTabSz="457200" eaLnBrk="1" hangingPunct="1"/>
            <a:r>
              <a:rPr lang="es-ES_tradnl" sz="2400" smtClean="0"/>
              <a:t>Por qué te sitúas en ____ y no en cero (o un número menor)</a:t>
            </a:r>
          </a:p>
          <a:p>
            <a:pPr marL="639763" lvl="1" indent="-246063" defTabSz="457200" eaLnBrk="1" hangingPunct="1"/>
            <a:r>
              <a:rPr lang="es-ES_tradnl" sz="2400" smtClean="0"/>
              <a:t>Qué necesitarías para poder llegar hasta___</a:t>
            </a:r>
          </a:p>
          <a:p>
            <a:pPr marL="273050" indent="-273050" defTabSz="457200" eaLnBrk="1" hangingPunct="1"/>
            <a:endParaRPr lang="es-ES_tradnl" sz="28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3"/>
          <p:cNvSpPr>
            <a:spLocks noChangeArrowheads="1"/>
          </p:cNvSpPr>
          <p:nvPr/>
        </p:nvSpPr>
        <p:spPr bwMode="auto">
          <a:xfrm>
            <a:off x="685800" y="44450"/>
            <a:ext cx="7772400" cy="739775"/>
          </a:xfrm>
          <a:prstGeom prst="rect">
            <a:avLst/>
          </a:prstGeom>
          <a:noFill/>
          <a:ln w="9525">
            <a:noFill/>
            <a:miter lim="800000"/>
            <a:headEnd/>
            <a:tailEnd/>
          </a:ln>
        </p:spPr>
        <p:txBody>
          <a:bodyPr lIns="90488" tIns="44450" rIns="90488" bIns="44450" anchor="ctr"/>
          <a:lstStyle/>
          <a:p>
            <a:pPr algn="ctr" defTabSz="457200"/>
            <a:r>
              <a:rPr lang="es-ES_tradnl" sz="3600" b="1">
                <a:solidFill>
                  <a:srgbClr val="FFFFFF"/>
                </a:solidFill>
                <a:latin typeface="Calibri" pitchFamily="34" charset="0"/>
              </a:rPr>
              <a:t>Riesgos en la fase resolutiva </a:t>
            </a:r>
          </a:p>
        </p:txBody>
      </p:sp>
      <p:sp>
        <p:nvSpPr>
          <p:cNvPr id="272386" name="Rectangle 4"/>
          <p:cNvSpPr>
            <a:spLocks noChangeArrowheads="1"/>
          </p:cNvSpPr>
          <p:nvPr/>
        </p:nvSpPr>
        <p:spPr bwMode="auto">
          <a:xfrm>
            <a:off x="838200" y="1752600"/>
            <a:ext cx="8077200" cy="3733800"/>
          </a:xfrm>
          <a:prstGeom prst="rect">
            <a:avLst/>
          </a:prstGeom>
          <a:noFill/>
          <a:ln w="9525">
            <a:noFill/>
            <a:miter lim="800000"/>
            <a:headEnd/>
            <a:tailEnd/>
          </a:ln>
        </p:spPr>
        <p:txBody>
          <a:bodyPr lIns="90488" tIns="44450" rIns="90488" bIns="44450"/>
          <a:lstStyle/>
          <a:p>
            <a:pPr marL="342900" indent="-342900" defTabSz="457200">
              <a:spcBef>
                <a:spcPct val="20000"/>
              </a:spcBef>
              <a:buFontTx/>
              <a:buChar char="•"/>
            </a:pPr>
            <a:r>
              <a:rPr lang="es-ES_tradnl" sz="3200">
                <a:latin typeface="Calibri" pitchFamily="34" charset="0"/>
              </a:rPr>
              <a:t>Infra-estimación de la ambivalencia</a:t>
            </a:r>
          </a:p>
          <a:p>
            <a:pPr marL="342900" indent="-342900" defTabSz="457200">
              <a:spcBef>
                <a:spcPct val="20000"/>
              </a:spcBef>
              <a:buFontTx/>
              <a:buChar char="•"/>
            </a:pPr>
            <a:r>
              <a:rPr lang="es-ES_tradnl" sz="3200">
                <a:latin typeface="Calibri" pitchFamily="34" charset="0"/>
              </a:rPr>
              <a:t>Prescribir un plan inaceptable por parte del paciente</a:t>
            </a:r>
          </a:p>
          <a:p>
            <a:pPr marL="342900" indent="-342900" defTabSz="457200">
              <a:spcBef>
                <a:spcPct val="20000"/>
              </a:spcBef>
              <a:buFontTx/>
              <a:buChar char="•"/>
            </a:pPr>
            <a:r>
              <a:rPr lang="es-ES_tradnl" sz="3200">
                <a:latin typeface="Calibri" pitchFamily="34" charset="0"/>
              </a:rPr>
              <a:t>Falta de dirección</a:t>
            </a:r>
          </a:p>
          <a:p>
            <a:pPr marL="342900" indent="-342900" defTabSz="457200">
              <a:spcBef>
                <a:spcPct val="20000"/>
              </a:spcBef>
              <a:buFontTx/>
              <a:buChar char="•"/>
            </a:pPr>
            <a:r>
              <a:rPr lang="es-ES_tradnl" sz="3200">
                <a:latin typeface="Calibri" pitchFamily="34" charset="0"/>
              </a:rPr>
              <a:t>Precipitarse en dar consejos</a:t>
            </a:r>
          </a:p>
          <a:p>
            <a:pPr marL="342900" indent="-342900" defTabSz="457200">
              <a:spcBef>
                <a:spcPct val="20000"/>
              </a:spcBef>
              <a:buFontTx/>
              <a:buChar char="•"/>
            </a:pPr>
            <a:r>
              <a:rPr lang="es-ES_tradnl" sz="3200">
                <a:latin typeface="Calibri" pitchFamily="34" charset="0"/>
              </a:rPr>
              <a:t>Personalizar la información demasiado rápido</a:t>
            </a:r>
          </a:p>
          <a:p>
            <a:pPr marL="342900" indent="-342900" defTabSz="457200">
              <a:spcBef>
                <a:spcPct val="20000"/>
              </a:spcBef>
              <a:buFontTx/>
              <a:buChar char="•"/>
            </a:pPr>
            <a:r>
              <a:rPr lang="es-ES_tradnl" sz="3200">
                <a:latin typeface="Calibri" pitchFamily="34" charset="0"/>
              </a:rPr>
              <a:t>Ofrecer una sola opción</a:t>
            </a: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Grp="1" noChangeArrowheads="1"/>
          </p:cNvSpPr>
          <p:nvPr>
            <p:ph type="ctrTitle"/>
          </p:nvPr>
        </p:nvSpPr>
        <p:spPr>
          <a:xfrm>
            <a:off x="685800" y="1700213"/>
            <a:ext cx="7772400" cy="1470025"/>
          </a:xfrm>
        </p:spPr>
        <p:txBody>
          <a:bodyPr/>
          <a:lstStyle/>
          <a:p>
            <a:pPr eaLnBrk="1" hangingPunct="1"/>
            <a:r>
              <a:rPr lang="es-ES" sz="4400" smtClean="0">
                <a:solidFill>
                  <a:schemeClr val="tx1"/>
                </a:solidFill>
              </a:rPr>
              <a:t>Retornant informació i negociant el plà terapèutic. Planificar</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051"/>
          <p:cNvSpPr>
            <a:spLocks noGrp="1" noChangeArrowheads="1"/>
          </p:cNvSpPr>
          <p:nvPr>
            <p:ph type="title" idx="4294967295"/>
          </p:nvPr>
        </p:nvSpPr>
        <p:spPr>
          <a:xfrm>
            <a:off x="457200" y="-26988"/>
            <a:ext cx="8229600" cy="720726"/>
          </a:xfrm>
        </p:spPr>
        <p:txBody>
          <a:bodyPr lIns="90488" tIns="44450" rIns="90488" bIns="44450"/>
          <a:lstStyle/>
          <a:p>
            <a:pPr eaLnBrk="1" hangingPunct="1"/>
            <a:r>
              <a:rPr lang="es-ES_tradnl" sz="3600" b="1" smtClean="0">
                <a:solidFill>
                  <a:srgbClr val="FFFFFF"/>
                </a:solidFill>
              </a:rPr>
              <a:t>RECAPITULACIÓN</a:t>
            </a:r>
          </a:p>
        </p:txBody>
      </p:sp>
      <p:sp>
        <p:nvSpPr>
          <p:cNvPr id="276482" name="Rectangle 2052"/>
          <p:cNvSpPr>
            <a:spLocks noGrp="1" noChangeArrowheads="1"/>
          </p:cNvSpPr>
          <p:nvPr>
            <p:ph type="body" idx="4294967295"/>
          </p:nvPr>
        </p:nvSpPr>
        <p:spPr bwMode="auto">
          <a:xfrm>
            <a:off x="457200" y="1125538"/>
            <a:ext cx="8229600" cy="4978400"/>
          </a:xfrm>
          <a:prstGeom prst="rect">
            <a:avLst/>
          </a:prstGeom>
          <a:noFill/>
          <a:ln>
            <a:miter lim="800000"/>
            <a:headEnd/>
            <a:tailEnd/>
          </a:ln>
        </p:spPr>
        <p:txBody>
          <a:bodyPr lIns="90488" tIns="44450" rIns="90488" bIns="44450"/>
          <a:lstStyle/>
          <a:p>
            <a:pPr defTabSz="457200" eaLnBrk="1" hangingPunct="1"/>
            <a:r>
              <a:rPr lang="es-ES_tradnl" smtClean="0"/>
              <a:t>Resumen amplio de la situación actual</a:t>
            </a:r>
          </a:p>
          <a:p>
            <a:pPr defTabSz="457200" eaLnBrk="1" hangingPunct="1"/>
            <a:r>
              <a:rPr lang="es-ES_tradnl" smtClean="0"/>
              <a:t>Expresión de razones a favor y en contra del cambio.</a:t>
            </a:r>
          </a:p>
          <a:p>
            <a:pPr defTabSz="457200" eaLnBrk="1" hangingPunct="1"/>
            <a:r>
              <a:rPr lang="es-ES_tradnl" smtClean="0"/>
              <a:t>Reconocimiento de la ambivalencia</a:t>
            </a:r>
          </a:p>
          <a:p>
            <a:pPr defTabSz="457200" eaLnBrk="1" hangingPunct="1"/>
            <a:r>
              <a:rPr lang="es-ES_tradnl" smtClean="0"/>
              <a:t>El objetivo es evaluar cual debe ser el próximo paso</a:t>
            </a:r>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a:xfrm>
            <a:off x="685800" y="1341438"/>
            <a:ext cx="7772400" cy="1470025"/>
          </a:xfrm>
        </p:spPr>
        <p:txBody>
          <a:bodyPr/>
          <a:lstStyle/>
          <a:p>
            <a:pPr eaLnBrk="1" hangingPunct="1"/>
            <a:r>
              <a:rPr lang="es-ES" sz="4400" smtClean="0">
                <a:solidFill>
                  <a:schemeClr val="tx1"/>
                </a:solidFill>
              </a:rPr>
              <a:t>El primer contacte amb el pacient. </a:t>
            </a:r>
            <a:br>
              <a:rPr lang="es-ES" sz="4400" smtClean="0">
                <a:solidFill>
                  <a:schemeClr val="tx1"/>
                </a:solidFill>
              </a:rPr>
            </a:br>
            <a:r>
              <a:rPr lang="es-ES" sz="4400" smtClean="0">
                <a:solidFill>
                  <a:schemeClr val="tx1"/>
                </a:solidFill>
              </a:rPr>
              <a:t>Creació del vincle.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3"/>
          <p:cNvSpPr>
            <a:spLocks noGrp="1" noChangeArrowheads="1"/>
          </p:cNvSpPr>
          <p:nvPr>
            <p:ph type="title" idx="4294967295"/>
          </p:nvPr>
        </p:nvSpPr>
        <p:spPr>
          <a:xfrm>
            <a:off x="457200" y="-26988"/>
            <a:ext cx="8229600" cy="792163"/>
          </a:xfrm>
        </p:spPr>
        <p:txBody>
          <a:bodyPr lIns="90488" tIns="44450" rIns="90488" bIns="44450"/>
          <a:lstStyle/>
          <a:p>
            <a:pPr eaLnBrk="1" hangingPunct="1"/>
            <a:r>
              <a:rPr lang="es-ES_tradnl" sz="3600" b="1" smtClean="0">
                <a:solidFill>
                  <a:srgbClr val="FFFFFF"/>
                </a:solidFill>
              </a:rPr>
              <a:t>Información y consejo</a:t>
            </a:r>
          </a:p>
        </p:txBody>
      </p:sp>
      <p:sp>
        <p:nvSpPr>
          <p:cNvPr id="278530" name="Rectangle 4"/>
          <p:cNvSpPr>
            <a:spLocks noGrp="1" noChangeArrowheads="1"/>
          </p:cNvSpPr>
          <p:nvPr>
            <p:ph type="body" idx="4294967295"/>
          </p:nvPr>
        </p:nvSpPr>
        <p:spPr bwMode="auto">
          <a:xfrm>
            <a:off x="457200" y="1412875"/>
            <a:ext cx="8229600" cy="4525963"/>
          </a:xfrm>
          <a:prstGeom prst="rect">
            <a:avLst/>
          </a:prstGeom>
          <a:noFill/>
          <a:ln>
            <a:miter lim="800000"/>
            <a:headEnd/>
            <a:tailEnd/>
          </a:ln>
        </p:spPr>
        <p:txBody>
          <a:bodyPr lIns="90488" tIns="44450" rIns="90488" bIns="44450"/>
          <a:lstStyle/>
          <a:p>
            <a:pPr defTabSz="457200" eaLnBrk="1" hangingPunct="1"/>
            <a:r>
              <a:rPr lang="es-ES_tradnl" smtClean="0"/>
              <a:t>Siempre pidiendo permiso</a:t>
            </a:r>
          </a:p>
          <a:p>
            <a:pPr defTabSz="457200" eaLnBrk="1" hangingPunct="1"/>
            <a:r>
              <a:rPr lang="es-ES_tradnl" smtClean="0"/>
              <a:t>Siempre ofreciendo alternativas: MENÚ</a:t>
            </a:r>
          </a:p>
          <a:p>
            <a:pPr defTabSz="457200" eaLnBrk="1" hangingPunct="1"/>
            <a:r>
              <a:rPr lang="es-ES_tradnl" smtClean="0"/>
              <a:t>Profundizar en la medida en que el paciente lo pida</a:t>
            </a:r>
          </a:p>
        </p:txBody>
      </p:sp>
    </p:spTree>
  </p:cSld>
  <p:clrMapOvr>
    <a:masterClrMapping/>
  </p:clrMapOvr>
  <p:transition spd="slow">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ítulo 1"/>
          <p:cNvSpPr>
            <a:spLocks noGrp="1"/>
          </p:cNvSpPr>
          <p:nvPr>
            <p:ph type="title" idx="4294967295"/>
          </p:nvPr>
        </p:nvSpPr>
        <p:spPr>
          <a:xfrm>
            <a:off x="457200" y="44450"/>
            <a:ext cx="8229600" cy="649288"/>
          </a:xfrm>
        </p:spPr>
        <p:txBody>
          <a:bodyPr/>
          <a:lstStyle/>
          <a:p>
            <a:pPr eaLnBrk="1" hangingPunct="1"/>
            <a:r>
              <a:rPr lang="es-ES" sz="3600" b="1" smtClean="0">
                <a:solidFill>
                  <a:srgbClr val="FFFFFF"/>
                </a:solidFill>
              </a:rPr>
              <a:t>Intercambio de información</a:t>
            </a:r>
          </a:p>
        </p:txBody>
      </p:sp>
      <p:graphicFrame>
        <p:nvGraphicFramePr>
          <p:cNvPr id="2" name="Marcador de contenido 1"/>
          <p:cNvGraphicFramePr>
            <a:graphicFrameLocks noGrp="1"/>
          </p:cNvGraphicFramePr>
          <p:nvPr>
            <p:ph idx="4294967295"/>
          </p:nvPr>
        </p:nvGraphicFramePr>
        <p:xfrm>
          <a:off x="457200" y="1600200"/>
          <a:ext cx="8229600" cy="3754747"/>
        </p:xfrm>
        <a:graphic>
          <a:graphicData uri="http://schemas.openxmlformats.org/drawingml/2006/table">
            <a:tbl>
              <a:tblPr/>
              <a:tblGrid>
                <a:gridCol w="4114800"/>
                <a:gridCol w="41148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NO CONSISTENTE CON LA EM</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CONSISTENTE CON LA EM</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82963">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Soy el experto y sé porque y cómo mis pacientes deben cambiar</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Mi función es obtener información detallada sobre los problemas del paciente (pregunta-respuesta)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Corrijo los déficits de información de mis pacientes</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La información que genera temor suele ser útil</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Sólo tengo que decirle claramente qué debe hacer</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Yo soy un experto en mi disciplina, el paciente lo es de su propia vida.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Averiguo la información que el paciente quiere y necesita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Ofrezco información que se corresponda con la que el paciente quiere y necesita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Los pacientes suelen decirme qué información les resulta útil</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El consejo que contempla las necesidades y la autonomia del paciente, suele ser útil</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80589" name="Marcador de número de diapositiva 3"/>
          <p:cNvSpPr txBox="1">
            <a:spLocks noGrp="1"/>
          </p:cNvSpPr>
          <p:nvPr/>
        </p:nvSpPr>
        <p:spPr bwMode="auto">
          <a:xfrm>
            <a:off x="6904038" y="6400800"/>
            <a:ext cx="2133600" cy="365125"/>
          </a:xfrm>
          <a:prstGeom prst="rect">
            <a:avLst/>
          </a:prstGeom>
          <a:noFill/>
          <a:ln w="9525">
            <a:noFill/>
            <a:miter lim="800000"/>
            <a:headEnd/>
            <a:tailEnd/>
          </a:ln>
        </p:spPr>
        <p:txBody>
          <a:bodyPr anchor="ctr"/>
          <a:lstStyle/>
          <a:p>
            <a:pPr algn="r" defTabSz="457200"/>
            <a:fld id="{D20A42B9-16D9-4675-B38F-B66B5E527F79}" type="slidenum">
              <a:rPr lang="es-ES" sz="1200">
                <a:solidFill>
                  <a:srgbClr val="898989"/>
                </a:solidFill>
                <a:latin typeface="Calibri" pitchFamily="34" charset="0"/>
                <a:ea typeface="ＭＳ Ｐゴシック" charset="-128"/>
              </a:rPr>
              <a:pPr algn="r" defTabSz="457200"/>
              <a:t>81</a:t>
            </a:fld>
            <a:endParaRPr lang="es-ES" sz="1200">
              <a:solidFill>
                <a:srgbClr val="898989"/>
              </a:solidFill>
              <a:latin typeface="Calibri" pitchFamily="34" charset="0"/>
              <a:ea typeface="ＭＳ Ｐゴシック" charset="-12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ítulo 1"/>
          <p:cNvSpPr>
            <a:spLocks noGrp="1"/>
          </p:cNvSpPr>
          <p:nvPr>
            <p:ph type="title" idx="4294967295"/>
          </p:nvPr>
        </p:nvSpPr>
        <p:spPr>
          <a:xfrm>
            <a:off x="0" y="115888"/>
            <a:ext cx="8686800" cy="576262"/>
          </a:xfrm>
        </p:spPr>
        <p:txBody>
          <a:bodyPr/>
          <a:lstStyle/>
          <a:p>
            <a:pPr eaLnBrk="1" hangingPunct="1"/>
            <a:r>
              <a:rPr lang="es-ES" sz="2600" b="1" smtClean="0">
                <a:solidFill>
                  <a:srgbClr val="FFFFFF"/>
                </a:solidFill>
              </a:rPr>
              <a:t>PIP – Estrategia para el intercambio de información</a:t>
            </a:r>
          </a:p>
        </p:txBody>
      </p:sp>
      <p:graphicFrame>
        <p:nvGraphicFramePr>
          <p:cNvPr id="310301" name="Group 29"/>
          <p:cNvGraphicFramePr>
            <a:graphicFrameLocks noGrp="1"/>
          </p:cNvGraphicFramePr>
          <p:nvPr>
            <p:ph idx="4294967295"/>
          </p:nvPr>
        </p:nvGraphicFramePr>
        <p:xfrm>
          <a:off x="250825" y="1125538"/>
          <a:ext cx="8713788" cy="5035215"/>
        </p:xfrm>
        <a:graphic>
          <a:graphicData uri="http://schemas.openxmlformats.org/drawingml/2006/table">
            <a:tbl>
              <a:tblPr/>
              <a:tblGrid>
                <a:gridCol w="1235075"/>
                <a:gridCol w="1987550"/>
                <a:gridCol w="549116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Arial" pitchFamily="34" charset="0"/>
                          <a:ea typeface="MS PGothic" pitchFamily="34" charset="-128"/>
                          <a:cs typeface="Arial" pitchFamily="34" charset="0"/>
                        </a:rPr>
                        <a:t>Habilidad</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F1E2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Arial" pitchFamily="34" charset="0"/>
                          <a:ea typeface="MS PGothic" pitchFamily="34" charset="-128"/>
                          <a:cs typeface="Arial" pitchFamily="34" charset="0"/>
                        </a:rPr>
                        <a:t>Actividad</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F1E2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Arial" pitchFamily="34" charset="0"/>
                          <a:ea typeface="MS PGothic" pitchFamily="34" charset="-128"/>
                          <a:cs typeface="Arial" pitchFamily="34" charset="0"/>
                        </a:rPr>
                        <a:t>En la práctica</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F1E22"/>
                    </a:solidFill>
                  </a:tcPr>
                </a:tc>
              </a:tr>
              <a:tr h="1189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Preguntar</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Pedir permiso</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Aclarar necesidades de información</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Qué le gustaria saber?</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Le puedo ofrecer información sobre algun aspecto</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Puede decirme lo uqe sabe acerca de …?</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559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Informar</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Priorizar</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Ser claro</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Dosis pequeñas</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Fomentar autonomia</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No condicionar la respuesta</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Qué es lo que realmente le interesa saber?</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Lenguaje ajustado al paciente</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Dar tiempo para la reflexión, no dar toda la información de golpe</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Reconocer la libertad de ignorar o no estar de acuerdo</a:t>
                      </a:r>
                    </a:p>
                    <a:p>
                      <a:pPr marL="285750" marR="0" lvl="0" indent="-285750" algn="l" defTabSz="4572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Presentar los datos sin interpretar la valoración del paciente</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Preguntar</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Pedir la interpretación del paciente</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Preguntas abiertas</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Reflejar las respuestas y pedir elaboración</a:t>
                      </a:r>
                    </a:p>
                    <a:p>
                      <a:pPr marL="285750" marR="0" lvl="0" indent="-285750" algn="l" defTabSz="914400" rtl="0" eaLnBrk="1" fontAlgn="base" latinLnBrk="0" hangingPunct="1">
                        <a:lnSpc>
                          <a:spcPct val="100000"/>
                        </a:lnSpc>
                        <a:spcBef>
                          <a:spcPct val="0"/>
                        </a:spcBef>
                        <a:spcAft>
                          <a:spcPct val="0"/>
                        </a:spcAft>
                        <a:buClrTx/>
                        <a:buSzTx/>
                        <a:buFontTx/>
                        <a:buChar char="•"/>
                        <a:tabLst/>
                      </a:pPr>
                      <a:r>
                        <a:rPr kumimoji="0" lang="es-ES" sz="1800" b="0" i="0" u="none" strike="noStrike" cap="none" normalizeH="0" baseline="0" smtClean="0">
                          <a:ln>
                            <a:noFill/>
                          </a:ln>
                          <a:solidFill>
                            <a:srgbClr val="000000"/>
                          </a:solidFill>
                          <a:effectLst/>
                          <a:latin typeface="Arial" pitchFamily="34" charset="0"/>
                          <a:ea typeface="MS PGothic" pitchFamily="34" charset="-128"/>
                          <a:cs typeface="Arial" pitchFamily="34" charset="0"/>
                        </a:rPr>
                        <a:t>Dar tiempo para reflexionar</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81624" name="Marcador de número de diapositiva 3"/>
          <p:cNvSpPr txBox="1">
            <a:spLocks noGrp="1"/>
          </p:cNvSpPr>
          <p:nvPr/>
        </p:nvSpPr>
        <p:spPr bwMode="auto">
          <a:xfrm>
            <a:off x="6904038" y="6400800"/>
            <a:ext cx="2133600" cy="365125"/>
          </a:xfrm>
          <a:prstGeom prst="rect">
            <a:avLst/>
          </a:prstGeom>
          <a:noFill/>
          <a:ln w="9525">
            <a:noFill/>
            <a:miter lim="800000"/>
            <a:headEnd/>
            <a:tailEnd/>
          </a:ln>
        </p:spPr>
        <p:txBody>
          <a:bodyPr anchor="ctr"/>
          <a:lstStyle/>
          <a:p>
            <a:pPr algn="r" defTabSz="457200"/>
            <a:fld id="{20B978EA-37FA-473D-B71B-88F8F1E5ACEB}" type="slidenum">
              <a:rPr lang="es-ES" sz="1200">
                <a:solidFill>
                  <a:srgbClr val="898989"/>
                </a:solidFill>
                <a:latin typeface="Calibri" pitchFamily="34" charset="0"/>
                <a:ea typeface="ＭＳ Ｐゴシック" charset="-128"/>
              </a:rPr>
              <a:pPr algn="r" defTabSz="457200"/>
              <a:t>82</a:t>
            </a:fld>
            <a:endParaRPr lang="es-ES" sz="1200">
              <a:solidFill>
                <a:srgbClr val="898989"/>
              </a:solidFill>
              <a:latin typeface="Calibri" pitchFamily="34" charset="0"/>
              <a:ea typeface="ＭＳ Ｐゴシック" charset="-12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1027"/>
          <p:cNvSpPr>
            <a:spLocks noChangeArrowheads="1"/>
          </p:cNvSpPr>
          <p:nvPr/>
        </p:nvSpPr>
        <p:spPr bwMode="auto">
          <a:xfrm>
            <a:off x="304800" y="-26988"/>
            <a:ext cx="8382000" cy="836613"/>
          </a:xfrm>
          <a:prstGeom prst="rect">
            <a:avLst/>
          </a:prstGeom>
          <a:noFill/>
          <a:ln w="9525">
            <a:noFill/>
            <a:miter lim="800000"/>
            <a:headEnd/>
            <a:tailEnd/>
          </a:ln>
        </p:spPr>
        <p:txBody>
          <a:bodyPr lIns="90488" tIns="44450" rIns="90488" bIns="44450" anchor="ctr"/>
          <a:lstStyle/>
          <a:p>
            <a:pPr algn="ctr" defTabSz="457200"/>
            <a:r>
              <a:rPr lang="es-ES_tradnl" sz="3600" b="1">
                <a:solidFill>
                  <a:srgbClr val="FFFFFF"/>
                </a:solidFill>
              </a:rPr>
              <a:t>Negociación</a:t>
            </a:r>
            <a:r>
              <a:rPr lang="es-ES_tradnl" sz="3600">
                <a:solidFill>
                  <a:srgbClr val="FFFFFF"/>
                </a:solidFill>
              </a:rPr>
              <a:t> </a:t>
            </a:r>
          </a:p>
        </p:txBody>
      </p:sp>
      <p:sp>
        <p:nvSpPr>
          <p:cNvPr id="282626" name="Rectangle 1028"/>
          <p:cNvSpPr>
            <a:spLocks noChangeArrowheads="1"/>
          </p:cNvSpPr>
          <p:nvPr/>
        </p:nvSpPr>
        <p:spPr bwMode="auto">
          <a:xfrm>
            <a:off x="1449388" y="1684338"/>
            <a:ext cx="6245225" cy="3432175"/>
          </a:xfrm>
          <a:prstGeom prst="rect">
            <a:avLst/>
          </a:prstGeom>
          <a:noFill/>
          <a:ln w="9525">
            <a:noFill/>
            <a:miter lim="800000"/>
            <a:headEnd/>
            <a:tailEnd/>
          </a:ln>
        </p:spPr>
        <p:txBody>
          <a:bodyPr lIns="90488" tIns="44450" rIns="90488" bIns="44450">
            <a:spAutoFit/>
          </a:bodyPr>
          <a:lstStyle/>
          <a:p>
            <a:pPr algn="ctr" defTabSz="457200">
              <a:spcBef>
                <a:spcPct val="50000"/>
              </a:spcBef>
            </a:pPr>
            <a:r>
              <a:rPr lang="es-ES_tradnl" sz="3600"/>
              <a:t>Proceso de participación activa del paciente, en el que se establecen las metas, se evalúan las opciones y se elabora un plan de acción</a:t>
            </a: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3"/>
          <p:cNvSpPr>
            <a:spLocks noChangeArrowheads="1"/>
          </p:cNvSpPr>
          <p:nvPr/>
        </p:nvSpPr>
        <p:spPr bwMode="auto">
          <a:xfrm>
            <a:off x="304800" y="0"/>
            <a:ext cx="8382000" cy="692150"/>
          </a:xfrm>
          <a:prstGeom prst="rect">
            <a:avLst/>
          </a:prstGeom>
          <a:noFill/>
          <a:ln w="9525">
            <a:noFill/>
            <a:miter lim="800000"/>
            <a:headEnd/>
            <a:tailEnd/>
          </a:ln>
        </p:spPr>
        <p:txBody>
          <a:bodyPr lIns="90488" tIns="44450" rIns="90488" bIns="44450" anchor="ctr"/>
          <a:lstStyle/>
          <a:p>
            <a:pPr algn="ctr" defTabSz="457200"/>
            <a:r>
              <a:rPr lang="es-ES_tradnl" sz="3600" b="1">
                <a:solidFill>
                  <a:srgbClr val="FFFFFF"/>
                </a:solidFill>
              </a:rPr>
              <a:t>Negociación</a:t>
            </a:r>
            <a:r>
              <a:rPr lang="es-ES_tradnl" sz="3600">
                <a:solidFill>
                  <a:srgbClr val="FFFFFF"/>
                </a:solidFill>
              </a:rPr>
              <a:t> </a:t>
            </a:r>
          </a:p>
        </p:txBody>
      </p:sp>
      <p:sp>
        <p:nvSpPr>
          <p:cNvPr id="284674" name="Rectangle 4"/>
          <p:cNvSpPr>
            <a:spLocks noChangeArrowheads="1"/>
          </p:cNvSpPr>
          <p:nvPr/>
        </p:nvSpPr>
        <p:spPr bwMode="auto">
          <a:xfrm>
            <a:off x="533400" y="1628775"/>
            <a:ext cx="8610600" cy="3856038"/>
          </a:xfrm>
          <a:prstGeom prst="rect">
            <a:avLst/>
          </a:prstGeom>
          <a:noFill/>
          <a:ln w="9525">
            <a:noFill/>
            <a:miter lim="800000"/>
            <a:headEnd/>
            <a:tailEnd/>
          </a:ln>
        </p:spPr>
        <p:txBody>
          <a:bodyPr lIns="90488" tIns="44450" rIns="90488" bIns="44450"/>
          <a:lstStyle/>
          <a:p>
            <a:pPr marL="342900" indent="-342900" defTabSz="457200">
              <a:spcBef>
                <a:spcPct val="20000"/>
              </a:spcBef>
              <a:buFontTx/>
              <a:buChar char="•"/>
            </a:pPr>
            <a:r>
              <a:rPr lang="es-ES_tradnl" sz="3200"/>
              <a:t>Establecimiento de prioridades en los cambios que se pretende alcanzar</a:t>
            </a:r>
          </a:p>
          <a:p>
            <a:pPr marL="342900" indent="-342900" defTabSz="457200">
              <a:spcBef>
                <a:spcPct val="20000"/>
              </a:spcBef>
              <a:buFontTx/>
              <a:buChar char="•"/>
            </a:pPr>
            <a:r>
              <a:rPr lang="es-ES_tradnl" sz="3200"/>
              <a:t>Objetivos acordes con la situación actual del paciente</a:t>
            </a:r>
          </a:p>
          <a:p>
            <a:pPr marL="342900" indent="-342900" defTabSz="457200">
              <a:spcBef>
                <a:spcPct val="20000"/>
              </a:spcBef>
              <a:buFontTx/>
              <a:buChar char="•"/>
            </a:pPr>
            <a:r>
              <a:rPr lang="es-ES_tradnl" sz="3200"/>
              <a:t>Especificados y escalonados, de manera que el plan pueda ser evaluado</a:t>
            </a:r>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051"/>
          <p:cNvSpPr>
            <a:spLocks noGrp="1" noChangeArrowheads="1"/>
          </p:cNvSpPr>
          <p:nvPr>
            <p:ph type="title" idx="4294967295"/>
          </p:nvPr>
        </p:nvSpPr>
        <p:spPr>
          <a:xfrm>
            <a:off x="457200" y="115888"/>
            <a:ext cx="8229600" cy="576262"/>
          </a:xfrm>
        </p:spPr>
        <p:txBody>
          <a:bodyPr lIns="90488" tIns="44450" rIns="90488" bIns="44450"/>
          <a:lstStyle/>
          <a:p>
            <a:pPr eaLnBrk="1" hangingPunct="1"/>
            <a:r>
              <a:rPr lang="es-ES_tradnl" sz="3600" b="1" smtClean="0">
                <a:solidFill>
                  <a:srgbClr val="FFFFFF"/>
                </a:solidFill>
              </a:rPr>
              <a:t>Finalización</a:t>
            </a:r>
          </a:p>
        </p:txBody>
      </p:sp>
      <p:sp>
        <p:nvSpPr>
          <p:cNvPr id="288770" name="Rectangle 2052"/>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lIns="90488" tIns="44450" rIns="90488" bIns="44450"/>
          <a:lstStyle/>
          <a:p>
            <a:pPr defTabSz="457200" eaLnBrk="1" hangingPunct="1"/>
            <a:r>
              <a:rPr lang="es-ES_tradnl" smtClean="0"/>
              <a:t>Confirmación del compromiso</a:t>
            </a:r>
          </a:p>
          <a:p>
            <a:pPr defTabSz="457200" eaLnBrk="1" hangingPunct="1"/>
            <a:r>
              <a:rPr lang="es-ES_tradnl" smtClean="0"/>
              <a:t>Recordatorio del plan de trabajo</a:t>
            </a:r>
          </a:p>
          <a:p>
            <a:pPr defTabSz="457200" eaLnBrk="1" hangingPunct="1"/>
            <a:r>
              <a:rPr lang="es-ES_tradnl" smtClean="0"/>
              <a:t>Establecimiento de una nueva cita</a:t>
            </a:r>
          </a:p>
          <a:p>
            <a:pPr defTabSz="457200" eaLnBrk="1" hangingPunct="1"/>
            <a:r>
              <a:rPr lang="es-ES_tradnl" smtClean="0"/>
              <a:t>Agradecimientos finales</a:t>
            </a:r>
          </a:p>
        </p:txBody>
      </p:sp>
    </p:spTree>
  </p:cSld>
  <p:clrMapOvr>
    <a:masterClrMapping/>
  </p:clrMapOvr>
  <p:transition spd="slow">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ChangeArrowheads="1"/>
          </p:cNvSpPr>
          <p:nvPr>
            <p:ph type="title"/>
          </p:nvPr>
        </p:nvSpPr>
        <p:spPr>
          <a:xfrm>
            <a:off x="457200" y="-100013"/>
            <a:ext cx="8229600" cy="938213"/>
          </a:xfrm>
        </p:spPr>
        <p:txBody>
          <a:bodyPr/>
          <a:lstStyle/>
          <a:p>
            <a:r>
              <a:rPr lang="es-ES" sz="3600" b="1" smtClean="0">
                <a:solidFill>
                  <a:srgbClr val="FFFFFF"/>
                </a:solidFill>
              </a:rPr>
              <a:t>Llegamos a la </a:t>
            </a:r>
            <a:r>
              <a:rPr lang="es-ES" sz="3600" b="1" smtClean="0">
                <a:solidFill>
                  <a:schemeClr val="folHlink"/>
                </a:solidFill>
              </a:rPr>
              <a:t>EM</a:t>
            </a:r>
            <a:r>
              <a:rPr lang="es-ES" sz="3600" smtClean="0"/>
              <a:t> </a:t>
            </a:r>
            <a:r>
              <a:rPr lang="es-ES" sz="3600" b="1" smtClean="0">
                <a:solidFill>
                  <a:srgbClr val="FFFFFF"/>
                </a:solidFill>
              </a:rPr>
              <a:t>cuando…</a:t>
            </a:r>
          </a:p>
        </p:txBody>
      </p:sp>
      <p:sp>
        <p:nvSpPr>
          <p:cNvPr id="290818" name="Rectangle 3"/>
          <p:cNvSpPr>
            <a:spLocks noGrp="1" noChangeArrowheads="1"/>
          </p:cNvSpPr>
          <p:nvPr>
            <p:ph type="body" idx="1"/>
          </p:nvPr>
        </p:nvSpPr>
        <p:spPr bwMode="auto">
          <a:xfrm>
            <a:off x="457200" y="1341438"/>
            <a:ext cx="8229600" cy="4784725"/>
          </a:xfrm>
          <a:prstGeom prst="rect">
            <a:avLst/>
          </a:prstGeo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533400" indent="-533400">
              <a:lnSpc>
                <a:spcPct val="90000"/>
              </a:lnSpc>
              <a:buFontTx/>
              <a:buAutoNum type="arabicPeriod"/>
            </a:pPr>
            <a:r>
              <a:rPr lang="es-ES" sz="2800" smtClean="0"/>
              <a:t>El espíritu y el estilo de comunicación es, centrados en la persona y con escucha  empática (</a:t>
            </a:r>
            <a:r>
              <a:rPr lang="es-ES" sz="2800" b="1" smtClean="0">
                <a:solidFill>
                  <a:schemeClr val="folHlink"/>
                </a:solidFill>
              </a:rPr>
              <a:t>Crear vínculo</a:t>
            </a:r>
            <a:r>
              <a:rPr lang="es-ES" sz="2800" smtClean="0"/>
              <a:t>)</a:t>
            </a:r>
          </a:p>
          <a:p>
            <a:pPr marL="533400" indent="-533400">
              <a:lnSpc>
                <a:spcPct val="90000"/>
              </a:lnSpc>
              <a:buFontTx/>
              <a:buNone/>
            </a:pPr>
            <a:endParaRPr lang="es-ES" sz="2800" smtClean="0"/>
          </a:p>
          <a:p>
            <a:pPr marL="533400" indent="-533400">
              <a:lnSpc>
                <a:spcPct val="90000"/>
              </a:lnSpc>
              <a:buFontTx/>
              <a:buNone/>
            </a:pPr>
            <a:r>
              <a:rPr lang="es-ES" sz="2800" smtClean="0"/>
              <a:t>2.  Existe un objetivo de cambio claramente identificado sobre el que se centra la conversación (</a:t>
            </a:r>
            <a:r>
              <a:rPr lang="es-ES" sz="2800" b="1" smtClean="0">
                <a:solidFill>
                  <a:schemeClr val="folHlink"/>
                </a:solidFill>
              </a:rPr>
              <a:t>Definir objetivos</a:t>
            </a:r>
            <a:r>
              <a:rPr lang="es-ES" sz="2800" smtClean="0"/>
              <a:t>)</a:t>
            </a:r>
          </a:p>
          <a:p>
            <a:pPr marL="533400" indent="-533400">
              <a:lnSpc>
                <a:spcPct val="90000"/>
              </a:lnSpc>
              <a:buFontTx/>
              <a:buNone/>
            </a:pPr>
            <a:endParaRPr lang="es-ES" sz="2800" smtClean="0"/>
          </a:p>
          <a:p>
            <a:pPr marL="533400" indent="-533400">
              <a:lnSpc>
                <a:spcPct val="90000"/>
              </a:lnSpc>
              <a:buFontTx/>
              <a:buNone/>
            </a:pPr>
            <a:r>
              <a:rPr lang="es-ES" sz="2800" smtClean="0"/>
              <a:t>3.   El entrevistador va </a:t>
            </a:r>
            <a:r>
              <a:rPr lang="es-ES" sz="2800" b="1" smtClean="0">
                <a:solidFill>
                  <a:schemeClr val="folHlink"/>
                </a:solidFill>
              </a:rPr>
              <a:t>evocando</a:t>
            </a:r>
            <a:r>
              <a:rPr lang="es-ES" sz="2800" smtClean="0"/>
              <a:t>  la motivación intrínseca (o </a:t>
            </a:r>
            <a:r>
              <a:rPr lang="es-ES" sz="2800" b="1" smtClean="0">
                <a:solidFill>
                  <a:schemeClr val="folHlink"/>
                </a:solidFill>
              </a:rPr>
              <a:t>planes</a:t>
            </a:r>
            <a:r>
              <a:rPr lang="es-ES" sz="2800" smtClean="0"/>
              <a:t>) de la persona para cambiar</a:t>
            </a:r>
            <a:endParaRPr lang="es-ES" sz="2800" b="1" smtClean="0">
              <a:solidFill>
                <a:schemeClr val="folHlink"/>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1026"/>
          <p:cNvSpPr>
            <a:spLocks noGrp="1" noChangeArrowheads="1"/>
          </p:cNvSpPr>
          <p:nvPr>
            <p:ph type="title" idx="4294967295"/>
          </p:nvPr>
        </p:nvSpPr>
        <p:spPr>
          <a:xfrm>
            <a:off x="250825" y="0"/>
            <a:ext cx="8359775" cy="692150"/>
          </a:xfrm>
        </p:spPr>
        <p:txBody>
          <a:bodyPr/>
          <a:lstStyle/>
          <a:p>
            <a:pPr eaLnBrk="1" hangingPunct="1"/>
            <a:r>
              <a:rPr lang="en-US" sz="2800" b="1" smtClean="0">
                <a:solidFill>
                  <a:srgbClr val="FFFFFF"/>
                </a:solidFill>
              </a:rPr>
              <a:t>6 Reglas de oro para el terapeuta motivacional </a:t>
            </a:r>
          </a:p>
        </p:txBody>
      </p:sp>
      <p:sp>
        <p:nvSpPr>
          <p:cNvPr id="291842" name="Rectangle 1027"/>
          <p:cNvSpPr>
            <a:spLocks noGrp="1" noChangeArrowheads="1"/>
          </p:cNvSpPr>
          <p:nvPr>
            <p:ph type="body" idx="4294967295"/>
          </p:nvPr>
        </p:nvSpPr>
        <p:spPr bwMode="auto">
          <a:xfrm>
            <a:off x="684213" y="1196975"/>
            <a:ext cx="7772400" cy="5105400"/>
          </a:xfrm>
          <a:prstGeom prst="rect">
            <a:avLst/>
          </a:prstGeom>
          <a:noFill/>
          <a:ln>
            <a:miter lim="800000"/>
            <a:headEnd/>
            <a:tailEnd/>
          </a:ln>
        </p:spPr>
        <p:txBody>
          <a:bodyPr/>
          <a:lstStyle/>
          <a:p>
            <a:pPr defTabSz="457200" eaLnBrk="1" hangingPunct="1">
              <a:lnSpc>
                <a:spcPct val="90000"/>
              </a:lnSpc>
            </a:pPr>
            <a:r>
              <a:rPr lang="en-US" sz="2800" smtClean="0"/>
              <a:t>Habla menos que tus pacientes</a:t>
            </a:r>
          </a:p>
          <a:p>
            <a:pPr defTabSz="457200" eaLnBrk="1" hangingPunct="1">
              <a:lnSpc>
                <a:spcPct val="90000"/>
              </a:lnSpc>
            </a:pPr>
            <a:r>
              <a:rPr lang="en-US" sz="2800" smtClean="0"/>
              <a:t>La respuesta más frecuente a lo que dicen los pacientes debe ser una reflexión</a:t>
            </a:r>
          </a:p>
          <a:p>
            <a:pPr defTabSz="457200" eaLnBrk="1" hangingPunct="1">
              <a:lnSpc>
                <a:spcPct val="90000"/>
              </a:lnSpc>
            </a:pPr>
            <a:r>
              <a:rPr lang="en-US" sz="2800" smtClean="0"/>
              <a:t>De promedio, utiliza 2 reflejos por cada pregunta que hagas</a:t>
            </a:r>
          </a:p>
          <a:p>
            <a:pPr defTabSz="457200" eaLnBrk="1" hangingPunct="1">
              <a:lnSpc>
                <a:spcPct val="90000"/>
              </a:lnSpc>
            </a:pPr>
            <a:r>
              <a:rPr lang="en-US" sz="2800" smtClean="0"/>
              <a:t>Cuando reflejes, usa reflexiones complejas (parafrases, sumarios) más de la mitad de las veces.</a:t>
            </a:r>
          </a:p>
          <a:p>
            <a:pPr defTabSz="457200" eaLnBrk="1" hangingPunct="1">
              <a:lnSpc>
                <a:spcPct val="90000"/>
              </a:lnSpc>
            </a:pPr>
            <a:r>
              <a:rPr lang="en-US" sz="2800" smtClean="0"/>
              <a:t>Cuando preguntes, haz preguntas abiertas.</a:t>
            </a:r>
          </a:p>
          <a:p>
            <a:pPr defTabSz="457200" eaLnBrk="1" hangingPunct="1">
              <a:lnSpc>
                <a:spcPct val="90000"/>
              </a:lnSpc>
            </a:pPr>
            <a:r>
              <a:rPr lang="en-US" sz="2800" smtClean="0"/>
              <a:t>Evita adelantarte al nivel de disposición para el cambio de tu paciente.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3074"/>
          <p:cNvSpPr>
            <a:spLocks noGrp="1" noChangeArrowheads="1"/>
          </p:cNvSpPr>
          <p:nvPr>
            <p:ph type="title" idx="4294967295"/>
          </p:nvPr>
        </p:nvSpPr>
        <p:spPr>
          <a:xfrm>
            <a:off x="457200" y="44450"/>
            <a:ext cx="8229600" cy="649288"/>
          </a:xfrm>
        </p:spPr>
        <p:txBody>
          <a:bodyPr/>
          <a:lstStyle/>
          <a:p>
            <a:pPr eaLnBrk="1" hangingPunct="1"/>
            <a:r>
              <a:rPr lang="en-US" sz="3600" b="1" smtClean="0">
                <a:solidFill>
                  <a:srgbClr val="FFFFFF"/>
                </a:solidFill>
              </a:rPr>
              <a:t>En aquest curs</a:t>
            </a:r>
          </a:p>
        </p:txBody>
      </p:sp>
      <p:sp>
        <p:nvSpPr>
          <p:cNvPr id="293890" name="Rectangle 3075"/>
          <p:cNvSpPr>
            <a:spLocks noGrp="1" noChangeArrowheads="1"/>
          </p:cNvSpPr>
          <p:nvPr>
            <p:ph type="body" idx="4294967295"/>
          </p:nvPr>
        </p:nvSpPr>
        <p:spPr bwMode="auto">
          <a:xfrm>
            <a:off x="457200" y="1412875"/>
            <a:ext cx="8229600" cy="4525963"/>
          </a:xfrm>
          <a:prstGeom prst="rect">
            <a:avLst/>
          </a:prstGeom>
          <a:noFill/>
          <a:ln>
            <a:miter lim="800000"/>
            <a:headEnd/>
            <a:tailEnd/>
          </a:ln>
        </p:spPr>
        <p:txBody>
          <a:bodyPr/>
          <a:lstStyle/>
          <a:p>
            <a:pPr defTabSz="457200" eaLnBrk="1" hangingPunct="1">
              <a:lnSpc>
                <a:spcPct val="80000"/>
              </a:lnSpc>
            </a:pPr>
            <a:r>
              <a:rPr lang="ca-ES" sz="3000" smtClean="0"/>
              <a:t>He après…</a:t>
            </a:r>
          </a:p>
          <a:p>
            <a:pPr defTabSz="457200" eaLnBrk="1" hangingPunct="1">
              <a:lnSpc>
                <a:spcPct val="80000"/>
              </a:lnSpc>
            </a:pPr>
            <a:endParaRPr lang="ca-ES" sz="3000" smtClean="0"/>
          </a:p>
          <a:p>
            <a:pPr defTabSz="457200" eaLnBrk="1" hangingPunct="1">
              <a:lnSpc>
                <a:spcPct val="80000"/>
              </a:lnSpc>
            </a:pPr>
            <a:r>
              <a:rPr lang="ca-ES" sz="3000" smtClean="0"/>
              <a:t>He refrescat…</a:t>
            </a:r>
          </a:p>
          <a:p>
            <a:pPr defTabSz="457200" eaLnBrk="1" hangingPunct="1">
              <a:lnSpc>
                <a:spcPct val="80000"/>
              </a:lnSpc>
            </a:pPr>
            <a:endParaRPr lang="ca-ES" sz="3000" smtClean="0"/>
          </a:p>
          <a:p>
            <a:pPr defTabSz="457200" eaLnBrk="1" hangingPunct="1">
              <a:lnSpc>
                <a:spcPct val="80000"/>
              </a:lnSpc>
            </a:pPr>
            <a:r>
              <a:rPr lang="ca-ES" sz="3000" smtClean="0"/>
              <a:t>He descobert….</a:t>
            </a:r>
          </a:p>
          <a:p>
            <a:pPr defTabSz="457200" eaLnBrk="1" hangingPunct="1">
              <a:lnSpc>
                <a:spcPct val="80000"/>
              </a:lnSpc>
            </a:pPr>
            <a:endParaRPr lang="ca-ES" sz="3000" smtClean="0"/>
          </a:p>
          <a:p>
            <a:pPr defTabSz="457200" eaLnBrk="1" hangingPunct="1">
              <a:lnSpc>
                <a:spcPct val="80000"/>
              </a:lnSpc>
            </a:pPr>
            <a:r>
              <a:rPr lang="ca-ES" sz="3000" smtClean="0"/>
              <a:t>M’ha agradat…</a:t>
            </a:r>
          </a:p>
          <a:p>
            <a:pPr defTabSz="457200" eaLnBrk="1" hangingPunct="1">
              <a:lnSpc>
                <a:spcPct val="80000"/>
              </a:lnSpc>
            </a:pPr>
            <a:endParaRPr lang="ca-ES" sz="3000" smtClean="0"/>
          </a:p>
          <a:p>
            <a:pPr defTabSz="457200" eaLnBrk="1" hangingPunct="1">
              <a:lnSpc>
                <a:spcPct val="80000"/>
              </a:lnSpc>
            </a:pPr>
            <a:r>
              <a:rPr lang="ca-ES" sz="3000" smtClean="0"/>
              <a:t>Canviaria…</a:t>
            </a:r>
          </a:p>
          <a:p>
            <a:pPr defTabSz="457200" eaLnBrk="1" hangingPunct="1">
              <a:lnSpc>
                <a:spcPct val="80000"/>
              </a:lnSpc>
            </a:pPr>
            <a:endParaRPr lang="en-US" sz="3000" smtClean="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Gracias!</a:t>
            </a:r>
            <a:br>
              <a:rPr lang="es-ES" dirty="0" smtClean="0"/>
            </a:br>
            <a:r>
              <a:rPr lang="es-ES" dirty="0" smtClean="0">
                <a:hlinkClick r:id="rId2"/>
              </a:rPr>
              <a:t>lidia.segura@gencat.cat</a:t>
            </a:r>
            <a:r>
              <a:rPr lang="es-ES" dirty="0" smtClean="0"/>
              <a:t/>
            </a:r>
            <a:br>
              <a:rPr lang="es-ES" dirty="0" smtClean="0"/>
            </a:br>
            <a:r>
              <a:rPr lang="es-ES" dirty="0" smtClean="0">
                <a:hlinkClick r:id="rId3"/>
              </a:rPr>
              <a:t>www.getem.org</a:t>
            </a:r>
            <a:r>
              <a:rPr lang="es-ES" dirty="0" smtClean="0"/>
              <a:t/>
            </a:r>
            <a:br>
              <a:rPr lang="es-ES" dirty="0" smtClean="0"/>
            </a:br>
            <a:endParaRPr lang="es-ES" dirty="0"/>
          </a:p>
        </p:txBody>
      </p:sp>
      <p:sp>
        <p:nvSpPr>
          <p:cNvPr id="3" name="2 Subtítulo"/>
          <p:cNvSpPr>
            <a:spLocks noGrp="1"/>
          </p:cNvSpPr>
          <p:nvPr>
            <p:ph type="subTitle" idx="1"/>
          </p:nvPr>
        </p:nvSpPr>
        <p:spPr/>
        <p:txBody>
          <a:bodyPr/>
          <a:lstStyle/>
          <a:p>
            <a:endParaRPr lang="es-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idx="4294967295"/>
          </p:nvPr>
        </p:nvSpPr>
        <p:spPr>
          <a:xfrm>
            <a:off x="457200" y="115888"/>
            <a:ext cx="8229600" cy="430212"/>
          </a:xfrm>
        </p:spPr>
        <p:txBody>
          <a:bodyPr/>
          <a:lstStyle/>
          <a:p>
            <a:pPr eaLnBrk="1" hangingPunct="1"/>
            <a:r>
              <a:rPr lang="ca-ES" sz="3200" b="1" smtClean="0">
                <a:solidFill>
                  <a:schemeClr val="bg1"/>
                </a:solidFill>
              </a:rPr>
              <a:t>Pistes per a fer el rol de terapeuta</a:t>
            </a:r>
          </a:p>
        </p:txBody>
      </p:sp>
      <p:sp>
        <p:nvSpPr>
          <p:cNvPr id="310275" name="Rectangle 3"/>
          <p:cNvSpPr>
            <a:spLocks noGrp="1" noChangeArrowheads="1"/>
          </p:cNvSpPr>
          <p:nvPr>
            <p:ph type="body" idx="4294967295"/>
          </p:nvPr>
        </p:nvSpPr>
        <p:spPr bwMode="auto">
          <a:xfrm>
            <a:off x="395288" y="981075"/>
            <a:ext cx="8353425" cy="5256213"/>
          </a:xfrm>
          <a:prstGeom prst="rect">
            <a:avLst/>
          </a:prstGeom>
          <a:noFill/>
          <a:ln>
            <a:miter lim="800000"/>
            <a:headEnd/>
            <a:tailEnd/>
          </a:ln>
        </p:spPr>
        <p:txBody>
          <a:bodyPr/>
          <a:lstStyle/>
          <a:p>
            <a:pPr>
              <a:spcBef>
                <a:spcPct val="0"/>
              </a:spcBef>
            </a:pPr>
            <a:r>
              <a:rPr lang="ca-ES" sz="2200" smtClean="0">
                <a:solidFill>
                  <a:srgbClr val="9F1E22"/>
                </a:solidFill>
              </a:rPr>
              <a:t>Fes </a:t>
            </a:r>
            <a:r>
              <a:rPr lang="ca-ES" sz="2200" b="1" smtClean="0">
                <a:solidFill>
                  <a:schemeClr val="tx2"/>
                </a:solidFill>
              </a:rPr>
              <a:t>preguntes</a:t>
            </a:r>
            <a:r>
              <a:rPr lang="ca-ES" sz="2200" smtClean="0">
                <a:solidFill>
                  <a:srgbClr val="9F1E22"/>
                </a:solidFill>
              </a:rPr>
              <a:t>.  Per què no ha canviat encara? Quins impediments té?</a:t>
            </a:r>
          </a:p>
          <a:p>
            <a:pPr>
              <a:spcBef>
                <a:spcPct val="0"/>
              </a:spcBef>
            </a:pPr>
            <a:r>
              <a:rPr lang="ca-ES" sz="2200" b="1" smtClean="0">
                <a:solidFill>
                  <a:schemeClr val="tx2"/>
                </a:solidFill>
              </a:rPr>
              <a:t>Aconsella</a:t>
            </a:r>
            <a:r>
              <a:rPr lang="ca-ES" sz="2200" b="1" smtClean="0">
                <a:solidFill>
                  <a:srgbClr val="9F1E22"/>
                </a:solidFill>
              </a:rPr>
              <a:t>.</a:t>
            </a:r>
            <a:r>
              <a:rPr lang="ca-ES" sz="2200" smtClean="0">
                <a:solidFill>
                  <a:srgbClr val="9F1E22"/>
                </a:solidFill>
              </a:rPr>
              <a:t>  Insisteix en que canviï  immediatament i no ho retrassi </a:t>
            </a:r>
          </a:p>
          <a:p>
            <a:pPr>
              <a:spcBef>
                <a:spcPct val="0"/>
              </a:spcBef>
            </a:pPr>
            <a:r>
              <a:rPr lang="ca-ES" sz="2200" b="1" smtClean="0">
                <a:solidFill>
                  <a:schemeClr val="tx2"/>
                </a:solidFill>
              </a:rPr>
              <a:t>Explíca-li</a:t>
            </a:r>
            <a:r>
              <a:rPr lang="ca-ES" sz="2200" smtClean="0">
                <a:solidFill>
                  <a:schemeClr val="tx2"/>
                </a:solidFill>
              </a:rPr>
              <a:t> </a:t>
            </a:r>
            <a:r>
              <a:rPr lang="ca-ES" sz="2200" smtClean="0">
                <a:solidFill>
                  <a:srgbClr val="9F1E22"/>
                </a:solidFill>
              </a:rPr>
              <a:t>per què és important que canvii i en què el beneficiarà</a:t>
            </a:r>
          </a:p>
          <a:p>
            <a:pPr>
              <a:spcBef>
                <a:spcPct val="0"/>
              </a:spcBef>
            </a:pPr>
            <a:r>
              <a:rPr lang="ca-ES" sz="2200" b="1" smtClean="0">
                <a:solidFill>
                  <a:schemeClr val="tx2"/>
                </a:solidFill>
              </a:rPr>
              <a:t>Avisa</a:t>
            </a:r>
            <a:r>
              <a:rPr lang="ca-ES" sz="2200" b="1" smtClean="0">
                <a:solidFill>
                  <a:srgbClr val="9F1E22"/>
                </a:solidFill>
              </a:rPr>
              <a:t> </a:t>
            </a:r>
            <a:r>
              <a:rPr lang="ca-ES" sz="2200" smtClean="0">
                <a:solidFill>
                  <a:srgbClr val="9F1E22"/>
                </a:solidFill>
              </a:rPr>
              <a:t>al usuari dels inconvenients que tindrà  si no canvia</a:t>
            </a:r>
          </a:p>
          <a:p>
            <a:pPr>
              <a:spcBef>
                <a:spcPct val="0"/>
              </a:spcBef>
            </a:pPr>
            <a:r>
              <a:rPr lang="ca-ES" sz="2200" smtClean="0">
                <a:solidFill>
                  <a:srgbClr val="9F1E22"/>
                </a:solidFill>
              </a:rPr>
              <a:t>Fes </a:t>
            </a:r>
            <a:r>
              <a:rPr lang="ca-ES" sz="2200" b="1" smtClean="0">
                <a:solidFill>
                  <a:schemeClr val="tx2"/>
                </a:solidFill>
              </a:rPr>
              <a:t>suggerències</a:t>
            </a:r>
            <a:r>
              <a:rPr lang="ca-ES" sz="2200" smtClean="0">
                <a:solidFill>
                  <a:schemeClr val="tx2"/>
                </a:solidFill>
              </a:rPr>
              <a:t> </a:t>
            </a:r>
            <a:r>
              <a:rPr lang="ca-ES" sz="2200" smtClean="0">
                <a:solidFill>
                  <a:srgbClr val="9F1E22"/>
                </a:solidFill>
              </a:rPr>
              <a:t>sobre com pot començar a canviar</a:t>
            </a:r>
          </a:p>
          <a:p>
            <a:pPr>
              <a:spcBef>
                <a:spcPct val="0"/>
              </a:spcBef>
            </a:pPr>
            <a:r>
              <a:rPr lang="ca-ES" sz="2200" b="1" smtClean="0">
                <a:solidFill>
                  <a:schemeClr val="tx2"/>
                </a:solidFill>
              </a:rPr>
              <a:t>Dirigeix</a:t>
            </a:r>
            <a:r>
              <a:rPr lang="ca-ES" sz="2200" smtClean="0">
                <a:solidFill>
                  <a:schemeClr val="tx2"/>
                </a:solidFill>
              </a:rPr>
              <a:t> </a:t>
            </a:r>
            <a:r>
              <a:rPr lang="ca-ES" sz="2200" smtClean="0">
                <a:solidFill>
                  <a:srgbClr val="9F1E22"/>
                </a:solidFill>
              </a:rPr>
              <a:t>al pacient dient que ha de fer </a:t>
            </a:r>
          </a:p>
          <a:p>
            <a:pPr>
              <a:spcBef>
                <a:spcPct val="0"/>
              </a:spcBef>
            </a:pPr>
            <a:r>
              <a:rPr lang="ca-ES" sz="2200" b="1" smtClean="0">
                <a:solidFill>
                  <a:schemeClr val="tx2"/>
                </a:solidFill>
              </a:rPr>
              <a:t>Refusa</a:t>
            </a:r>
            <a:r>
              <a:rPr lang="ca-ES" sz="2200" smtClean="0">
                <a:solidFill>
                  <a:srgbClr val="9F1E22"/>
                </a:solidFill>
              </a:rPr>
              <a:t>.  Manifesta el teu  desacord i ofereix argument lògics </a:t>
            </a:r>
          </a:p>
          <a:p>
            <a:pPr>
              <a:spcBef>
                <a:spcPct val="0"/>
              </a:spcBef>
              <a:buFontTx/>
              <a:buNone/>
            </a:pPr>
            <a:r>
              <a:rPr lang="ca-ES" sz="2200" smtClean="0">
                <a:solidFill>
                  <a:srgbClr val="9F1E22"/>
                </a:solidFill>
              </a:rPr>
              <a:t>    Que contradiguin al pacient si aquest es resisteix o dona excuses.</a:t>
            </a:r>
          </a:p>
          <a:p>
            <a:pPr>
              <a:spcBef>
                <a:spcPct val="0"/>
              </a:spcBef>
            </a:pPr>
            <a:r>
              <a:rPr lang="ca-ES" sz="2200" b="1" smtClean="0">
                <a:solidFill>
                  <a:schemeClr val="tx2"/>
                </a:solidFill>
              </a:rPr>
              <a:t>Analitza</a:t>
            </a:r>
            <a:r>
              <a:rPr lang="ca-ES" sz="2200" smtClean="0">
                <a:solidFill>
                  <a:srgbClr val="9F1E22"/>
                </a:solidFill>
              </a:rPr>
              <a:t> quin pot ser el  conflicte ‘real’ que ‘en el fons’ pateix el pacient. </a:t>
            </a:r>
          </a:p>
          <a:p>
            <a:pPr>
              <a:spcBef>
                <a:spcPct val="0"/>
              </a:spcBef>
            </a:pPr>
            <a:r>
              <a:rPr lang="ca-ES" sz="2200" smtClean="0">
                <a:solidFill>
                  <a:srgbClr val="9F1E22"/>
                </a:solidFill>
              </a:rPr>
              <a:t>Dóna-li la teva  </a:t>
            </a:r>
            <a:r>
              <a:rPr lang="ca-ES" sz="2200" b="1" smtClean="0">
                <a:solidFill>
                  <a:schemeClr val="tx2"/>
                </a:solidFill>
              </a:rPr>
              <a:t>interpretació</a:t>
            </a:r>
            <a:r>
              <a:rPr lang="ca-ES" sz="2200" b="1" smtClean="0">
                <a:solidFill>
                  <a:srgbClr val="9F1E22"/>
                </a:solidFill>
              </a:rPr>
              <a:t> </a:t>
            </a:r>
            <a:r>
              <a:rPr lang="ca-ES" sz="2200" smtClean="0">
                <a:solidFill>
                  <a:srgbClr val="9F1E22"/>
                </a:solidFill>
              </a:rPr>
              <a:t> de per què no ha canviat encara</a:t>
            </a:r>
          </a:p>
          <a:p>
            <a:endParaRPr lang="ca-ES" sz="2200" smtClean="0">
              <a:solidFill>
                <a:srgbClr val="9F1E22"/>
              </a:solidFill>
            </a:endParaRPr>
          </a:p>
          <a:p>
            <a:pPr eaLnBrk="1" hangingPunct="1"/>
            <a:endParaRPr lang="ca-ES" sz="2200" smtClean="0">
              <a:solidFill>
                <a:srgbClr val="9F1E2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2267</TotalTime>
  <Words>3040</Words>
  <Application>Microsoft Office PowerPoint</Application>
  <PresentationFormat>Presentació en pantalla (4:3)</PresentationFormat>
  <Paragraphs>569</Paragraphs>
  <Slides>89</Slides>
  <Notes>77</Notes>
  <HiddenSlides>0</HiddenSlides>
  <MMClips>0</MMClips>
  <ScaleCrop>false</ScaleCrop>
  <HeadingPairs>
    <vt:vector size="6" baseType="variant">
      <vt:variant>
        <vt:lpstr>Tema</vt:lpstr>
      </vt:variant>
      <vt:variant>
        <vt:i4>1</vt:i4>
      </vt:variant>
      <vt:variant>
        <vt:lpstr>Servidors OLE incrustats</vt:lpstr>
      </vt:variant>
      <vt:variant>
        <vt:i4>6</vt:i4>
      </vt:variant>
      <vt:variant>
        <vt:lpstr>Títols de les diapositives</vt:lpstr>
      </vt:variant>
      <vt:variant>
        <vt:i4>89</vt:i4>
      </vt:variant>
    </vt:vector>
  </HeadingPairs>
  <TitlesOfParts>
    <vt:vector size="96" baseType="lpstr">
      <vt:lpstr>Diseño predeterminado</vt:lpstr>
      <vt:lpstr>Image</vt:lpstr>
      <vt:lpstr>Documento de imagen</vt:lpstr>
      <vt:lpstr>Imagen de mapa de bits</vt:lpstr>
      <vt:lpstr>Gráfico</vt:lpstr>
      <vt:lpstr>Clip</vt:lpstr>
      <vt:lpstr>Imagen</vt:lpstr>
      <vt:lpstr>Entrevista Motivacional</vt:lpstr>
      <vt:lpstr>Agenda</vt:lpstr>
      <vt:lpstr>Presentació del PowerPoint</vt:lpstr>
      <vt:lpstr>Presentació del PowerPoint</vt:lpstr>
      <vt:lpstr>Presentació del PowerPoint</vt:lpstr>
      <vt:lpstr> 4 procesos básicos de la EM</vt:lpstr>
      <vt:lpstr>Presentació del PowerPoint</vt:lpstr>
      <vt:lpstr>El primer contacte amb el pacient.  Creació del vincle.</vt:lpstr>
      <vt:lpstr>Pistes per a fer el rol de terapeuta</vt:lpstr>
      <vt:lpstr>Ejercicio sobre ‘lo que debes hacer’</vt:lpstr>
      <vt:lpstr>Presentació del PowerPoint</vt:lpstr>
      <vt:lpstr>‘Lo que debes hacer’ (The rigthing reflex)</vt:lpstr>
      <vt:lpstr>“Generalmente las personas se convencen más por las razones que descubren ellas mismas, que no por las que les explican los demás” </vt:lpstr>
      <vt:lpstr>Presentació del PowerPoint</vt:lpstr>
      <vt:lpstr>Estils i habilitats de comunicació  DIRECTIVA</vt:lpstr>
      <vt:lpstr>Estils i habilitats de comunicació SEGUIMIENT - ACOMPANYAR</vt:lpstr>
      <vt:lpstr>Estils i habilitats de comunicació GUIA</vt:lpstr>
      <vt:lpstr>Estils i habilitats de comunicació</vt:lpstr>
      <vt:lpstr>Estils i habilitats de comunicació</vt:lpstr>
      <vt:lpstr>Presentació del PowerPoint</vt:lpstr>
      <vt:lpstr>Estils i Habilitats: canvi en l’èmfasi</vt:lpstr>
      <vt:lpstr>El guia efectiu</vt:lpstr>
      <vt:lpstr>Com influeix el nostre estat emocional i la nostra disponibilitat de temps en el nostre estil de comunicació? </vt:lpstr>
      <vt:lpstr>Dos Filosofías</vt:lpstr>
      <vt:lpstr>EVOLUCIÓ DE L’ ACTITUD TERAPÈUTICA </vt:lpstr>
      <vt:lpstr>Presentació del PowerPoint</vt:lpstr>
      <vt:lpstr>Quan està motivat un pacient?</vt:lpstr>
      <vt:lpstr>La motivació pot ser definida com la probabilitat de què una persona comenci i continuii  adherint-se a una determinada estratègia de canvi  </vt:lpstr>
      <vt:lpstr> És responsabilitat del professional no només aconsellar, sino també motivar, es a dir, augmentar la probabilitat de canvi</vt:lpstr>
      <vt:lpstr>L’ Entrevista Motivacional</vt:lpstr>
      <vt:lpstr>Gènesis de les entrevistes motivacionals</vt:lpstr>
      <vt:lpstr>Presentació del PowerPoint</vt:lpstr>
      <vt:lpstr>Característiques del bon terapeuta</vt:lpstr>
      <vt:lpstr>l ‘Esperit de l’ Entrevista Motivacional</vt:lpstr>
      <vt:lpstr>L’Esperit de la EM</vt:lpstr>
      <vt:lpstr>Acceptació</vt:lpstr>
      <vt:lpstr>Expressar empatia</vt:lpstr>
      <vt:lpstr>Exercici Empatia</vt:lpstr>
      <vt:lpstr>La comunicació no verbal</vt:lpstr>
      <vt:lpstr>Silencis</vt:lpstr>
      <vt:lpstr>Obtenint informació.  L’exploració del pacient.  Definir objectius. </vt:lpstr>
      <vt:lpstr>Objectius de l’exploració inicial</vt:lpstr>
      <vt:lpstr>PROSA  (Tècniques de l’ EM)</vt:lpstr>
      <vt:lpstr>Preguntes obertes</vt:lpstr>
      <vt:lpstr>Presentació del PowerPoint</vt:lpstr>
      <vt:lpstr>Exercici</vt:lpstr>
      <vt:lpstr>Preguntes tancades</vt:lpstr>
      <vt:lpstr>Presentació del PowerPoint</vt:lpstr>
      <vt:lpstr>Presentació del PowerPoint</vt:lpstr>
      <vt:lpstr>Escolta amb reflexe</vt:lpstr>
      <vt:lpstr>Presentació del PowerPoint</vt:lpstr>
      <vt:lpstr>Formando reflexiones  (Algunas sugerencias)</vt:lpstr>
      <vt:lpstr>Ejercicio para responder con reflejo (C. Yahne)</vt:lpstr>
      <vt:lpstr>L’escolta reflexiva com a forma d’explorar</vt:lpstr>
      <vt:lpstr>Presentació del PowerPoint</vt:lpstr>
      <vt:lpstr>Els reforços </vt:lpstr>
      <vt:lpstr>Ejemplos de Refuerzos Positivos</vt:lpstr>
      <vt:lpstr>Confirmant les hipòtesi diagnòstiques: ús dels resums</vt:lpstr>
      <vt:lpstr>Sumaris</vt:lpstr>
      <vt:lpstr>Presentació del PowerPoint</vt:lpstr>
      <vt:lpstr>Obtenint informacio.  Evocar</vt:lpstr>
      <vt:lpstr>Presentació del PowerPoint</vt:lpstr>
      <vt:lpstr>Deconstrucción de la resistencia</vt:lpstr>
      <vt:lpstr>Presentació del PowerPoint</vt:lpstr>
      <vt:lpstr>RESISTENCIA     La resistencia del paciente es una medida de la distancia que hay entre sus objetivos y los que yo le propongo</vt:lpstr>
      <vt:lpstr>Presentació del PowerPoint</vt:lpstr>
      <vt:lpstr>La intensidad de la resistencia es directamente proporcional a la distancia que hay entre los objetivos del paciente y los que le propone el terapeuta</vt:lpstr>
      <vt:lpstr>Presentació del PowerPoint</vt:lpstr>
      <vt:lpstr>Estrategias para manejar la resistencia</vt:lpstr>
      <vt:lpstr>Presentació del PowerPoint</vt:lpstr>
      <vt:lpstr> Discurso de Mantenimiento La otra cara de la ambivalencia</vt:lpstr>
      <vt:lpstr>Facilitando el de Discurso de cambio </vt:lpstr>
      <vt:lpstr>Presentació del PowerPoint</vt:lpstr>
      <vt:lpstr>Presentació del PowerPoint</vt:lpstr>
      <vt:lpstr>ESCRITURA EN SOLITARIO</vt:lpstr>
      <vt:lpstr>Escalas de Cambio</vt:lpstr>
      <vt:lpstr>Presentació del PowerPoint</vt:lpstr>
      <vt:lpstr>Retornant informació i negociant el plà terapèutic. Planificar</vt:lpstr>
      <vt:lpstr>RECAPITULACIÓN</vt:lpstr>
      <vt:lpstr>Información y consejo</vt:lpstr>
      <vt:lpstr>Intercambio de información</vt:lpstr>
      <vt:lpstr>PIP – Estrategia para el intercambio de información</vt:lpstr>
      <vt:lpstr>Presentació del PowerPoint</vt:lpstr>
      <vt:lpstr>Presentació del PowerPoint</vt:lpstr>
      <vt:lpstr>Finalización</vt:lpstr>
      <vt:lpstr>Llegamos a la EM cuando…</vt:lpstr>
      <vt:lpstr>6 Reglas de oro para el terapeuta motivacional </vt:lpstr>
      <vt:lpstr>En aquest curs</vt:lpstr>
      <vt:lpstr>Gracias! lidia.segura@gencat.cat www.getem.org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Medicina Basada en Evidencias</dc:title>
  <dc:creator>joan</dc:creator>
  <cp:lastModifiedBy>ediaza</cp:lastModifiedBy>
  <cp:revision>245</cp:revision>
  <dcterms:created xsi:type="dcterms:W3CDTF">2003-08-20T16:19:03Z</dcterms:created>
  <dcterms:modified xsi:type="dcterms:W3CDTF">2015-05-25T11:50:34Z</dcterms:modified>
</cp:coreProperties>
</file>