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72" r:id="rId2"/>
    <p:sldMasterId id="2147483648" r:id="rId3"/>
  </p:sldMasterIdLst>
  <p:notesMasterIdLst>
    <p:notesMasterId r:id="rId56"/>
  </p:notesMasterIdLst>
  <p:handoutMasterIdLst>
    <p:handoutMasterId r:id="rId57"/>
  </p:handoutMasterIdLst>
  <p:sldIdLst>
    <p:sldId id="307" r:id="rId4"/>
    <p:sldId id="309" r:id="rId5"/>
    <p:sldId id="601" r:id="rId6"/>
    <p:sldId id="597" r:id="rId7"/>
    <p:sldId id="598" r:id="rId8"/>
    <p:sldId id="599" r:id="rId9"/>
    <p:sldId id="600" r:id="rId10"/>
    <p:sldId id="602" r:id="rId11"/>
    <p:sldId id="603" r:id="rId12"/>
    <p:sldId id="604" r:id="rId13"/>
    <p:sldId id="605" r:id="rId14"/>
    <p:sldId id="536" r:id="rId15"/>
    <p:sldId id="273" r:id="rId16"/>
    <p:sldId id="359" r:id="rId17"/>
    <p:sldId id="364" r:id="rId18"/>
    <p:sldId id="279" r:id="rId19"/>
    <p:sldId id="519" r:id="rId20"/>
    <p:sldId id="363" r:id="rId21"/>
    <p:sldId id="420" r:id="rId22"/>
    <p:sldId id="421" r:id="rId23"/>
    <p:sldId id="423" r:id="rId24"/>
    <p:sldId id="270" r:id="rId25"/>
    <p:sldId id="269" r:id="rId26"/>
    <p:sldId id="377" r:id="rId27"/>
    <p:sldId id="291" r:id="rId28"/>
    <p:sldId id="324" r:id="rId29"/>
    <p:sldId id="325" r:id="rId30"/>
    <p:sldId id="326" r:id="rId31"/>
    <p:sldId id="378" r:id="rId32"/>
    <p:sldId id="591" r:id="rId33"/>
    <p:sldId id="537"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2" r:id="rId47"/>
    <p:sldId id="557" r:id="rId48"/>
    <p:sldId id="558" r:id="rId49"/>
    <p:sldId id="559" r:id="rId50"/>
    <p:sldId id="562" r:id="rId51"/>
    <p:sldId id="564" r:id="rId52"/>
    <p:sldId id="565" r:id="rId53"/>
    <p:sldId id="566" r:id="rId54"/>
    <p:sldId id="509" r:id="rId55"/>
  </p:sldIdLst>
  <p:sldSz cx="9144000" cy="6858000" type="screen4x3"/>
  <p:notesSz cx="6669088" cy="97758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egura"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DBD604"/>
    <a:srgbClr val="E98E09"/>
    <a:srgbClr val="0CB438"/>
    <a:srgbClr val="A1E18F"/>
    <a:srgbClr val="D1D537"/>
    <a:srgbClr val="FBF7AF"/>
    <a:srgbClr val="45CF52"/>
    <a:srgbClr val="993366"/>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 mitjà 3 - èmfasi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C2FFA5D-87B4-456A-9821-1D502468CF0F}" styleName="Estil amb tema 1 - èmfasi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Estil cla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Estil mitjà 3 - èmfasi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6411" autoAdjust="0"/>
  </p:normalViewPr>
  <p:slideViewPr>
    <p:cSldViewPr>
      <p:cViewPr varScale="1">
        <p:scale>
          <a:sx n="65" d="100"/>
          <a:sy n="65" d="100"/>
        </p:scale>
        <p:origin x="-157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4951252693055878E-2"/>
          <c:y val="2.3920181708205188E-2"/>
          <c:w val="0.69101320309377923"/>
          <c:h val="0.8237487501388796"/>
        </c:manualLayout>
      </c:layout>
      <c:lineChart>
        <c:grouping val="standard"/>
        <c:varyColors val="0"/>
        <c:ser>
          <c:idx val="0"/>
          <c:order val="0"/>
          <c:tx>
            <c:strRef>
              <c:f>Full1!$B$1</c:f>
              <c:strCache>
                <c:ptCount val="1"/>
                <c:pt idx="0">
                  <c:v>Lleida</c:v>
                </c:pt>
              </c:strCache>
            </c:strRef>
          </c:tx>
          <c:spPr>
            <a:ln cmpd="sng">
              <a:solidFill>
                <a:srgbClr val="E68AE2"/>
              </a:solidFill>
              <a:prstDash val="solid"/>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Full1!$B$2:$B$12</c:f>
              <c:numCache>
                <c:formatCode>General</c:formatCode>
                <c:ptCount val="11"/>
                <c:pt idx="0">
                  <c:v>0</c:v>
                </c:pt>
                <c:pt idx="1">
                  <c:v>49.3</c:v>
                </c:pt>
                <c:pt idx="2">
                  <c:v>57.8</c:v>
                </c:pt>
                <c:pt idx="3">
                  <c:v>57.1</c:v>
                </c:pt>
                <c:pt idx="4">
                  <c:v>47.71</c:v>
                </c:pt>
                <c:pt idx="5">
                  <c:v>49.39</c:v>
                </c:pt>
                <c:pt idx="6">
                  <c:v>49.42</c:v>
                </c:pt>
                <c:pt idx="7">
                  <c:v>41.64</c:v>
                </c:pt>
                <c:pt idx="8">
                  <c:v>40.58</c:v>
                </c:pt>
                <c:pt idx="9">
                  <c:v>46.09</c:v>
                </c:pt>
                <c:pt idx="10">
                  <c:v>76</c:v>
                </c:pt>
              </c:numCache>
            </c:numRef>
          </c:val>
          <c:smooth val="0"/>
        </c:ser>
        <c:ser>
          <c:idx val="1"/>
          <c:order val="1"/>
          <c:tx>
            <c:strRef>
              <c:f>Full1!$C$1</c:f>
              <c:strCache>
                <c:ptCount val="1"/>
                <c:pt idx="0">
                  <c:v>Tarragona</c:v>
                </c:pt>
              </c:strCache>
            </c:strRef>
          </c:tx>
          <c:spPr>
            <a:ln>
              <a:solidFill>
                <a:srgbClr val="FFFF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Full1!$C$2:$C$12</c:f>
              <c:numCache>
                <c:formatCode>General</c:formatCode>
                <c:ptCount val="11"/>
                <c:pt idx="0">
                  <c:v>15.1</c:v>
                </c:pt>
                <c:pt idx="1">
                  <c:v>43.7</c:v>
                </c:pt>
                <c:pt idx="2">
                  <c:v>42.3</c:v>
                </c:pt>
                <c:pt idx="3">
                  <c:v>32.370000000000005</c:v>
                </c:pt>
                <c:pt idx="4">
                  <c:v>34.090000000000003</c:v>
                </c:pt>
                <c:pt idx="5">
                  <c:v>37.36</c:v>
                </c:pt>
                <c:pt idx="6">
                  <c:v>40.5</c:v>
                </c:pt>
                <c:pt idx="7">
                  <c:v>36.700000000000003</c:v>
                </c:pt>
                <c:pt idx="8">
                  <c:v>42.760000000000012</c:v>
                </c:pt>
                <c:pt idx="9">
                  <c:v>55.15</c:v>
                </c:pt>
                <c:pt idx="10">
                  <c:v>77</c:v>
                </c:pt>
              </c:numCache>
            </c:numRef>
          </c:val>
          <c:smooth val="0"/>
        </c:ser>
        <c:ser>
          <c:idx val="2"/>
          <c:order val="2"/>
          <c:tx>
            <c:strRef>
              <c:f>Full1!$D$1</c:f>
              <c:strCache>
                <c:ptCount val="1"/>
                <c:pt idx="0">
                  <c:v>Barcelona</c:v>
                </c:pt>
              </c:strCache>
            </c:strRef>
          </c:tx>
          <c:spPr>
            <a:ln>
              <a:solidFill>
                <a:srgbClr val="00B0F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Full1!$D$2:$D$12</c:f>
              <c:numCache>
                <c:formatCode>General</c:formatCode>
                <c:ptCount val="11"/>
                <c:pt idx="0">
                  <c:v>12.3</c:v>
                </c:pt>
                <c:pt idx="1">
                  <c:v>42.4</c:v>
                </c:pt>
                <c:pt idx="2">
                  <c:v>54</c:v>
                </c:pt>
                <c:pt idx="3">
                  <c:v>40.220000000000013</c:v>
                </c:pt>
                <c:pt idx="4">
                  <c:v>39.870000000000005</c:v>
                </c:pt>
                <c:pt idx="5">
                  <c:v>41.25</c:v>
                </c:pt>
                <c:pt idx="6">
                  <c:v>43.290000000000013</c:v>
                </c:pt>
                <c:pt idx="7">
                  <c:v>35.949999999999996</c:v>
                </c:pt>
                <c:pt idx="8">
                  <c:v>37.449999999999996</c:v>
                </c:pt>
                <c:pt idx="9">
                  <c:v>50.379999999999995</c:v>
                </c:pt>
                <c:pt idx="10">
                  <c:v>75</c:v>
                </c:pt>
              </c:numCache>
            </c:numRef>
          </c:val>
          <c:smooth val="0"/>
        </c:ser>
        <c:ser>
          <c:idx val="3"/>
          <c:order val="3"/>
          <c:tx>
            <c:strRef>
              <c:f>Full1!$E$1</c:f>
              <c:strCache>
                <c:ptCount val="1"/>
                <c:pt idx="0">
                  <c:v>Girona</c:v>
                </c:pt>
              </c:strCache>
            </c:strRef>
          </c:tx>
          <c:spPr>
            <a:ln>
              <a:solidFill>
                <a:schemeClr val="accent6">
                  <a:lumMod val="7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Full1!$E$2:$E$12</c:f>
              <c:numCache>
                <c:formatCode>General</c:formatCode>
                <c:ptCount val="11"/>
                <c:pt idx="0">
                  <c:v>28</c:v>
                </c:pt>
                <c:pt idx="1">
                  <c:v>43.8</c:v>
                </c:pt>
                <c:pt idx="2">
                  <c:v>54.4</c:v>
                </c:pt>
                <c:pt idx="3">
                  <c:v>55.49</c:v>
                </c:pt>
                <c:pt idx="4">
                  <c:v>45.730000000000011</c:v>
                </c:pt>
                <c:pt idx="5">
                  <c:v>50.74</c:v>
                </c:pt>
                <c:pt idx="6">
                  <c:v>48.36</c:v>
                </c:pt>
                <c:pt idx="7">
                  <c:v>42.59</c:v>
                </c:pt>
                <c:pt idx="8">
                  <c:v>40.309999999999995</c:v>
                </c:pt>
                <c:pt idx="9">
                  <c:v>48.2</c:v>
                </c:pt>
                <c:pt idx="10">
                  <c:v>75</c:v>
                </c:pt>
              </c:numCache>
            </c:numRef>
          </c:val>
          <c:smooth val="0"/>
        </c:ser>
        <c:ser>
          <c:idx val="4"/>
          <c:order val="4"/>
          <c:tx>
            <c:strRef>
              <c:f>Full1!$F$1</c:f>
              <c:strCache>
                <c:ptCount val="1"/>
                <c:pt idx="0">
                  <c:v>Centre</c:v>
                </c:pt>
              </c:strCache>
            </c:strRef>
          </c:tx>
          <c:spPr>
            <a:ln>
              <a:solidFill>
                <a:srgbClr val="7030A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Full1!$F$2:$F$12</c:f>
              <c:numCache>
                <c:formatCode>General</c:formatCode>
                <c:ptCount val="11"/>
                <c:pt idx="0">
                  <c:v>39.800000000000004</c:v>
                </c:pt>
                <c:pt idx="1">
                  <c:v>39.300000000000004</c:v>
                </c:pt>
                <c:pt idx="2">
                  <c:v>42.5</c:v>
                </c:pt>
                <c:pt idx="3">
                  <c:v>38.090000000000003</c:v>
                </c:pt>
                <c:pt idx="4">
                  <c:v>38.700000000000003</c:v>
                </c:pt>
                <c:pt idx="5">
                  <c:v>40.89</c:v>
                </c:pt>
                <c:pt idx="6">
                  <c:v>42.33</c:v>
                </c:pt>
                <c:pt idx="7">
                  <c:v>38.260000000000012</c:v>
                </c:pt>
                <c:pt idx="8">
                  <c:v>39.57</c:v>
                </c:pt>
                <c:pt idx="9">
                  <c:v>46.09</c:v>
                </c:pt>
                <c:pt idx="10">
                  <c:v>74</c:v>
                </c:pt>
              </c:numCache>
            </c:numRef>
          </c:val>
          <c:smooth val="0"/>
        </c:ser>
        <c:ser>
          <c:idx val="5"/>
          <c:order val="5"/>
          <c:tx>
            <c:strRef>
              <c:f>Full1!$G$1</c:f>
              <c:strCache>
                <c:ptCount val="1"/>
                <c:pt idx="0">
                  <c:v>Pirineu</c:v>
                </c:pt>
              </c:strCache>
            </c:strRef>
          </c:tx>
          <c:spPr>
            <a:ln>
              <a:solidFill>
                <a:schemeClr val="tx1">
                  <a:lumMod val="75000"/>
                  <a:lumOff val="2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Full1!$G$2:$G$12</c:f>
              <c:numCache>
                <c:formatCode>General</c:formatCode>
                <c:ptCount val="11"/>
                <c:pt idx="0">
                  <c:v>0</c:v>
                </c:pt>
                <c:pt idx="1">
                  <c:v>55.9</c:v>
                </c:pt>
                <c:pt idx="2">
                  <c:v>46.8</c:v>
                </c:pt>
                <c:pt idx="3">
                  <c:v>56.06</c:v>
                </c:pt>
                <c:pt idx="4">
                  <c:v>54.449999999999996</c:v>
                </c:pt>
                <c:pt idx="5">
                  <c:v>54.61</c:v>
                </c:pt>
                <c:pt idx="6">
                  <c:v>52.54</c:v>
                </c:pt>
                <c:pt idx="7">
                  <c:v>46.94</c:v>
                </c:pt>
                <c:pt idx="8">
                  <c:v>46.3</c:v>
                </c:pt>
                <c:pt idx="9">
                  <c:v>53.4</c:v>
                </c:pt>
                <c:pt idx="10">
                  <c:v>80</c:v>
                </c:pt>
              </c:numCache>
            </c:numRef>
          </c:val>
          <c:smooth val="0"/>
        </c:ser>
        <c:ser>
          <c:idx val="6"/>
          <c:order val="6"/>
          <c:tx>
            <c:strRef>
              <c:f>Full1!$H$1</c:f>
              <c:strCache>
                <c:ptCount val="1"/>
                <c:pt idx="0">
                  <c:v>Terres de l'Ebre</c:v>
                </c:pt>
              </c:strCache>
            </c:strRef>
          </c:tx>
          <c:spPr>
            <a:ln>
              <a:solidFill>
                <a:srgbClr val="FF00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Full1!$H$2:$H$12</c:f>
              <c:numCache>
                <c:formatCode>General</c:formatCode>
                <c:ptCount val="11"/>
                <c:pt idx="0">
                  <c:v>0</c:v>
                </c:pt>
                <c:pt idx="1">
                  <c:v>48</c:v>
                </c:pt>
                <c:pt idx="2">
                  <c:v>54.9</c:v>
                </c:pt>
                <c:pt idx="3">
                  <c:v>49.730000000000011</c:v>
                </c:pt>
                <c:pt idx="4">
                  <c:v>43.99</c:v>
                </c:pt>
                <c:pt idx="5">
                  <c:v>48.54</c:v>
                </c:pt>
                <c:pt idx="6">
                  <c:v>45.83</c:v>
                </c:pt>
                <c:pt idx="7">
                  <c:v>41.52</c:v>
                </c:pt>
                <c:pt idx="8">
                  <c:v>40.83</c:v>
                </c:pt>
                <c:pt idx="9">
                  <c:v>40.660000000000011</c:v>
                </c:pt>
                <c:pt idx="10">
                  <c:v>75</c:v>
                </c:pt>
              </c:numCache>
            </c:numRef>
          </c:val>
          <c:smooth val="0"/>
        </c:ser>
        <c:ser>
          <c:idx val="7"/>
          <c:order val="7"/>
          <c:tx>
            <c:strRef>
              <c:f>Full1!$K$1</c:f>
              <c:strCache>
                <c:ptCount val="1"/>
              </c:strCache>
            </c:strRef>
          </c:tx>
          <c:spPr>
            <a:ln>
              <a:solidFill>
                <a:srgbClr val="498E16"/>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Full1!$I$2:$I$12</c:f>
              <c:numCache>
                <c:formatCode>0.00</c:formatCode>
                <c:ptCount val="11"/>
                <c:pt idx="0">
                  <c:v>13.6</c:v>
                </c:pt>
                <c:pt idx="1">
                  <c:v>46.05</c:v>
                </c:pt>
                <c:pt idx="2">
                  <c:v>50.379999999999995</c:v>
                </c:pt>
                <c:pt idx="3">
                  <c:v>44.08</c:v>
                </c:pt>
                <c:pt idx="4">
                  <c:v>42.83</c:v>
                </c:pt>
                <c:pt idx="5">
                  <c:v>45.120000000000012</c:v>
                </c:pt>
                <c:pt idx="6">
                  <c:v>47.13</c:v>
                </c:pt>
                <c:pt idx="7">
                  <c:v>40.39</c:v>
                </c:pt>
                <c:pt idx="8">
                  <c:v>40.33</c:v>
                </c:pt>
                <c:pt idx="9">
                  <c:v>48.567142857142855</c:v>
                </c:pt>
                <c:pt idx="10">
                  <c:v>74</c:v>
                </c:pt>
              </c:numCache>
            </c:numRef>
          </c:val>
          <c:smooth val="0"/>
        </c:ser>
        <c:dLbls>
          <c:showLegendKey val="0"/>
          <c:showVal val="0"/>
          <c:showCatName val="0"/>
          <c:showSerName val="0"/>
          <c:showPercent val="0"/>
          <c:showBubbleSize val="0"/>
        </c:dLbls>
        <c:marker val="1"/>
        <c:smooth val="0"/>
        <c:axId val="99093504"/>
        <c:axId val="99099392"/>
      </c:lineChart>
      <c:catAx>
        <c:axId val="99093504"/>
        <c:scaling>
          <c:orientation val="minMax"/>
        </c:scaling>
        <c:delete val="0"/>
        <c:axPos val="b"/>
        <c:numFmt formatCode="General" sourceLinked="1"/>
        <c:majorTickMark val="none"/>
        <c:minorTickMark val="none"/>
        <c:tickLblPos val="nextTo"/>
        <c:txPr>
          <a:bodyPr rot="0" vert="horz"/>
          <a:lstStyle/>
          <a:p>
            <a:pPr>
              <a:defRPr sz="1200" b="0" i="0" u="none" strike="noStrike" baseline="0">
                <a:solidFill>
                  <a:srgbClr val="000000"/>
                </a:solidFill>
                <a:latin typeface="Arial"/>
                <a:ea typeface="Arial"/>
                <a:cs typeface="Arial"/>
              </a:defRPr>
            </a:pPr>
            <a:endParaRPr lang="ca-ES"/>
          </a:p>
        </c:txPr>
        <c:crossAx val="99099392"/>
        <c:crosses val="autoZero"/>
        <c:auto val="1"/>
        <c:lblAlgn val="ctr"/>
        <c:lblOffset val="100"/>
        <c:noMultiLvlLbl val="0"/>
      </c:catAx>
      <c:valAx>
        <c:axId val="99099392"/>
        <c:scaling>
          <c:orientation val="minMax"/>
        </c:scaling>
        <c:delete val="0"/>
        <c:axPos val="l"/>
        <c:majorGridlines/>
        <c:numFmt formatCode="General" sourceLinked="1"/>
        <c:majorTickMark val="none"/>
        <c:minorTickMark val="none"/>
        <c:tickLblPos val="nextTo"/>
        <c:txPr>
          <a:bodyPr rot="0" vert="horz"/>
          <a:lstStyle/>
          <a:p>
            <a:pPr>
              <a:defRPr sz="1100" b="0" i="0" u="none" strike="noStrike" baseline="0">
                <a:solidFill>
                  <a:srgbClr val="000000"/>
                </a:solidFill>
                <a:latin typeface="Arial"/>
                <a:ea typeface="Arial"/>
                <a:cs typeface="Arial"/>
              </a:defRPr>
            </a:pPr>
            <a:endParaRPr lang="ca-ES"/>
          </a:p>
        </c:txPr>
        <c:crossAx val="99093504"/>
        <c:crosses val="autoZero"/>
        <c:crossBetween val="between"/>
      </c:valAx>
      <c:spPr>
        <a:noFill/>
        <a:ln w="10568">
          <a:noFill/>
        </a:ln>
      </c:spPr>
    </c:plotArea>
    <c:legend>
      <c:legendPos val="r"/>
      <c:layout>
        <c:manualLayout>
          <c:xMode val="edge"/>
          <c:yMode val="edge"/>
          <c:x val="0.77783707379529154"/>
          <c:y val="0.15833101877569206"/>
          <c:w val="0.22216295792583066"/>
          <c:h val="0.71767359182313073"/>
        </c:manualLayout>
      </c:layout>
      <c:overlay val="0"/>
      <c:txPr>
        <a:bodyPr/>
        <a:lstStyle/>
        <a:p>
          <a:pPr>
            <a:defRPr sz="1600" b="0" i="0" u="none" strike="noStrike" baseline="0">
              <a:solidFill>
                <a:srgbClr val="000000"/>
              </a:solidFill>
              <a:latin typeface="Arial"/>
              <a:ea typeface="Arial"/>
              <a:cs typeface="Arial"/>
            </a:defRPr>
          </a:pPr>
          <a:endParaRPr lang="ca-ES"/>
        </a:p>
      </c:txPr>
    </c:legend>
    <c:plotVisOnly val="1"/>
    <c:dispBlanksAs val="gap"/>
    <c:showDLblsOverMax val="0"/>
  </c:chart>
  <c:txPr>
    <a:bodyPr/>
    <a:lstStyle/>
    <a:p>
      <a:pPr>
        <a:defRPr sz="749" b="0" i="0" u="none" strike="noStrike" baseline="0">
          <a:solidFill>
            <a:srgbClr val="000000"/>
          </a:solidFill>
          <a:latin typeface="Arial"/>
          <a:ea typeface="Arial"/>
          <a:cs typeface="Arial"/>
        </a:defRPr>
      </a:pPr>
      <a:endParaRPr lang="ca-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0.80689</cdr:x>
      <cdr:y>0.78</cdr:y>
    </cdr:from>
    <cdr:to>
      <cdr:x>0.92003</cdr:x>
      <cdr:y>0.87567</cdr:y>
    </cdr:to>
    <cdr:sp macro="" textlink="">
      <cdr:nvSpPr>
        <cdr:cNvPr id="2" name="QuadreDeText 1"/>
        <cdr:cNvSpPr txBox="1"/>
      </cdr:nvSpPr>
      <cdr:spPr>
        <a:xfrm xmlns:a="http://schemas.openxmlformats.org/drawingml/2006/main">
          <a:off x="6619191" y="2808312"/>
          <a:ext cx="928129" cy="344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a-ES" sz="1600" dirty="0" smtClean="0"/>
            <a:t>Total</a:t>
          </a:r>
          <a:endParaRPr lang="ca-E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9C9D9C8D-15C7-48B6-A4D8-F8F24A8B59D3}" type="datetimeFigureOut">
              <a:rPr lang="ca-ES" smtClean="0"/>
              <a:pPr/>
              <a:t>13/03/2017</a:t>
            </a:fld>
            <a:endParaRPr lang="ca-ES"/>
          </a:p>
        </p:txBody>
      </p:sp>
      <p:sp>
        <p:nvSpPr>
          <p:cNvPr id="4" name="Contenidor de peu de pàgina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5B9FAE06-A1E2-4928-82F1-611BBA677E1C}" type="slidenum">
              <a:rPr lang="ca-ES" smtClean="0"/>
              <a:pPr/>
              <a:t>‹#›</a:t>
            </a:fld>
            <a:endParaRPr lang="ca-ES"/>
          </a:p>
        </p:txBody>
      </p:sp>
    </p:spTree>
    <p:extLst>
      <p:ext uri="{BB962C8B-B14F-4D97-AF65-F5344CB8AC3E}">
        <p14:creationId xmlns:p14="http://schemas.microsoft.com/office/powerpoint/2010/main" val="269588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5013CAFE-A5DE-4482-9F68-B0DBB877AE19}" type="datetimeFigureOut">
              <a:rPr lang="es-ES" smtClean="0"/>
              <a:pPr/>
              <a:t>13/03/2017</a:t>
            </a:fld>
            <a:endParaRPr lang="es-ES"/>
          </a:p>
        </p:txBody>
      </p:sp>
      <p:sp>
        <p:nvSpPr>
          <p:cNvPr id="4" name="3 Marcador de imagen de diapositiva"/>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021D6FDC-9E18-454E-818D-B63DED9E6D64}" type="slidenum">
              <a:rPr lang="es-ES" smtClean="0"/>
              <a:pPr/>
              <a:t>‹#›</a:t>
            </a:fld>
            <a:endParaRPr lang="es-ES"/>
          </a:p>
        </p:txBody>
      </p:sp>
    </p:spTree>
    <p:extLst>
      <p:ext uri="{BB962C8B-B14F-4D97-AF65-F5344CB8AC3E}">
        <p14:creationId xmlns:p14="http://schemas.microsoft.com/office/powerpoint/2010/main" val="30605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Presentació</a:t>
            </a:r>
          </a:p>
          <a:p>
            <a:endParaRPr lang="ca-ES" noProof="0" dirty="0" smtClean="0"/>
          </a:p>
          <a:p>
            <a:r>
              <a:rPr lang="ca-ES" noProof="0" dirty="0" smtClean="0"/>
              <a:t>Quants nous referents hi ha?</a:t>
            </a:r>
          </a:p>
          <a:p>
            <a:endParaRPr lang="ca-ES" noProof="0" dirty="0" smtClean="0"/>
          </a:p>
          <a:p>
            <a:r>
              <a:rPr lang="ca-ES" noProof="0" dirty="0" smtClean="0"/>
              <a:t>L’alcohol a Europa</a:t>
            </a:r>
            <a:r>
              <a:rPr lang="ca-ES" baseline="0" noProof="0" dirty="0" smtClean="0"/>
              <a:t> és el responsable del 11,8% de mortalitat prematura i comporta un gasto de 1,58% del PIB. </a:t>
            </a:r>
          </a:p>
          <a:p>
            <a:endParaRPr lang="ca-ES" baseline="0" noProof="0" dirty="0" smtClean="0"/>
          </a:p>
          <a:p>
            <a:r>
              <a:rPr lang="ca-ES" baseline="0" noProof="0" dirty="0" smtClean="0"/>
              <a:t>Al nostre país les begudes alcohòliques segueixen sent molt barates i accessibles. </a:t>
            </a:r>
          </a:p>
          <a:p>
            <a:endParaRPr lang="ca-ES" baseline="0" noProof="0" dirty="0" smtClean="0"/>
          </a:p>
          <a:p>
            <a:r>
              <a:rPr lang="ca-ES" baseline="0" noProof="0" dirty="0" smtClean="0"/>
              <a:t>La promoció d’aquests begudes al nostre país és molt important (&gt;1 milió d’euros diari).</a:t>
            </a:r>
          </a:p>
          <a:p>
            <a:endParaRPr lang="ca-ES" baseline="0" noProof="0" dirty="0" smtClean="0"/>
          </a:p>
          <a:p>
            <a:r>
              <a:rPr lang="ca-ES" baseline="0" noProof="0" dirty="0" smtClean="0"/>
              <a:t>Si revisem les estadístiques el 78,7% de la població ha begut alcohol en els últims 12 mesos i el 23,1%  va reconèixer </a:t>
            </a:r>
            <a:r>
              <a:rPr lang="ca-ES" baseline="0" noProof="0" dirty="0" err="1" smtClean="0"/>
              <a:t>haver-se</a:t>
            </a:r>
            <a:r>
              <a:rPr lang="ca-ES" baseline="0" noProof="0" dirty="0" smtClean="0"/>
              <a:t> emborratxat.</a:t>
            </a:r>
          </a:p>
          <a:p>
            <a:endParaRPr lang="ca-ES" baseline="0" noProof="0" dirty="0" smtClean="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màxims</a:t>
            </a:r>
            <a:r>
              <a:rPr lang="ca-ES" dirty="0" smtClean="0"/>
              <a:t> consisteix en avaluar els danys derivats del consum d’alcohol afegint a la valoració de mínims (calculadora o AUDIT C) l’avaluació de paràmetres disponibles a e-CAP: afectació orgànica i dependència de l’alcohol. </a:t>
            </a:r>
          </a:p>
          <a:p>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Ens pot resultar útil l’AUDIT-10 que tenim a </a:t>
            </a:r>
            <a:r>
              <a:rPr lang="ca-ES" dirty="0" err="1" smtClean="0"/>
              <a:t>e-CAP</a:t>
            </a:r>
            <a:r>
              <a:rPr lang="ca-ES" dirty="0" smtClean="0"/>
              <a:t> per avaluar aspectes relacionats amb consum perjudicial i/o dependència.</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10</a:t>
            </a:fld>
            <a:endParaRPr lang="es-ES"/>
          </a:p>
        </p:txBody>
      </p:sp>
    </p:spTree>
    <p:extLst>
      <p:ext uri="{BB962C8B-B14F-4D97-AF65-F5344CB8AC3E}">
        <p14:creationId xmlns:p14="http://schemas.microsoft.com/office/powerpoint/2010/main" val="3382147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ltLang="es-ES" dirty="0" smtClean="0">
                <a:ea typeface="MS PGothic" pitchFamily="34" charset="-128"/>
              </a:rPr>
              <a:t>A partir de les valoracions prèvies cal codificar segons codis CIM 10 disponibles e-CAP</a:t>
            </a:r>
          </a:p>
          <a:p>
            <a:r>
              <a:rPr lang="ca-ES" altLang="es-ES" dirty="0" smtClean="0">
                <a:ea typeface="MS PGothic" pitchFamily="34" charset="-128"/>
              </a:rPr>
              <a:t>Pactem data de propera visita amb el pacient.</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err="1" smtClean="0"/>
              <a:t>eCAP</a:t>
            </a:r>
            <a:r>
              <a:rPr lang="ca-ES" dirty="0" smtClean="0"/>
              <a:t>: </a:t>
            </a:r>
            <a:r>
              <a:rPr lang="ca-ES" dirty="0" smtClean="0">
                <a:latin typeface="Arial" charset="0"/>
              </a:rPr>
              <a:t>Clicant botó de la dreta tenim accés a text útil sobre els temes previs.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          </a:t>
            </a:r>
            <a:r>
              <a:rPr lang="ca-ES" dirty="0" smtClean="0">
                <a:latin typeface="Arial" charset="0"/>
              </a:rPr>
              <a:t>Podem visualitzar material teòric, per recordar conceptes.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latin typeface="Arial" charset="0"/>
              </a:rPr>
              <a:t>          </a:t>
            </a:r>
            <a:r>
              <a:rPr lang="ca-ES" dirty="0" smtClean="0"/>
              <a:t>La desintoxicació alcohòlica es planteja sovint i un recordatori accessible ens resulta molt útil.</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Quan pot apareix la síndrome d'abstinència el qüestionari CIWA-Ar, ajuda a valorar la gravetat, i també ens ofereix una pauta amb diazepam.</a:t>
            </a:r>
          </a:p>
          <a:p>
            <a:r>
              <a:rPr lang="ca-ES" dirty="0" smtClean="0"/>
              <a:t>El qüestionari CIWA-Ar, ajuda a valorar la gravetat, i ens ofereix una pauta amb diazepam adaptada a la puntuació.</a:t>
            </a:r>
          </a:p>
          <a:p>
            <a:r>
              <a:rPr lang="ca-ES" dirty="0" smtClean="0"/>
              <a:t>També hi ha exemple</a:t>
            </a:r>
            <a:r>
              <a:rPr lang="ca-ES" baseline="0" dirty="0" smtClean="0"/>
              <a:t> d’una pauta de desintoxicació</a:t>
            </a: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latin typeface="Arial"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11</a:t>
            </a:fld>
            <a:endParaRPr lang="es-ES"/>
          </a:p>
        </p:txBody>
      </p:sp>
    </p:spTree>
    <p:extLst>
      <p:ext uri="{BB962C8B-B14F-4D97-AF65-F5344CB8AC3E}">
        <p14:creationId xmlns:p14="http://schemas.microsoft.com/office/powerpoint/2010/main" val="297292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rtl="0" eaLnBrk="1" fontAlgn="b" latinLnBrk="0" hangingPunct="1"/>
            <a:r>
              <a:rPr lang="ca-ES" sz="1200" b="0" i="0" u="none" strike="noStrike" kern="1200" dirty="0" smtClean="0">
                <a:solidFill>
                  <a:schemeClr val="tx1"/>
                </a:solidFill>
                <a:effectLst/>
                <a:latin typeface="+mn-lt"/>
                <a:ea typeface="+mn-ea"/>
                <a:cs typeface="+mn-cs"/>
              </a:rPr>
              <a:t>Possibles causes</a:t>
            </a:r>
            <a:r>
              <a:rPr lang="ca-ES" sz="1200" b="0" i="0" u="none" strike="noStrike" kern="1200" baseline="0" dirty="0" smtClean="0">
                <a:solidFill>
                  <a:schemeClr val="tx1"/>
                </a:solidFill>
                <a:effectLst/>
                <a:latin typeface="+mn-lt"/>
                <a:ea typeface="+mn-ea"/>
                <a:cs typeface="+mn-cs"/>
              </a:rPr>
              <a:t> del augment brusc al 2015: incorporació del Alcohol a la intel·ligència activa </a:t>
            </a:r>
          </a:p>
          <a:p>
            <a:pPr rtl="0" eaLnBrk="1" fontAlgn="b" latinLnBrk="0" hangingPunct="1"/>
            <a:endParaRPr lang="ca-ES" sz="1200" b="0" i="0" u="none" strike="noStrike" kern="1200" baseline="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Dades cribratge 2015 (ECAP): % més elevats</a:t>
            </a:r>
            <a:r>
              <a:rPr lang="ca-ES" sz="1200" b="0" i="0" u="none" strike="noStrike" kern="1200" baseline="0" dirty="0" smtClean="0">
                <a:solidFill>
                  <a:schemeClr val="tx1"/>
                </a:solidFill>
                <a:effectLst/>
                <a:latin typeface="+mn-lt"/>
                <a:ea typeface="+mn-ea"/>
                <a:cs typeface="+mn-cs"/>
              </a:rPr>
              <a:t> els que vam fer més intervenció per què eren pilots del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Alt Pirineu</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80%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Barcelona Ciutat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Catalunya Central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rtl="0" eaLnBrk="1" fontAlgn="b" latinLnBrk="0" hangingPunct="1"/>
            <a:r>
              <a:rPr lang="ca-ES" sz="1200" b="0" i="0" u="none" strike="noStrike" kern="1200" dirty="0" smtClean="0">
                <a:solidFill>
                  <a:schemeClr val="tx1"/>
                </a:solidFill>
                <a:effectLst/>
                <a:latin typeface="+mn-lt"/>
                <a:ea typeface="+mn-ea"/>
                <a:cs typeface="+mn-cs"/>
              </a:rPr>
              <a:t>Costa de Ponent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Entitats Proveïdores</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70%</a:t>
            </a:r>
          </a:p>
          <a:p>
            <a:pPr rtl="0" eaLnBrk="1" fontAlgn="b" latinLnBrk="0" hangingPunct="1"/>
            <a:r>
              <a:rPr lang="ca-ES" sz="1200" b="0" i="0" u="none" strike="noStrike" kern="1200" dirty="0" smtClean="0">
                <a:solidFill>
                  <a:schemeClr val="tx1"/>
                </a:solidFill>
                <a:effectLst/>
                <a:latin typeface="+mn-lt"/>
                <a:ea typeface="+mn-ea"/>
                <a:cs typeface="+mn-cs"/>
              </a:rPr>
              <a:t>Girona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Lleida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76%</a:t>
            </a:r>
          </a:p>
          <a:p>
            <a:pPr rtl="0" eaLnBrk="1" fontAlgn="b" latinLnBrk="0" hangingPunct="1"/>
            <a:r>
              <a:rPr lang="ca-ES" sz="1200" b="0" i="0" u="none" strike="noStrike" kern="1200" dirty="0" smtClean="0">
                <a:solidFill>
                  <a:schemeClr val="tx1"/>
                </a:solidFill>
                <a:effectLst/>
                <a:latin typeface="+mn-lt"/>
                <a:ea typeface="+mn-ea"/>
                <a:cs typeface="+mn-cs"/>
              </a:rPr>
              <a:t>Metropolitana Nord</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marL="0" marR="0" indent="0" algn="l" defTabSz="914400" rtl="0" eaLnBrk="1" fontAlgn="b" latinLnBrk="0" hangingPunct="1">
              <a:lnSpc>
                <a:spcPct val="100000"/>
              </a:lnSpc>
              <a:spcBef>
                <a:spcPts val="0"/>
              </a:spcBef>
              <a:spcAft>
                <a:spcPts val="0"/>
              </a:spcAft>
              <a:buClrTx/>
              <a:buSzTx/>
              <a:buFontTx/>
              <a:buNone/>
              <a:tabLst/>
              <a:defRPr/>
            </a:pPr>
            <a:r>
              <a:rPr lang="ca-ES" sz="1200" b="0" i="0" u="none" strike="noStrike" kern="1200" dirty="0" smtClean="0">
                <a:solidFill>
                  <a:schemeClr val="tx1"/>
                </a:solidFill>
                <a:effectLst/>
                <a:latin typeface="+mn-lt"/>
                <a:ea typeface="+mn-ea"/>
                <a:cs typeface="+mn-cs"/>
              </a:rPr>
              <a:t>Tarragona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77%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Terres de l`Ebre</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Total general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12</a:t>
            </a:fld>
            <a:endParaRPr lang="es-ES"/>
          </a:p>
        </p:txBody>
      </p:sp>
    </p:spTree>
    <p:extLst>
      <p:ext uri="{BB962C8B-B14F-4D97-AF65-F5344CB8AC3E}">
        <p14:creationId xmlns:p14="http://schemas.microsoft.com/office/powerpoint/2010/main" val="211184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Gap: bretxa, forat, buit</a:t>
            </a:r>
          </a:p>
          <a:p>
            <a:endParaRPr lang="ca-ES" noProof="0" dirty="0" smtClean="0"/>
          </a:p>
          <a:p>
            <a:r>
              <a:rPr lang="ca-ES" noProof="0" dirty="0" smtClean="0"/>
              <a:t>En un estudi realitzat a</a:t>
            </a:r>
            <a:r>
              <a:rPr lang="ca-ES" baseline="0" noProof="0" dirty="0" smtClean="0"/>
              <a:t> 6 països europeus a les consultes </a:t>
            </a:r>
            <a:r>
              <a:rPr lang="ca-ES" baseline="0" noProof="0" dirty="0" err="1" smtClean="0"/>
              <a:t>d’AP</a:t>
            </a:r>
            <a:r>
              <a:rPr lang="ca-ES" baseline="0" noProof="0" dirty="0" smtClean="0"/>
              <a:t> es va observar que d</a:t>
            </a:r>
            <a:r>
              <a:rPr lang="ca-ES" noProof="0" dirty="0" smtClean="0"/>
              <a:t>e 100 pacients visitats a la consulta 9 compleixen criteris</a:t>
            </a:r>
            <a:r>
              <a:rPr lang="ca-ES" baseline="0" noProof="0" dirty="0" smtClean="0"/>
              <a:t> de trastorn per consum d’alcohol però només 5 son diagnosticats i d’aquests només 1 rep tractament.</a:t>
            </a:r>
          </a:p>
          <a:p>
            <a:endParaRPr lang="ca-ES" baseline="0" noProof="0" dirty="0" smtClean="0"/>
          </a:p>
          <a:p>
            <a:r>
              <a:rPr lang="ca-ES" baseline="0" dirty="0" smtClean="0"/>
              <a:t>Més del 6,5%  dels pacients atesos a atenció primària (AP) pateix un trastorn per consum d’alcohol. </a:t>
            </a:r>
          </a:p>
          <a:p>
            <a:r>
              <a:rPr lang="ca-ES" baseline="0" dirty="0" smtClean="0"/>
              <a:t>D’aquest pacients només un de cada deu rep tractament i generalment s’inicia uns 10 anys després d’haver començat el problema.</a:t>
            </a:r>
          </a:p>
          <a:p>
            <a:r>
              <a:rPr lang="ca-ES"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Pocs pacients demanden tractament en part per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baseline="0" noProof="0" dirty="0" smtClean="0"/>
              <a:t>l’estigma que hi ha associat a l’alcohol (plantejament dicotòmic ser o no alcohòlic), que dificulta la acceptació de la malaltia i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baseline="0" noProof="0" dirty="0" smtClean="0"/>
              <a:t>pel tractament centrat en l’abstinència sense tenir en compte les perspectives del pacient.</a:t>
            </a:r>
          </a:p>
          <a:p>
            <a:endParaRPr lang="ca-ES" baseline="0" noProof="0" dirty="0" smtClean="0"/>
          </a:p>
          <a:p>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1" algn="l"/>
            <a:r>
              <a:rPr lang="ca-ES" sz="1200" noProof="0" dirty="0" smtClean="0"/>
              <a:t>En l’estudi es va observar que el metge </a:t>
            </a:r>
            <a:r>
              <a:rPr lang="ca-ES" sz="1200" noProof="0" dirty="0" err="1" smtClean="0"/>
              <a:t>d’AP</a:t>
            </a:r>
            <a:r>
              <a:rPr lang="ca-ES" sz="1200" noProof="0" dirty="0" smtClean="0"/>
              <a:t> diagnosticava millor al pacient amb dependència greu i que el qüestionari</a:t>
            </a:r>
            <a:r>
              <a:rPr lang="ca-ES" sz="1200" baseline="0" noProof="0" dirty="0" smtClean="0"/>
              <a:t> que es va passar (CIDI) detectava millor els trastorns per consum d’alcohol en gent jove (que passava desapercebut pel metge de primària).</a:t>
            </a:r>
            <a:endParaRPr lang="ca-ES" sz="1200" noProof="0" dirty="0" smtClean="0"/>
          </a:p>
          <a:p>
            <a:pPr lvl="1" algn="l"/>
            <a:endParaRPr lang="ca-ES" sz="1200" noProof="0" dirty="0" smtClean="0"/>
          </a:p>
          <a:p>
            <a:pPr lvl="1" algn="l"/>
            <a:r>
              <a:rPr lang="ca-ES" sz="1200" noProof="0" dirty="0" smtClean="0"/>
              <a:t>El consum intensiu ocasional o </a:t>
            </a:r>
            <a:r>
              <a:rPr lang="ca-ES" sz="1200" i="1" noProof="0" dirty="0" err="1" smtClean="0"/>
              <a:t>binge</a:t>
            </a:r>
            <a:r>
              <a:rPr lang="ca-ES" sz="1200" i="1" noProof="0" dirty="0" smtClean="0"/>
              <a:t> </a:t>
            </a:r>
            <a:r>
              <a:rPr lang="ca-ES" sz="1200" i="1" noProof="0" dirty="0" err="1" smtClean="0"/>
              <a:t>drinking</a:t>
            </a:r>
            <a:r>
              <a:rPr lang="ca-ES" sz="1200" i="1" noProof="0" dirty="0" smtClean="0"/>
              <a:t>  </a:t>
            </a:r>
            <a:r>
              <a:rPr lang="ca-ES" sz="1200" noProof="0" dirty="0" smtClean="0"/>
              <a:t>pot passar desapercebut si només quantifiquem el consum. És un patró de consum habitual en joves de 15 a 34 anys i relacionat amb la mortalitat per accidents de trànsit, suïcidi o agressions violentes (Córdoba Garcia, 2012).</a:t>
            </a:r>
          </a:p>
          <a:p>
            <a:pPr lvl="1" algn="l"/>
            <a:endParaRPr lang="ca-ES" sz="1200" noProof="0" dirty="0" smtClean="0"/>
          </a:p>
          <a:p>
            <a:pPr lvl="1" algn="l"/>
            <a:r>
              <a:rPr lang="ca-ES" sz="1200" noProof="0" dirty="0" smtClean="0"/>
              <a:t>Segons dades del </a:t>
            </a:r>
            <a:r>
              <a:rPr lang="ca-ES" sz="1200" noProof="0" dirty="0" err="1" smtClean="0"/>
              <a:t>PNsD</a:t>
            </a:r>
            <a:r>
              <a:rPr lang="ca-ES" sz="1200" noProof="0" dirty="0" smtClean="0"/>
              <a:t> 2015, la població de 15 a 64 anys, el 4,5% tenen un consum de risc d’alcohol (mesurat amb </a:t>
            </a:r>
            <a:r>
              <a:rPr lang="ca-ES" sz="1200" noProof="0" dirty="0" err="1" smtClean="0"/>
              <a:t>l’Audit</a:t>
            </a:r>
            <a:r>
              <a:rPr lang="ca-ES" sz="1200" noProof="0" dirty="0" smtClean="0"/>
              <a:t>)</a:t>
            </a:r>
          </a:p>
          <a:p>
            <a:pPr lvl="1" algn="l"/>
            <a:endParaRPr lang="ca-ES" sz="1200" noProof="0" dirty="0" smtClean="0"/>
          </a:p>
          <a:p>
            <a:pPr lvl="1" algn="l"/>
            <a:r>
              <a:rPr lang="ca-ES" sz="1200" noProof="0" dirty="0" smtClean="0"/>
              <a:t>En aquest estudi es va trobar un 8,7% de dependència</a:t>
            </a:r>
            <a:r>
              <a:rPr lang="ca-ES" sz="1200" baseline="0" noProof="0" dirty="0" smtClean="0"/>
              <a:t> alcohòlica.</a:t>
            </a:r>
            <a:endParaRPr lang="ca-ES" sz="1200" noProof="0"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14</a:t>
            </a:fld>
            <a:endParaRPr lang="es-ES"/>
          </a:p>
        </p:txBody>
      </p:sp>
    </p:spTree>
    <p:extLst>
      <p:ext uri="{BB962C8B-B14F-4D97-AF65-F5344CB8AC3E}">
        <p14:creationId xmlns:p14="http://schemas.microsoft.com/office/powerpoint/2010/main" val="370435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rPr>
              <a:t>La revisió de </a:t>
            </a:r>
            <a:r>
              <a:rPr kumimoji="0" lang="ca-ES" sz="1600" b="0" i="0" u="none" strike="noStrike" cap="none" normalizeH="0" baseline="0" noProof="0" dirty="0" err="1" smtClean="0">
                <a:ln>
                  <a:noFill/>
                </a:ln>
                <a:solidFill>
                  <a:schemeClr val="tx1"/>
                </a:solidFill>
                <a:effectLst/>
                <a:latin typeface="Calibri" pitchFamily="34" charset="0"/>
                <a:ea typeface="Times New Roman" pitchFamily="18" charset="0"/>
                <a:cs typeface="Calibri" pitchFamily="34" charset="0"/>
              </a:rPr>
              <a:t>l’e-CAP</a:t>
            </a:r>
            <a:r>
              <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rPr>
              <a:t> destaca que hi ha errades en els registres, va sortir que el 67.8% de les persones ateses son no bevedors, la qual cosa no es correlaciona amb les dades de la bibliografia, estudis...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endParaRPr>
          </a:p>
          <a:p>
            <a:r>
              <a:rPr lang="ca-ES" baseline="0" noProof="0" dirty="0" smtClean="0"/>
              <a:t>Si revisem les estadístiques el 78,7% de la població ha begut alcohol en els últims 12 mesos i el 23,1%  va reconèixer </a:t>
            </a:r>
            <a:r>
              <a:rPr lang="ca-ES" baseline="0" noProof="0" dirty="0" err="1" smtClean="0"/>
              <a:t>haver-se</a:t>
            </a:r>
            <a:r>
              <a:rPr lang="ca-ES" baseline="0" noProof="0" dirty="0" smtClean="0"/>
              <a:t> emborratxat.</a:t>
            </a:r>
          </a:p>
          <a:p>
            <a:endParaRPr lang="ca-E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65% de la població entre 15 i 64 anys ha consumit alcohol el darrer mes</a:t>
            </a:r>
          </a:p>
          <a:p>
            <a:pPr marL="0" marR="0" indent="0" algn="l" defTabSz="914400" rtl="0" eaLnBrk="1" fontAlgn="auto" latinLnBrk="0" hangingPunct="1">
              <a:lnSpc>
                <a:spcPct val="100000"/>
              </a:lnSpc>
              <a:spcBef>
                <a:spcPts val="0"/>
              </a:spcBef>
              <a:spcAft>
                <a:spcPts val="0"/>
              </a:spcAft>
              <a:buClrTx/>
              <a:buSzTx/>
              <a:buFontTx/>
              <a:buNone/>
              <a:tabLst/>
              <a:defRPr/>
            </a:pPr>
            <a:endParaRPr lang="ca-ES" sz="1200" b="0" dirty="0" smtClean="0">
              <a:solidFill>
                <a:srgbClr val="5B610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12% de la població entre 30 i 64 anys ha fet el darrer mes, consum diari d’alcohol</a:t>
            </a:r>
          </a:p>
          <a:p>
            <a:endParaRPr lang="ca-ES" baseline="0" noProof="0" dirty="0" smtClean="0"/>
          </a:p>
          <a:p>
            <a:r>
              <a:rPr lang="ca-ES" baseline="0" noProof="0" dirty="0" smtClean="0"/>
              <a:t>Més del 6,5%  dels pacients atesos a atenció primària (AP) pateix un trastorn per consum d’alcohol.  </a:t>
            </a:r>
          </a:p>
          <a:p>
            <a:endParaRPr lang="ca-ES" baseline="0" noProof="0" dirty="0" smtClean="0"/>
          </a:p>
          <a:p>
            <a:endParaRPr lang="ca-ES" sz="1200" kern="1200" noProof="0" dirty="0" smtClean="0">
              <a:solidFill>
                <a:schemeClr val="tx1"/>
              </a:solidFill>
              <a:effectLst/>
              <a:latin typeface="+mn-lt"/>
              <a:ea typeface="+mn-ea"/>
              <a:cs typeface="+mn-cs"/>
            </a:endParaRP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16</a:t>
            </a:fld>
            <a:endParaRPr lang="es-ES"/>
          </a:p>
        </p:txBody>
      </p:sp>
    </p:spTree>
    <p:extLst>
      <p:ext uri="{BB962C8B-B14F-4D97-AF65-F5344CB8AC3E}">
        <p14:creationId xmlns:p14="http://schemas.microsoft.com/office/powerpoint/2010/main" val="2583593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aseline="0" noProof="0" dirty="0" smtClean="0"/>
              <a:t>Em la publicació del DSM-V es parlar de </a:t>
            </a:r>
            <a:r>
              <a:rPr lang="ca-ES" b="1" baseline="0" noProof="0" dirty="0" smtClean="0"/>
              <a:t>Trastorn per consum d’alcohol (TCA) </a:t>
            </a:r>
            <a:r>
              <a:rPr lang="ca-ES" baseline="0" noProof="0" dirty="0" smtClean="0"/>
              <a:t>i de </a:t>
            </a:r>
            <a:r>
              <a:rPr lang="ca-ES" b="1" baseline="0" noProof="0" dirty="0" smtClean="0"/>
              <a:t>consum excessiu reiterat (CER</a:t>
            </a:r>
            <a:r>
              <a:rPr lang="ca-ES" baseline="0" noProof="0" dirty="0" smtClean="0"/>
              <a:t>), on es parla de d’un problema sense solució de continuïtat i que evita </a:t>
            </a:r>
            <a:r>
              <a:rPr lang="ca-ES" baseline="0" noProof="0" dirty="0" err="1" smtClean="0"/>
              <a:t>l'estigmatització</a:t>
            </a:r>
            <a:r>
              <a:rPr lang="ca-ES" baseline="0" noProof="0" dirty="0" smtClean="0"/>
              <a:t> d’aquesta patologia.</a:t>
            </a:r>
          </a:p>
          <a:p>
            <a:r>
              <a:rPr lang="ca-ES" baseline="0" noProof="0" dirty="0" smtClean="0"/>
              <a:t>El CER està basada en la quantificació del consum d’alcohol amb grams. Les quantitats consumides es correlacionen amb els criteris diagnòstics i el dany orgànic. </a:t>
            </a:r>
          </a:p>
          <a:p>
            <a:r>
              <a:rPr lang="ca-ES" baseline="0" noProof="0" dirty="0" smtClean="0"/>
              <a:t>Per abordar aquest problema es proposa treballar amb </a:t>
            </a:r>
            <a:r>
              <a:rPr lang="ca-ES" b="1" baseline="0" noProof="0" dirty="0" smtClean="0"/>
              <a:t>atenció centrats en la persona </a:t>
            </a:r>
            <a:r>
              <a:rPr lang="ca-ES" baseline="0" noProof="0" dirty="0" smtClean="0"/>
              <a:t>i  </a:t>
            </a:r>
            <a:r>
              <a:rPr lang="ca-ES" b="1" baseline="0" noProof="0" dirty="0" smtClean="0"/>
              <a:t>de presa de decisions compartides. </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i="0" u="none" strike="noStrike" kern="1200" baseline="0" noProof="0" dirty="0" smtClean="0">
                <a:solidFill>
                  <a:schemeClr val="tx1"/>
                </a:solidFill>
                <a:latin typeface="+mn-lt"/>
                <a:ea typeface="+mn-ea"/>
                <a:cs typeface="+mn-cs"/>
              </a:rPr>
              <a:t>Fins aquesta edició del DSM, (la V), els problemes relacionats amb l’alcohol es dividien en dos grans grups: L'abús d’alcohol i la Dependència al alcohol.</a:t>
            </a:r>
          </a:p>
          <a:p>
            <a:r>
              <a:rPr lang="ca-ES" noProof="0" dirty="0" smtClean="0"/>
              <a:t>En</a:t>
            </a:r>
            <a:r>
              <a:rPr lang="ca-ES" baseline="0" noProof="0" dirty="0" smtClean="0"/>
              <a:t> aquesta</a:t>
            </a:r>
            <a:r>
              <a:rPr lang="ca-ES" noProof="0" dirty="0" smtClean="0"/>
              <a:t> edició</a:t>
            </a:r>
            <a:r>
              <a:rPr lang="ca-ES" baseline="0" noProof="0" dirty="0" smtClean="0"/>
              <a:t>, DSM V  integra </a:t>
            </a:r>
            <a:r>
              <a:rPr lang="ca-ES" sz="1200" b="0" i="0" u="none" strike="noStrike" kern="1200" baseline="0" noProof="0" dirty="0" smtClean="0">
                <a:solidFill>
                  <a:schemeClr val="tx1"/>
                </a:solidFill>
                <a:latin typeface="+mn-lt"/>
                <a:ea typeface="+mn-ea"/>
                <a:cs typeface="+mn-cs"/>
              </a:rPr>
              <a:t>abús d’alcohol i la dependència a l’alcohol </a:t>
            </a:r>
            <a:r>
              <a:rPr lang="ca-ES" baseline="0" noProof="0" dirty="0" smtClean="0"/>
              <a:t>en un sol terme: </a:t>
            </a:r>
            <a:r>
              <a:rPr lang="ca-ES" noProof="0" dirty="0" smtClean="0"/>
              <a:t>El TCA,</a:t>
            </a:r>
            <a:r>
              <a:rPr lang="ca-ES" baseline="0" noProof="0" dirty="0" smtClean="0"/>
              <a:t> </a:t>
            </a:r>
            <a:r>
              <a:rPr lang="ca-ES" noProof="0" dirty="0" smtClean="0"/>
              <a:t> nou concepte que introdueix el </a:t>
            </a:r>
            <a:r>
              <a:rPr lang="ca-ES" noProof="0" dirty="0" err="1" smtClean="0"/>
              <a:t>continuum</a:t>
            </a:r>
            <a:r>
              <a:rPr lang="ca-ES" noProof="0" dirty="0" smtClean="0"/>
              <a:t> </a:t>
            </a:r>
            <a:r>
              <a:rPr lang="ca-ES" noProof="0" dirty="0" err="1" smtClean="0"/>
              <a:t>vs</a:t>
            </a:r>
            <a:r>
              <a:rPr lang="ca-ES" noProof="0" dirty="0" smtClean="0"/>
              <a:t> l’antiga dicotomia,</a:t>
            </a:r>
            <a:r>
              <a:rPr lang="ca-ES" baseline="0" noProof="0" dirty="0" smtClean="0"/>
              <a:t> i estableix 3 nivells de gravetat segons els símptomes.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sz="1200" b="0" i="0" u="none" strike="noStrike" kern="1200" baseline="0" noProof="0" dirty="0" smtClean="0">
                <a:solidFill>
                  <a:schemeClr val="tx1"/>
                </a:solidFill>
                <a:latin typeface="+mn-lt"/>
                <a:ea typeface="+mn-ea"/>
                <a:cs typeface="+mn-cs"/>
              </a:rPr>
              <a:t>El DSM-5 </a:t>
            </a:r>
            <a:r>
              <a:rPr lang="ca-ES" sz="1200" b="0" i="0" u="none" strike="noStrike" kern="1200" baseline="0" noProof="0" dirty="0" err="1" smtClean="0">
                <a:solidFill>
                  <a:schemeClr val="tx1"/>
                </a:solidFill>
                <a:latin typeface="+mn-lt"/>
                <a:ea typeface="+mn-ea"/>
                <a:cs typeface="+mn-cs"/>
              </a:rPr>
              <a:t>establece</a:t>
            </a:r>
            <a:r>
              <a:rPr lang="ca-ES" sz="1200" b="0" i="0" u="none" strike="noStrike" kern="1200" baseline="0" noProof="0" dirty="0" smtClean="0">
                <a:solidFill>
                  <a:schemeClr val="tx1"/>
                </a:solidFill>
                <a:latin typeface="+mn-lt"/>
                <a:ea typeface="+mn-ea"/>
                <a:cs typeface="+mn-cs"/>
              </a:rPr>
              <a:t> 3 </a:t>
            </a:r>
            <a:r>
              <a:rPr lang="ca-ES" sz="1200" b="0" i="0" u="none" strike="noStrike" kern="1200" baseline="0" noProof="0" dirty="0" err="1" smtClean="0">
                <a:solidFill>
                  <a:schemeClr val="tx1"/>
                </a:solidFill>
                <a:latin typeface="+mn-lt"/>
                <a:ea typeface="+mn-ea"/>
                <a:cs typeface="+mn-cs"/>
              </a:rPr>
              <a:t>niveles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gravedad</a:t>
            </a:r>
            <a:r>
              <a:rPr lang="ca-ES" sz="1200" b="0" i="0" u="none" strike="noStrike" kern="1200" baseline="0" noProof="0" dirty="0" smtClean="0">
                <a:solidFill>
                  <a:schemeClr val="tx1"/>
                </a:solidFill>
                <a:latin typeface="+mn-lt"/>
                <a:ea typeface="+mn-ea"/>
                <a:cs typeface="+mn-cs"/>
              </a:rPr>
              <a:t> del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Leve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solo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2 o 3 </a:t>
            </a:r>
            <a:r>
              <a:rPr lang="ca-ES" sz="1200" b="0" i="0" u="none" strike="noStrike" kern="1200" baseline="0" noProof="0" dirty="0" err="1" smtClean="0">
                <a:solidFill>
                  <a:schemeClr val="tx1"/>
                </a:solidFill>
                <a:latin typeface="+mn-lt"/>
                <a:ea typeface="+mn-ea"/>
                <a:cs typeface="+mn-cs"/>
              </a:rPr>
              <a:t>criterios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diagnósticos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moderado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4 o 5 y </a:t>
            </a:r>
            <a:r>
              <a:rPr lang="ca-ES" sz="1200" b="0" i="0" u="none" strike="noStrike" kern="1200" baseline="0" noProof="0" dirty="0" err="1" smtClean="0">
                <a:solidFill>
                  <a:schemeClr val="tx1"/>
                </a:solidFill>
                <a:latin typeface="+mn-lt"/>
                <a:ea typeface="+mn-ea"/>
                <a:cs typeface="+mn-cs"/>
              </a:rPr>
              <a:t>grave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6 o mas. </a:t>
            </a:r>
            <a:r>
              <a:rPr lang="ca-ES" sz="1200" b="0" i="0" u="none" strike="noStrike" kern="1200" baseline="0" noProof="0" dirty="0" err="1" smtClean="0">
                <a:solidFill>
                  <a:schemeClr val="tx1"/>
                </a:solidFill>
                <a:latin typeface="+mn-lt"/>
                <a:ea typeface="+mn-ea"/>
                <a:cs typeface="+mn-cs"/>
              </a:rPr>
              <a:t>Reconoce</a:t>
            </a:r>
            <a:r>
              <a:rPr lang="ca-ES" sz="1200" b="0" i="0" u="none" strike="noStrike" kern="1200" baseline="0" noProof="0" dirty="0" smtClean="0">
                <a:solidFill>
                  <a:schemeClr val="tx1"/>
                </a:solidFill>
                <a:latin typeface="+mn-lt"/>
                <a:ea typeface="+mn-ea"/>
                <a:cs typeface="+mn-cs"/>
              </a:rPr>
              <a:t> el trastorno por alcohol como un </a:t>
            </a:r>
            <a:r>
              <a:rPr lang="ca-ES" sz="1200" b="0" i="0" u="none" strike="noStrike" kern="1200" baseline="0" noProof="0" dirty="0" err="1" smtClean="0">
                <a:solidFill>
                  <a:schemeClr val="tx1"/>
                </a:solidFill>
                <a:latin typeface="+mn-lt"/>
                <a:ea typeface="+mn-ea"/>
                <a:cs typeface="+mn-cs"/>
              </a:rPr>
              <a:t>continuum</a:t>
            </a:r>
            <a:r>
              <a:rPr lang="ca-ES" sz="1200" b="0" i="0" u="none" strike="noStrike" kern="1200" baseline="0" noProof="0" dirty="0" smtClean="0">
                <a:solidFill>
                  <a:schemeClr val="tx1"/>
                </a:solidFill>
                <a:latin typeface="+mn-lt"/>
                <a:ea typeface="+mn-ea"/>
                <a:cs typeface="+mn-cs"/>
              </a:rPr>
              <a:t> en la que engloba abuso y </a:t>
            </a:r>
            <a:r>
              <a:rPr lang="ca-ES" sz="1200" b="0" i="0" u="none" strike="noStrike" kern="1200" baseline="0" noProof="0" dirty="0" err="1" smtClean="0">
                <a:solidFill>
                  <a:schemeClr val="tx1"/>
                </a:solidFill>
                <a:latin typeface="+mn-lt"/>
                <a:ea typeface="+mn-ea"/>
                <a:cs typeface="+mn-cs"/>
              </a:rPr>
              <a:t>dependencia</a:t>
            </a:r>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La </a:t>
            </a:r>
            <a:r>
              <a:rPr lang="ca-ES" sz="1200" b="0" i="0" u="none" strike="noStrike" kern="1200" baseline="0" noProof="0" dirty="0" err="1" smtClean="0">
                <a:solidFill>
                  <a:schemeClr val="tx1"/>
                </a:solidFill>
                <a:latin typeface="+mn-lt"/>
                <a:ea typeface="+mn-ea"/>
                <a:cs typeface="+mn-cs"/>
              </a:rPr>
              <a:t>abstinencia</a:t>
            </a:r>
            <a:r>
              <a:rPr lang="ca-ES" sz="1200" b="0" i="0" u="none" strike="noStrike" kern="1200" baseline="0" noProof="0" dirty="0" smtClean="0">
                <a:solidFill>
                  <a:schemeClr val="tx1"/>
                </a:solidFill>
                <a:latin typeface="+mn-lt"/>
                <a:ea typeface="+mn-ea"/>
                <a:cs typeface="+mn-cs"/>
              </a:rPr>
              <a:t> del alcohol se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diagnosticar si el </a:t>
            </a:r>
            <a:r>
              <a:rPr lang="ca-ES" sz="1200" b="0" i="0" u="none" strike="noStrike" kern="1200" baseline="0" noProof="0" dirty="0" err="1" smtClean="0">
                <a:solidFill>
                  <a:schemeClr val="tx1"/>
                </a:solidFill>
                <a:latin typeface="+mn-lt"/>
                <a:ea typeface="+mn-ea"/>
                <a:cs typeface="+mn-cs"/>
              </a:rPr>
              <a:t>paciente</a:t>
            </a:r>
            <a:r>
              <a:rPr lang="ca-ES" sz="1200" b="0" i="0" u="none" strike="noStrike" kern="1200" baseline="0" noProof="0" dirty="0" smtClean="0">
                <a:solidFill>
                  <a:schemeClr val="tx1"/>
                </a:solidFill>
                <a:latin typeface="+mn-lt"/>
                <a:ea typeface="+mn-ea"/>
                <a:cs typeface="+mn-cs"/>
              </a:rPr>
              <a:t> presenta un </a:t>
            </a:r>
            <a:r>
              <a:rPr lang="ca-ES" sz="1200" b="0" i="0" u="none" strike="noStrike" kern="1200" baseline="0" noProof="0" dirty="0" err="1" smtClean="0">
                <a:solidFill>
                  <a:schemeClr val="tx1"/>
                </a:solidFill>
                <a:latin typeface="+mn-lt"/>
                <a:ea typeface="+mn-ea"/>
                <a:cs typeface="+mn-cs"/>
              </a:rPr>
              <a:t>mínimo</a:t>
            </a:r>
            <a:r>
              <a:rPr lang="ca-ES" sz="1200" b="0" i="0" u="none" strike="noStrike" kern="1200" baseline="0" noProof="0" dirty="0" smtClean="0">
                <a:solidFill>
                  <a:schemeClr val="tx1"/>
                </a:solidFill>
                <a:latin typeface="+mn-lt"/>
                <a:ea typeface="+mn-ea"/>
                <a:cs typeface="+mn-cs"/>
              </a:rPr>
              <a:t> de 2 de los 8 </a:t>
            </a:r>
            <a:r>
              <a:rPr lang="ca-ES" sz="1200" b="0" i="0" u="none" strike="noStrike" kern="1200" baseline="0" noProof="0" dirty="0" err="1" smtClean="0">
                <a:solidFill>
                  <a:schemeClr val="tx1"/>
                </a:solidFill>
                <a:latin typeface="+mn-lt"/>
                <a:ea typeface="+mn-ea"/>
                <a:cs typeface="+mn-cs"/>
              </a:rPr>
              <a:t>criterios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tras</a:t>
            </a:r>
            <a:r>
              <a:rPr lang="ca-ES" sz="1200" b="0" i="0" u="none" strike="noStrike" kern="1200" baseline="0" noProof="0" dirty="0" smtClean="0">
                <a:solidFill>
                  <a:schemeClr val="tx1"/>
                </a:solidFill>
                <a:latin typeface="+mn-lt"/>
                <a:ea typeface="+mn-ea"/>
                <a:cs typeface="+mn-cs"/>
              </a:rPr>
              <a:t> un </a:t>
            </a:r>
            <a:r>
              <a:rPr lang="ca-ES" sz="1200" b="0" i="0" u="none" strike="noStrike" kern="1200" baseline="0" noProof="0" dirty="0" err="1" smtClean="0">
                <a:solidFill>
                  <a:schemeClr val="tx1"/>
                </a:solidFill>
                <a:latin typeface="+mn-lt"/>
                <a:ea typeface="+mn-ea"/>
                <a:cs typeface="+mn-cs"/>
              </a:rPr>
              <a:t>cese</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reducción</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sustancial</a:t>
            </a:r>
            <a:r>
              <a:rPr lang="ca-ES" sz="1200" b="0" i="0" u="none" strike="noStrike" kern="1200" baseline="0" noProof="0" dirty="0" smtClean="0">
                <a:solidFill>
                  <a:schemeClr val="tx1"/>
                </a:solidFill>
                <a:latin typeface="+mn-lt"/>
                <a:ea typeface="+mn-ea"/>
                <a:cs typeface="+mn-cs"/>
              </a:rPr>
              <a:t>) de un consumo de alcohol, que </a:t>
            </a:r>
            <a:r>
              <a:rPr lang="ca-ES" sz="1200" b="0" i="0" u="none" strike="noStrike" kern="1200" baseline="0" noProof="0" dirty="0" err="1" smtClean="0">
                <a:solidFill>
                  <a:schemeClr val="tx1"/>
                </a:solidFill>
                <a:latin typeface="+mn-lt"/>
                <a:ea typeface="+mn-ea"/>
                <a:cs typeface="+mn-cs"/>
              </a:rPr>
              <a:t>haya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intenso</a:t>
            </a:r>
            <a:r>
              <a:rPr lang="ca-ES" sz="1200" b="0" i="0" u="none" strike="noStrike" kern="1200" baseline="0" noProof="0" dirty="0" smtClean="0">
                <a:solidFill>
                  <a:schemeClr val="tx1"/>
                </a:solidFill>
                <a:latin typeface="+mn-lt"/>
                <a:ea typeface="+mn-ea"/>
                <a:cs typeface="+mn-cs"/>
              </a:rPr>
              <a:t> y </a:t>
            </a:r>
            <a:r>
              <a:rPr lang="ca-ES" sz="1200" b="0" i="0" u="none" strike="noStrike" kern="1200" baseline="0" noProof="0" dirty="0" err="1" smtClean="0">
                <a:solidFill>
                  <a:schemeClr val="tx1"/>
                </a:solidFill>
                <a:latin typeface="+mn-lt"/>
                <a:ea typeface="+mn-ea"/>
                <a:cs typeface="+mn-cs"/>
              </a:rPr>
              <a:t>prolongado</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1 / </a:t>
            </a:r>
            <a:r>
              <a:rPr lang="ca-ES" sz="1200" b="0" i="0" u="none" strike="noStrike" kern="1200" baseline="0" noProof="0" dirty="0" err="1" smtClean="0">
                <a:solidFill>
                  <a:schemeClr val="tx1"/>
                </a:solidFill>
                <a:latin typeface="+mn-lt"/>
                <a:ea typeface="+mn-ea"/>
                <a:cs typeface="+mn-cs"/>
              </a:rPr>
              <a:t>Hiperactividad</a:t>
            </a:r>
            <a:r>
              <a:rPr lang="ca-ES" sz="1200" b="0" i="0" u="none" strike="noStrike" kern="1200" baseline="0" noProof="0" dirty="0" smtClean="0">
                <a:solidFill>
                  <a:schemeClr val="tx1"/>
                </a:solidFill>
                <a:latin typeface="+mn-lt"/>
                <a:ea typeface="+mn-ea"/>
                <a:cs typeface="+mn-cs"/>
              </a:rPr>
              <a:t> del sistema </a:t>
            </a:r>
            <a:r>
              <a:rPr lang="ca-ES" sz="1200" b="0" i="0" u="none" strike="noStrike" kern="1200" baseline="0" noProof="0" dirty="0" err="1" smtClean="0">
                <a:solidFill>
                  <a:schemeClr val="tx1"/>
                </a:solidFill>
                <a:latin typeface="+mn-lt"/>
                <a:ea typeface="+mn-ea"/>
                <a:cs typeface="+mn-cs"/>
              </a:rPr>
              <a:t>nervioso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autonomo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sudoracion</a:t>
            </a:r>
            <a:r>
              <a:rPr lang="ca-ES" sz="1200" b="0" i="0" u="none" strike="noStrike" kern="1200" baseline="0" noProof="0" dirty="0" smtClean="0">
                <a:solidFill>
                  <a:schemeClr val="tx1"/>
                </a:solidFill>
                <a:latin typeface="+mn-lt"/>
                <a:ea typeface="+mn-ea"/>
                <a:cs typeface="+mn-cs"/>
              </a:rPr>
              <a:t> o ritmo </a:t>
            </a:r>
            <a:r>
              <a:rPr lang="ca-ES" sz="1200" b="0" i="0" u="none" strike="noStrike" kern="1200" baseline="0" noProof="0" dirty="0" err="1" smtClean="0">
                <a:solidFill>
                  <a:schemeClr val="tx1"/>
                </a:solidFill>
                <a:latin typeface="+mn-lt"/>
                <a:ea typeface="+mn-ea"/>
                <a:cs typeface="+mn-cs"/>
              </a:rPr>
              <a:t>cardiaco</a:t>
            </a:r>
            <a:r>
              <a:rPr lang="ca-ES" sz="1200" b="0" i="0" u="none" strike="noStrike" kern="1200" baseline="0" noProof="0" dirty="0" smtClean="0">
                <a:solidFill>
                  <a:schemeClr val="tx1"/>
                </a:solidFill>
                <a:latin typeface="+mn-lt"/>
                <a:ea typeface="+mn-ea"/>
                <a:cs typeface="+mn-cs"/>
              </a:rPr>
              <a:t> superior a 100 </a:t>
            </a:r>
            <a:r>
              <a:rPr lang="ca-ES" sz="1200" b="0" i="0" u="none" strike="noStrike" kern="1200" baseline="0" noProof="0" dirty="0" err="1" smtClean="0">
                <a:solidFill>
                  <a:schemeClr val="tx1"/>
                </a:solidFill>
                <a:latin typeface="+mn-lt"/>
                <a:ea typeface="+mn-ea"/>
                <a:cs typeface="+mn-cs"/>
              </a:rPr>
              <a:t>latidos</a:t>
            </a:r>
            <a:r>
              <a:rPr lang="ca-ES" sz="1200" b="0" i="0" u="none" strike="noStrike" kern="1200" baseline="0" noProof="0" dirty="0" smtClean="0">
                <a:solidFill>
                  <a:schemeClr val="tx1"/>
                </a:solidFill>
                <a:latin typeface="+mn-lt"/>
                <a:ea typeface="+mn-ea"/>
                <a:cs typeface="+mn-cs"/>
              </a:rPr>
              <a:t> por minuto).</a:t>
            </a:r>
          </a:p>
          <a:p>
            <a:r>
              <a:rPr lang="ca-ES" sz="1200" b="0" i="0" u="none" strike="noStrike" kern="1200" baseline="0" noProof="0" dirty="0" smtClean="0">
                <a:solidFill>
                  <a:schemeClr val="tx1"/>
                </a:solidFill>
                <a:latin typeface="+mn-lt"/>
                <a:ea typeface="+mn-ea"/>
                <a:cs typeface="+mn-cs"/>
              </a:rPr>
              <a:t>2 / Incremento del </a:t>
            </a:r>
            <a:r>
              <a:rPr lang="ca-ES" sz="1200" b="0" i="0" u="none" strike="noStrike" kern="1200" baseline="0" noProof="0" dirty="0" err="1" smtClean="0">
                <a:solidFill>
                  <a:schemeClr val="tx1"/>
                </a:solidFill>
                <a:latin typeface="+mn-lt"/>
                <a:ea typeface="+mn-ea"/>
                <a:cs typeface="+mn-cs"/>
              </a:rPr>
              <a:t>temblor</a:t>
            </a:r>
            <a:r>
              <a:rPr lang="ca-ES" sz="1200" b="0" i="0" u="none" strike="noStrike" kern="1200" baseline="0" noProof="0" dirty="0" smtClean="0">
                <a:solidFill>
                  <a:schemeClr val="tx1"/>
                </a:solidFill>
                <a:latin typeface="+mn-lt"/>
                <a:ea typeface="+mn-ea"/>
                <a:cs typeface="+mn-cs"/>
              </a:rPr>
              <a:t> de las </a:t>
            </a:r>
            <a:r>
              <a:rPr lang="ca-ES" sz="1200" b="0" i="0" u="none" strike="noStrike" kern="1200" baseline="0" noProof="0" dirty="0" err="1" smtClean="0">
                <a:solidFill>
                  <a:schemeClr val="tx1"/>
                </a:solidFill>
                <a:latin typeface="+mn-lt"/>
                <a:ea typeface="+mn-ea"/>
                <a:cs typeface="+mn-cs"/>
              </a:rPr>
              <a:t>manos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3 / </a:t>
            </a:r>
            <a:r>
              <a:rPr lang="ca-ES" sz="1200" b="0" i="0" u="none" strike="noStrike" kern="1200" baseline="0" noProof="0" dirty="0" err="1" smtClean="0">
                <a:solidFill>
                  <a:schemeClr val="tx1"/>
                </a:solidFill>
                <a:latin typeface="+mn-lt"/>
                <a:ea typeface="+mn-ea"/>
                <a:cs typeface="+mn-cs"/>
              </a:rPr>
              <a:t>Insomnio</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4 / </a:t>
            </a:r>
            <a:r>
              <a:rPr lang="ca-ES" sz="1200" b="0" i="0" u="none" strike="noStrike" kern="1200" baseline="0" noProof="0" dirty="0" err="1" smtClean="0">
                <a:solidFill>
                  <a:schemeClr val="tx1"/>
                </a:solidFill>
                <a:latin typeface="+mn-lt"/>
                <a:ea typeface="+mn-ea"/>
                <a:cs typeface="+mn-cs"/>
              </a:rPr>
              <a:t>Nauseas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vomitos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5 / </a:t>
            </a:r>
            <a:r>
              <a:rPr lang="ca-ES" sz="1200" b="0" i="0" u="none" strike="noStrike" kern="1200" baseline="0" noProof="0" dirty="0" err="1" smtClean="0">
                <a:solidFill>
                  <a:schemeClr val="tx1"/>
                </a:solidFill>
                <a:latin typeface="+mn-lt"/>
                <a:ea typeface="+mn-ea"/>
                <a:cs typeface="+mn-cs"/>
              </a:rPr>
              <a:t>Alucinaciones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ilusiones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transitorias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visuales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tactiles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auditivas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6 / </a:t>
            </a:r>
            <a:r>
              <a:rPr lang="ca-ES" sz="1200" b="0" i="0" u="none" strike="noStrike" kern="1200" baseline="0" noProof="0" dirty="0" err="1" smtClean="0">
                <a:solidFill>
                  <a:schemeClr val="tx1"/>
                </a:solidFill>
                <a:latin typeface="+mn-lt"/>
                <a:ea typeface="+mn-ea"/>
                <a:cs typeface="+mn-cs"/>
              </a:rPr>
              <a:t>Agitacion</a:t>
            </a:r>
            <a:r>
              <a:rPr lang="ca-ES" sz="1200" b="0" i="0" u="none" strike="noStrike" kern="1200" baseline="0" noProof="0" dirty="0" smtClean="0">
                <a:solidFill>
                  <a:schemeClr val="tx1"/>
                </a:solidFill>
                <a:latin typeface="+mn-lt"/>
                <a:ea typeface="+mn-ea"/>
                <a:cs typeface="+mn-cs"/>
              </a:rPr>
              <a:t> psicomotora.</a:t>
            </a:r>
          </a:p>
          <a:p>
            <a:r>
              <a:rPr lang="ca-ES" sz="1200" b="0" i="0" u="none" strike="noStrike" kern="1200" baseline="0" noProof="0" dirty="0" smtClean="0">
                <a:solidFill>
                  <a:schemeClr val="tx1"/>
                </a:solidFill>
                <a:latin typeface="+mn-lt"/>
                <a:ea typeface="+mn-ea"/>
                <a:cs typeface="+mn-cs"/>
              </a:rPr>
              <a:t>7 / </a:t>
            </a:r>
            <a:r>
              <a:rPr lang="ca-ES" sz="1200" b="0" i="0" u="none" strike="noStrike" kern="1200" baseline="0" noProof="0" dirty="0" err="1" smtClean="0">
                <a:solidFill>
                  <a:schemeClr val="tx1"/>
                </a:solidFill>
                <a:latin typeface="+mn-lt"/>
                <a:ea typeface="+mn-ea"/>
                <a:cs typeface="+mn-cs"/>
              </a:rPr>
              <a:t>Ansiedad</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8 / </a:t>
            </a:r>
            <a:r>
              <a:rPr lang="ca-ES" sz="1200" b="0" i="0" u="none" strike="noStrike" kern="1200" baseline="0" noProof="0" dirty="0" err="1" smtClean="0">
                <a:solidFill>
                  <a:schemeClr val="tx1"/>
                </a:solidFill>
                <a:latin typeface="+mn-lt"/>
                <a:ea typeface="+mn-ea"/>
                <a:cs typeface="+mn-cs"/>
              </a:rPr>
              <a:t>Convulsiones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tonico-clonicas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generalizadas</a:t>
            </a:r>
            <a:r>
              <a:rPr lang="ca-ES" sz="1200" b="0" i="0" u="none" strike="noStrike" kern="1200" baseline="0" noProof="0" dirty="0" smtClean="0">
                <a:solidFill>
                  <a:schemeClr val="tx1"/>
                </a:solidFill>
                <a:latin typeface="+mn-lt"/>
                <a:ea typeface="+mn-ea"/>
                <a:cs typeface="+mn-cs"/>
              </a:rPr>
              <a:t>.</a:t>
            </a:r>
          </a:p>
          <a:p>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atracones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reiterados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producen</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cambios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adaptativos</a:t>
            </a:r>
            <a:r>
              <a:rPr lang="ca-ES" sz="1200" b="0" i="0" u="none" strike="noStrike" kern="1200" baseline="0" noProof="0" dirty="0" smtClean="0">
                <a:solidFill>
                  <a:schemeClr val="tx1"/>
                </a:solidFill>
                <a:latin typeface="+mn-lt"/>
                <a:ea typeface="+mn-ea"/>
                <a:cs typeface="+mn-cs"/>
              </a:rPr>
              <a:t> en </a:t>
            </a:r>
            <a:r>
              <a:rPr lang="ca-ES" sz="1200" b="0" i="0" u="none" strike="noStrike" kern="1200" baseline="0" noProof="0" dirty="0" err="1" smtClean="0">
                <a:solidFill>
                  <a:schemeClr val="tx1"/>
                </a:solidFill>
                <a:latin typeface="+mn-lt"/>
                <a:ea typeface="+mn-ea"/>
                <a:cs typeface="+mn-cs"/>
              </a:rPr>
              <a:t>determinados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sistemas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neurotransmision</a:t>
            </a:r>
            <a:r>
              <a:rPr lang="ca-ES" sz="1200" b="0" i="0" u="none" strike="noStrike" kern="1200" baseline="0" noProof="0" dirty="0" smtClean="0">
                <a:solidFill>
                  <a:schemeClr val="tx1"/>
                </a:solidFill>
                <a:latin typeface="+mn-lt"/>
                <a:ea typeface="+mn-ea"/>
                <a:cs typeface="+mn-cs"/>
              </a:rPr>
              <a:t> y en los </a:t>
            </a:r>
            <a:r>
              <a:rPr lang="ca-ES" sz="1200" b="0" i="0" u="none" strike="noStrike" kern="1200" baseline="0" noProof="0" dirty="0" err="1" smtClean="0">
                <a:solidFill>
                  <a:schemeClr val="tx1"/>
                </a:solidFill>
                <a:latin typeface="+mn-lt"/>
                <a:ea typeface="+mn-ea"/>
                <a:cs typeface="+mn-cs"/>
              </a:rPr>
              <a:t>circuitos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cerebrales</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gobiernan</a:t>
            </a:r>
            <a:r>
              <a:rPr lang="ca-ES" sz="1200" b="0" i="0" u="none" strike="noStrike" kern="1200" baseline="0" noProof="0" dirty="0" smtClean="0">
                <a:solidFill>
                  <a:schemeClr val="tx1"/>
                </a:solidFill>
                <a:latin typeface="+mn-lt"/>
                <a:ea typeface="+mn-ea"/>
                <a:cs typeface="+mn-cs"/>
              </a:rPr>
              <a:t> el control sobre la conducta de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a:t>
            </a:r>
            <a:r>
              <a:rPr lang="ca-ES" sz="1200" b="0" i="0" u="none" strike="noStrike" kern="1200" baseline="0" noProof="0" dirty="0" err="1" smtClean="0">
                <a:solidFill>
                  <a:schemeClr val="tx1"/>
                </a:solidFill>
                <a:latin typeface="+mn-lt"/>
                <a:ea typeface="+mn-ea"/>
                <a:cs typeface="+mn-cs"/>
              </a:rPr>
              <a:t>Debido</a:t>
            </a:r>
            <a:r>
              <a:rPr lang="ca-ES" sz="1200" b="0" i="0" u="none" strike="noStrike" kern="1200" baseline="0" noProof="0" dirty="0" smtClean="0">
                <a:solidFill>
                  <a:schemeClr val="tx1"/>
                </a:solidFill>
                <a:latin typeface="+mn-lt"/>
                <a:ea typeface="+mn-ea"/>
                <a:cs typeface="+mn-cs"/>
              </a:rPr>
              <a:t> a </a:t>
            </a:r>
            <a:r>
              <a:rPr lang="ca-ES" sz="1200" b="0" i="0" u="none" strike="noStrike" kern="1200" baseline="0" noProof="0" dirty="0" err="1" smtClean="0">
                <a:solidFill>
                  <a:schemeClr val="tx1"/>
                </a:solidFill>
                <a:latin typeface="+mn-lt"/>
                <a:ea typeface="+mn-ea"/>
                <a:cs typeface="+mn-cs"/>
              </a:rPr>
              <a:t>fenomenos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neuroplasticidad</a:t>
            </a:r>
            <a:r>
              <a:rPr lang="ca-ES" sz="1200" b="0" i="0" u="none" strike="noStrike" kern="1200" baseline="0" noProof="0" dirty="0" smtClean="0">
                <a:solidFill>
                  <a:schemeClr val="tx1"/>
                </a:solidFill>
                <a:latin typeface="+mn-lt"/>
                <a:ea typeface="+mn-ea"/>
                <a:cs typeface="+mn-cs"/>
              </a:rPr>
              <a:t>, el </a:t>
            </a:r>
            <a:r>
              <a:rPr lang="ca-ES" sz="1200" b="0" i="0" u="none" strike="noStrike" kern="1200" baseline="0" noProof="0" dirty="0" err="1" smtClean="0">
                <a:solidFill>
                  <a:schemeClr val="tx1"/>
                </a:solidFill>
                <a:latin typeface="+mn-lt"/>
                <a:ea typeface="+mn-ea"/>
                <a:cs typeface="+mn-cs"/>
              </a:rPr>
              <a:t>cerebro</a:t>
            </a:r>
            <a:r>
              <a:rPr lang="ca-ES" sz="1200" b="0" i="0" u="none" strike="noStrike" kern="1200" baseline="0" noProof="0" dirty="0" smtClean="0">
                <a:solidFill>
                  <a:schemeClr val="tx1"/>
                </a:solidFill>
                <a:latin typeface="+mn-lt"/>
                <a:ea typeface="+mn-ea"/>
                <a:cs typeface="+mn-cs"/>
              </a:rPr>
              <a:t> se adapta al impacto </a:t>
            </a:r>
            <a:r>
              <a:rPr lang="ca-ES" sz="1200" b="0" i="0" u="none" strike="noStrike" kern="1200" baseline="0" noProof="0" dirty="0" err="1" smtClean="0">
                <a:solidFill>
                  <a:schemeClr val="tx1"/>
                </a:solidFill>
                <a:latin typeface="+mn-lt"/>
                <a:ea typeface="+mn-ea"/>
                <a:cs typeface="+mn-cs"/>
              </a:rPr>
              <a:t>repetido</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elevadas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concentraciones</a:t>
            </a:r>
            <a:r>
              <a:rPr lang="ca-ES" sz="1200" b="0" i="0" u="none" strike="noStrike" kern="1200" baseline="0" noProof="0" dirty="0" smtClean="0">
                <a:solidFill>
                  <a:schemeClr val="tx1"/>
                </a:solidFill>
                <a:latin typeface="+mn-lt"/>
                <a:ea typeface="+mn-ea"/>
                <a:cs typeface="+mn-cs"/>
              </a:rPr>
              <a:t> de alcohol, </a:t>
            </a:r>
            <a:r>
              <a:rPr lang="ca-ES" sz="1200" b="0" i="0" u="none" strike="noStrike" kern="1200" baseline="0" noProof="0" dirty="0" err="1" smtClean="0">
                <a:solidFill>
                  <a:schemeClr val="tx1"/>
                </a:solidFill>
                <a:latin typeface="+mn-lt"/>
                <a:ea typeface="+mn-ea"/>
                <a:cs typeface="+mn-cs"/>
              </a:rPr>
              <a:t>convirtiendose</a:t>
            </a:r>
            <a:r>
              <a:rPr lang="ca-ES" sz="1200" b="0" i="0" u="none" strike="noStrike" kern="1200" baseline="0" noProof="0" dirty="0" smtClean="0">
                <a:solidFill>
                  <a:schemeClr val="tx1"/>
                </a:solidFill>
                <a:latin typeface="+mn-lt"/>
                <a:ea typeface="+mn-ea"/>
                <a:cs typeface="+mn-cs"/>
              </a:rPr>
              <a:t> en un </a:t>
            </a:r>
            <a:r>
              <a:rPr lang="ca-ES" sz="1200" b="0" i="0" u="none" strike="noStrike" kern="1200" baseline="0" noProof="0" dirty="0" err="1" smtClean="0">
                <a:solidFill>
                  <a:schemeClr val="tx1"/>
                </a:solidFill>
                <a:latin typeface="+mn-lt"/>
                <a:ea typeface="+mn-ea"/>
                <a:cs typeface="+mn-cs"/>
              </a:rPr>
              <a:t>cerebro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hiperexcitado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cuyas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manifestaciones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clinicas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pueden</a:t>
            </a:r>
            <a:r>
              <a:rPr lang="ca-ES" sz="1200" b="0" i="0" u="none" strike="noStrike" kern="1200" baseline="0" noProof="0" dirty="0" smtClean="0">
                <a:solidFill>
                  <a:schemeClr val="tx1"/>
                </a:solidFill>
                <a:latin typeface="+mn-lt"/>
                <a:ea typeface="+mn-ea"/>
                <a:cs typeface="+mn-cs"/>
              </a:rPr>
              <a:t> ser: </a:t>
            </a:r>
          </a:p>
          <a:p>
            <a:pPr marL="228600" indent="-228600">
              <a:buAutoNum type="arabicParenBoth"/>
            </a:pPr>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sintomas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abstinencia</a:t>
            </a:r>
            <a:r>
              <a:rPr lang="ca-ES" sz="1200" b="0" i="0" u="none" strike="noStrike" kern="1200" baseline="0" noProof="0" dirty="0" smtClean="0">
                <a:solidFill>
                  <a:schemeClr val="tx1"/>
                </a:solidFill>
                <a:latin typeface="+mn-lt"/>
                <a:ea typeface="+mn-ea"/>
                <a:cs typeface="+mn-cs"/>
              </a:rPr>
              <a:t> del alcohol, </a:t>
            </a:r>
          </a:p>
          <a:p>
            <a:pPr marL="228600" indent="-228600">
              <a:buAutoNum type="arabicParenBoth"/>
            </a:pPr>
            <a:r>
              <a:rPr lang="ca-ES" sz="1200" b="0" i="0" u="none" strike="noStrike" kern="1200" baseline="0" noProof="0" dirty="0" smtClean="0">
                <a:solidFill>
                  <a:schemeClr val="tx1"/>
                </a:solidFill>
                <a:latin typeface="+mn-lt"/>
                <a:ea typeface="+mn-ea"/>
                <a:cs typeface="+mn-cs"/>
              </a:rPr>
              <a:t>la </a:t>
            </a:r>
            <a:r>
              <a:rPr lang="ca-ES" sz="1200" b="0" i="0" u="none" strike="noStrike" kern="1200" baseline="0" noProof="0" dirty="0" err="1" smtClean="0">
                <a:solidFill>
                  <a:schemeClr val="tx1"/>
                </a:solidFill>
                <a:latin typeface="+mn-lt"/>
                <a:ea typeface="+mn-ea"/>
                <a:cs typeface="+mn-cs"/>
              </a:rPr>
              <a:t>necesidad</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biologica</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en </a:t>
            </a:r>
            <a:r>
              <a:rPr lang="ca-ES" sz="1200" b="0" i="0" u="none" strike="noStrike" kern="1200" baseline="0" noProof="0" dirty="0" err="1" smtClean="0">
                <a:solidFill>
                  <a:schemeClr val="tx1"/>
                </a:solidFill>
                <a:latin typeface="+mn-lt"/>
                <a:ea typeface="+mn-ea"/>
                <a:cs typeface="+mn-cs"/>
              </a:rPr>
              <a:t>determinadas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situaciones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craving</a:t>
            </a:r>
            <a:r>
              <a:rPr lang="ca-ES" sz="1200" b="0" i="0" u="none" strike="noStrike" kern="1200" baseline="0" noProof="0" dirty="0" smtClean="0">
                <a:solidFill>
                  <a:schemeClr val="tx1"/>
                </a:solidFill>
                <a:latin typeface="+mn-lt"/>
                <a:ea typeface="+mn-ea"/>
                <a:cs typeface="+mn-cs"/>
              </a:rPr>
              <a:t>” de alcohol) y </a:t>
            </a:r>
          </a:p>
          <a:p>
            <a:pPr marL="228600" indent="-228600">
              <a:buAutoNum type="arabicParenBoth"/>
            </a:pPr>
            <a:r>
              <a:rPr lang="ca-ES" sz="1200" b="0" i="0" u="none" strike="noStrike" kern="1200" baseline="0" noProof="0" dirty="0" smtClean="0">
                <a:solidFill>
                  <a:schemeClr val="tx1"/>
                </a:solidFill>
                <a:latin typeface="+mn-lt"/>
                <a:ea typeface="+mn-ea"/>
                <a:cs typeface="+mn-cs"/>
              </a:rPr>
              <a:t>el </a:t>
            </a:r>
            <a:r>
              <a:rPr lang="ca-ES" sz="1200" b="0" i="0" u="none" strike="noStrike" kern="1200" baseline="0" noProof="0" dirty="0" err="1" smtClean="0">
                <a:solidFill>
                  <a:schemeClr val="tx1"/>
                </a:solidFill>
                <a:latin typeface="+mn-lt"/>
                <a:ea typeface="+mn-ea"/>
                <a:cs typeface="+mn-cs"/>
              </a:rPr>
              <a:t>llamado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Efecto</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Deprivacion</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consiste</a:t>
            </a:r>
            <a:r>
              <a:rPr lang="ca-ES" sz="1200" b="0" i="0" u="none" strike="noStrike" kern="1200" baseline="0" noProof="0" dirty="0" smtClean="0">
                <a:solidFill>
                  <a:schemeClr val="tx1"/>
                </a:solidFill>
                <a:latin typeface="+mn-lt"/>
                <a:ea typeface="+mn-ea"/>
                <a:cs typeface="+mn-cs"/>
              </a:rPr>
              <a:t> en, que </a:t>
            </a:r>
            <a:r>
              <a:rPr lang="ca-ES" sz="1200" b="0" i="0" u="none" strike="noStrike" kern="1200" baseline="0" noProof="0" dirty="0" err="1" smtClean="0">
                <a:solidFill>
                  <a:schemeClr val="tx1"/>
                </a:solidFill>
                <a:latin typeface="+mn-lt"/>
                <a:ea typeface="+mn-ea"/>
                <a:cs typeface="+mn-cs"/>
              </a:rPr>
              <a:t>tras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unos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dias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semanas</a:t>
            </a:r>
            <a:r>
              <a:rPr lang="ca-ES" sz="1200" b="0" i="0" u="none" strike="noStrike" kern="1200" baseline="0" noProof="0" dirty="0" smtClean="0">
                <a:solidFill>
                  <a:schemeClr val="tx1"/>
                </a:solidFill>
                <a:latin typeface="+mn-lt"/>
                <a:ea typeface="+mn-ea"/>
                <a:cs typeface="+mn-cs"/>
              </a:rPr>
              <a:t> sin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es probable que la persona que </a:t>
            </a:r>
            <a:r>
              <a:rPr lang="ca-ES" sz="1200" b="0" i="0" u="none" strike="noStrike" kern="1200" baseline="0" noProof="0" dirty="0" err="1" smtClean="0">
                <a:solidFill>
                  <a:schemeClr val="tx1"/>
                </a:solidFill>
                <a:latin typeface="+mn-lt"/>
                <a:ea typeface="+mn-ea"/>
                <a:cs typeface="+mn-cs"/>
              </a:rPr>
              <a:t>tiene</a:t>
            </a:r>
            <a:r>
              <a:rPr lang="ca-ES" sz="1200" b="0" i="0" u="none" strike="noStrike" kern="1200" baseline="0" noProof="0" dirty="0" smtClean="0">
                <a:solidFill>
                  <a:schemeClr val="tx1"/>
                </a:solidFill>
                <a:latin typeface="+mn-lt"/>
                <a:ea typeface="+mn-ea"/>
                <a:cs typeface="+mn-cs"/>
              </a:rPr>
              <a:t> una </a:t>
            </a:r>
            <a:r>
              <a:rPr lang="ca-ES" sz="1200" b="0" i="0" u="none" strike="noStrike" kern="1200" baseline="0" noProof="0" dirty="0" err="1" smtClean="0">
                <a:solidFill>
                  <a:schemeClr val="tx1"/>
                </a:solidFill>
                <a:latin typeface="+mn-lt"/>
                <a:ea typeface="+mn-ea"/>
                <a:cs typeface="+mn-cs"/>
              </a:rPr>
              <a:t>adiccion</a:t>
            </a:r>
            <a:r>
              <a:rPr lang="ca-ES" sz="1200" b="0" i="0" u="none" strike="noStrike" kern="1200" baseline="0" noProof="0" dirty="0" smtClean="0">
                <a:solidFill>
                  <a:schemeClr val="tx1"/>
                </a:solidFill>
                <a:latin typeface="+mn-lt"/>
                <a:ea typeface="+mn-ea"/>
                <a:cs typeface="+mn-cs"/>
              </a:rPr>
              <a:t> al alcohol se </a:t>
            </a:r>
            <a:r>
              <a:rPr lang="ca-ES" sz="1200" b="0" i="0" u="none" strike="noStrike" kern="1200" baseline="0" noProof="0" dirty="0" err="1" smtClean="0">
                <a:solidFill>
                  <a:schemeClr val="tx1"/>
                </a:solidFill>
                <a:latin typeface="+mn-lt"/>
                <a:ea typeface="+mn-ea"/>
                <a:cs typeface="+mn-cs"/>
              </a:rPr>
              <a:t>descontrole</a:t>
            </a:r>
            <a:r>
              <a:rPr lang="ca-ES" sz="1200" b="0" i="0" u="none" strike="noStrike" kern="1200" baseline="0" noProof="0" dirty="0" smtClean="0">
                <a:solidFill>
                  <a:schemeClr val="tx1"/>
                </a:solidFill>
                <a:latin typeface="+mn-lt"/>
                <a:ea typeface="+mn-ea"/>
                <a:cs typeface="+mn-cs"/>
              </a:rPr>
              <a:t> con la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el dia que </a:t>
            </a:r>
            <a:r>
              <a:rPr lang="ca-ES" sz="1200" b="0" i="0" u="none" strike="noStrike" kern="1200" baseline="0" noProof="0" dirty="0" err="1" smtClean="0">
                <a:solidFill>
                  <a:schemeClr val="tx1"/>
                </a:solidFill>
                <a:latin typeface="+mn-lt"/>
                <a:ea typeface="+mn-ea"/>
                <a:cs typeface="+mn-cs"/>
              </a:rPr>
              <a:t>pruebe</a:t>
            </a:r>
            <a:r>
              <a:rPr lang="ca-ES" sz="1200" b="0" i="0" u="none" strike="noStrike" kern="1200" baseline="0" noProof="0" dirty="0" smtClean="0">
                <a:solidFill>
                  <a:schemeClr val="tx1"/>
                </a:solidFill>
                <a:latin typeface="+mn-lt"/>
                <a:ea typeface="+mn-ea"/>
                <a:cs typeface="+mn-cs"/>
              </a:rPr>
              <a:t> a tomar una copa (Guardia y cols., 2011). (</a:t>
            </a:r>
            <a:r>
              <a:rPr lang="ca-ES" sz="1200" b="0" i="0" u="none" strike="noStrike" kern="1200" baseline="0" noProof="0" dirty="0" err="1" smtClean="0">
                <a:solidFill>
                  <a:schemeClr val="tx1"/>
                </a:solidFill>
                <a:latin typeface="+mn-lt"/>
                <a:ea typeface="+mn-ea"/>
                <a:cs typeface="+mn-cs"/>
              </a:rPr>
              <a:t>Nivel</a:t>
            </a:r>
            <a:r>
              <a:rPr lang="ca-ES" sz="1200" b="0" i="0" u="none" strike="noStrike" kern="1200" baseline="0" noProof="0" dirty="0" smtClean="0">
                <a:solidFill>
                  <a:schemeClr val="tx1"/>
                </a:solidFill>
                <a:latin typeface="+mn-lt"/>
                <a:ea typeface="+mn-ea"/>
                <a:cs typeface="+mn-cs"/>
              </a:rPr>
              <a:t> de Evidencia 2).</a:t>
            </a:r>
          </a:p>
          <a:p>
            <a:pPr marL="228600" indent="-228600">
              <a:buAutoNum type="arabicParenBoth"/>
            </a:pPr>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atracones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pueden</a:t>
            </a:r>
            <a:r>
              <a:rPr lang="ca-ES" sz="1200" b="0" i="0" u="none" strike="noStrike" kern="1200" baseline="0" noProof="0" dirty="0" smtClean="0">
                <a:solidFill>
                  <a:schemeClr val="tx1"/>
                </a:solidFill>
                <a:latin typeface="+mn-lt"/>
                <a:ea typeface="+mn-ea"/>
                <a:cs typeface="+mn-cs"/>
              </a:rPr>
              <a:t> ser un primer </a:t>
            </a:r>
            <a:r>
              <a:rPr lang="ca-ES" sz="1200" b="0" i="0" u="none" strike="noStrike" kern="1200" baseline="0" noProof="0" dirty="0" err="1" smtClean="0">
                <a:solidFill>
                  <a:schemeClr val="tx1"/>
                </a:solidFill>
                <a:latin typeface="+mn-lt"/>
                <a:ea typeface="+mn-ea"/>
                <a:cs typeface="+mn-cs"/>
              </a:rPr>
              <a:t>síntoma</a:t>
            </a:r>
            <a:r>
              <a:rPr lang="ca-ES" sz="1200" b="0" i="0" u="none" strike="noStrike" kern="1200" baseline="0" noProof="0" dirty="0" smtClean="0">
                <a:solidFill>
                  <a:schemeClr val="tx1"/>
                </a:solidFill>
                <a:latin typeface="+mn-lt"/>
                <a:ea typeface="+mn-ea"/>
                <a:cs typeface="+mn-cs"/>
              </a:rPr>
              <a:t> del Trastorno por consumo de alcohol (o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es </a:t>
            </a:r>
            <a:r>
              <a:rPr lang="ca-ES" sz="1200" b="0" i="0" u="none" strike="noStrike" kern="1200" baseline="0" noProof="0" dirty="0" err="1" smtClean="0">
                <a:solidFill>
                  <a:schemeClr val="tx1"/>
                </a:solidFill>
                <a:latin typeface="+mn-lt"/>
                <a:ea typeface="+mn-ea"/>
                <a:cs typeface="+mn-cs"/>
              </a:rPr>
              <a:t>decir</a:t>
            </a:r>
            <a:r>
              <a:rPr lang="ca-ES" sz="1200" b="0" i="0" u="none" strike="noStrike" kern="1200" baseline="0" noProof="0" dirty="0" smtClean="0">
                <a:solidFill>
                  <a:schemeClr val="tx1"/>
                </a:solidFill>
                <a:latin typeface="+mn-lt"/>
                <a:ea typeface="+mn-ea"/>
                <a:cs typeface="+mn-cs"/>
              </a:rPr>
              <a:t>, de la </a:t>
            </a:r>
            <a:r>
              <a:rPr lang="ca-ES" sz="1200" b="0" i="0" u="none" strike="noStrike" kern="1200" baseline="0" noProof="0" dirty="0" err="1" smtClean="0">
                <a:solidFill>
                  <a:schemeClr val="tx1"/>
                </a:solidFill>
                <a:latin typeface="+mn-lt"/>
                <a:ea typeface="+mn-ea"/>
                <a:cs typeface="+mn-cs"/>
              </a:rPr>
              <a:t>dificultad</a:t>
            </a:r>
            <a:r>
              <a:rPr lang="ca-ES" sz="1200" b="0" i="0" u="none" strike="noStrike" kern="1200" baseline="0" noProof="0" dirty="0" smtClean="0">
                <a:solidFill>
                  <a:schemeClr val="tx1"/>
                </a:solidFill>
                <a:latin typeface="+mn-lt"/>
                <a:ea typeface="+mn-ea"/>
                <a:cs typeface="+mn-cs"/>
              </a:rPr>
              <a:t> para controlar el consumo de alcohol, que es el </a:t>
            </a:r>
            <a:r>
              <a:rPr lang="ca-ES" sz="1200" b="0" i="0" u="none" strike="noStrike" kern="1200" baseline="0" noProof="0" dirty="0" err="1" smtClean="0">
                <a:solidFill>
                  <a:schemeClr val="tx1"/>
                </a:solidFill>
                <a:latin typeface="+mn-lt"/>
                <a:ea typeface="+mn-ea"/>
                <a:cs typeface="+mn-cs"/>
              </a:rPr>
              <a:t>sintoma</a:t>
            </a:r>
            <a:r>
              <a:rPr lang="ca-ES" sz="1200" b="0" i="0" u="none" strike="noStrike" kern="1200" baseline="0" noProof="0" dirty="0" smtClean="0">
                <a:solidFill>
                  <a:schemeClr val="tx1"/>
                </a:solidFill>
                <a:latin typeface="+mn-lt"/>
                <a:ea typeface="+mn-ea"/>
                <a:cs typeface="+mn-cs"/>
              </a:rPr>
              <a:t> cardinal del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aparecer</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desde</a:t>
            </a:r>
            <a:r>
              <a:rPr lang="ca-ES" sz="1200" b="0" i="0" u="none" strike="noStrike" kern="1200" baseline="0" noProof="0" dirty="0" smtClean="0">
                <a:solidFill>
                  <a:schemeClr val="tx1"/>
                </a:solidFill>
                <a:latin typeface="+mn-lt"/>
                <a:ea typeface="+mn-ea"/>
                <a:cs typeface="+mn-cs"/>
              </a:rPr>
              <a:t> la </a:t>
            </a:r>
            <a:r>
              <a:rPr lang="ca-ES" sz="1200" b="0" i="0" u="none" strike="noStrike" kern="1200" baseline="0" noProof="0" dirty="0" err="1" smtClean="0">
                <a:solidFill>
                  <a:schemeClr val="tx1"/>
                </a:solidFill>
                <a:latin typeface="+mn-lt"/>
                <a:ea typeface="+mn-ea"/>
                <a:cs typeface="+mn-cs"/>
              </a:rPr>
              <a:t>juventud</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Nivel</a:t>
            </a:r>
            <a:r>
              <a:rPr lang="ca-ES" sz="1200" b="0" i="0" u="none" strike="noStrike" kern="1200" baseline="0" noProof="0" dirty="0" smtClean="0">
                <a:solidFill>
                  <a:schemeClr val="tx1"/>
                </a:solidFill>
                <a:latin typeface="+mn-lt"/>
                <a:ea typeface="+mn-ea"/>
                <a:cs typeface="+mn-cs"/>
              </a:rPr>
              <a:t> de Evidencia 3).</a:t>
            </a:r>
          </a:p>
          <a:p>
            <a:r>
              <a:rPr lang="ca-ES" sz="1200" b="0" i="0" u="none" strike="noStrike" kern="1200" baseline="0" noProof="0" dirty="0" smtClean="0">
                <a:solidFill>
                  <a:schemeClr val="tx1"/>
                </a:solidFill>
                <a:latin typeface="+mn-lt"/>
                <a:ea typeface="+mn-ea"/>
                <a:cs typeface="+mn-cs"/>
              </a:rPr>
              <a:t>A partir de la </a:t>
            </a:r>
            <a:r>
              <a:rPr lang="ca-ES" sz="1200" b="0" i="0" u="none" strike="noStrike" kern="1200" baseline="0" noProof="0" dirty="0" err="1" smtClean="0">
                <a:solidFill>
                  <a:schemeClr val="tx1"/>
                </a:solidFill>
                <a:latin typeface="+mn-lt"/>
                <a:ea typeface="+mn-ea"/>
                <a:cs typeface="+mn-cs"/>
              </a:rPr>
              <a:t>nueva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clasificacion</a:t>
            </a:r>
            <a:r>
              <a:rPr lang="ca-ES" sz="1200" b="0" i="0" u="none" strike="noStrike" kern="1200" baseline="0" noProof="0" dirty="0" smtClean="0">
                <a:solidFill>
                  <a:schemeClr val="tx1"/>
                </a:solidFill>
                <a:latin typeface="+mn-lt"/>
                <a:ea typeface="+mn-ea"/>
                <a:cs typeface="+mn-cs"/>
              </a:rPr>
              <a:t> diagnostica </a:t>
            </a:r>
            <a:r>
              <a:rPr lang="ca-ES" sz="1200" b="0" i="0" u="none" strike="noStrike" kern="1200" baseline="0" noProof="0" dirty="0" err="1" smtClean="0">
                <a:solidFill>
                  <a:schemeClr val="tx1"/>
                </a:solidFill>
                <a:latin typeface="+mn-lt"/>
                <a:ea typeface="+mn-ea"/>
                <a:cs typeface="+mn-cs"/>
              </a:rPr>
              <a:t>psiquiatrica</a:t>
            </a:r>
            <a:r>
              <a:rPr lang="ca-ES" sz="1200" b="0" i="0" u="none" strike="noStrike" kern="1200" baseline="0" noProof="0" dirty="0" smtClean="0">
                <a:solidFill>
                  <a:schemeClr val="tx1"/>
                </a:solidFill>
                <a:latin typeface="+mn-lt"/>
                <a:ea typeface="+mn-ea"/>
                <a:cs typeface="+mn-cs"/>
              </a:rPr>
              <a:t> de los </a:t>
            </a:r>
            <a:r>
              <a:rPr lang="ca-ES" sz="1200" b="0" i="0" u="none" strike="noStrike" kern="1200" baseline="0" noProof="0" dirty="0" err="1" smtClean="0">
                <a:solidFill>
                  <a:schemeClr val="tx1"/>
                </a:solidFill>
                <a:latin typeface="+mn-lt"/>
                <a:ea typeface="+mn-ea"/>
                <a:cs typeface="+mn-cs"/>
              </a:rPr>
              <a:t>trastornos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mentales</a:t>
            </a:r>
            <a:r>
              <a:rPr lang="ca-ES" sz="1200" b="0" i="0" u="none" strike="noStrike" kern="1200" baseline="0" noProof="0" dirty="0" smtClean="0">
                <a:solidFill>
                  <a:schemeClr val="tx1"/>
                </a:solidFill>
                <a:latin typeface="+mn-lt"/>
                <a:ea typeface="+mn-ea"/>
                <a:cs typeface="+mn-cs"/>
              </a:rPr>
              <a:t> DSM-5, la persona que, </a:t>
            </a:r>
            <a:r>
              <a:rPr lang="ca-ES" sz="1200" b="0" i="0" u="none" strike="noStrike" kern="1200" baseline="0" noProof="0" dirty="0" err="1" smtClean="0">
                <a:solidFill>
                  <a:schemeClr val="tx1"/>
                </a:solidFill>
                <a:latin typeface="+mn-lt"/>
                <a:ea typeface="+mn-ea"/>
                <a:cs typeface="+mn-cs"/>
              </a:rPr>
              <a:t>ademas</a:t>
            </a:r>
            <a:r>
              <a:rPr lang="ca-ES" sz="1200" b="0" i="0" u="none" strike="noStrike" kern="1200" baseline="0" noProof="0" dirty="0" smtClean="0">
                <a:solidFill>
                  <a:schemeClr val="tx1"/>
                </a:solidFill>
                <a:latin typeface="+mn-lt"/>
                <a:ea typeface="+mn-ea"/>
                <a:cs typeface="+mn-cs"/>
              </a:rPr>
              <a:t> de la </a:t>
            </a:r>
            <a:r>
              <a:rPr lang="ca-ES" sz="1200" b="0" i="0" u="none" strike="noStrike" kern="1200" baseline="0" noProof="0" dirty="0" err="1" smtClean="0">
                <a:solidFill>
                  <a:schemeClr val="tx1"/>
                </a:solidFill>
                <a:latin typeface="+mn-lt"/>
                <a:ea typeface="+mn-ea"/>
                <a:cs typeface="+mn-cs"/>
              </a:rPr>
              <a:t>difucultad</a:t>
            </a:r>
            <a:r>
              <a:rPr lang="ca-ES" sz="1200" b="0" i="0" u="none" strike="noStrike" kern="1200" baseline="0" noProof="0" dirty="0" smtClean="0">
                <a:solidFill>
                  <a:schemeClr val="tx1"/>
                </a:solidFill>
                <a:latin typeface="+mn-lt"/>
                <a:ea typeface="+mn-ea"/>
                <a:cs typeface="+mn-cs"/>
              </a:rPr>
              <a:t> para controlar </a:t>
            </a:r>
            <a:r>
              <a:rPr lang="ca-ES" sz="1200" b="0" i="0" u="none" strike="noStrike" kern="1200" baseline="0" noProof="0" dirty="0" err="1" smtClean="0">
                <a:solidFill>
                  <a:schemeClr val="tx1"/>
                </a:solidFill>
                <a:latin typeface="+mn-lt"/>
                <a:ea typeface="+mn-ea"/>
                <a:cs typeface="+mn-cs"/>
              </a:rPr>
              <a:t>tiene</a:t>
            </a:r>
            <a:r>
              <a:rPr lang="ca-ES" sz="1200" b="0" i="0" u="none" strike="noStrike" kern="1200" baseline="0" noProof="0" dirty="0" smtClean="0">
                <a:solidFill>
                  <a:schemeClr val="tx1"/>
                </a:solidFill>
                <a:latin typeface="+mn-lt"/>
                <a:ea typeface="+mn-ea"/>
                <a:cs typeface="+mn-cs"/>
              </a:rPr>
              <a:t> -por lo </a:t>
            </a:r>
            <a:r>
              <a:rPr lang="ca-ES" sz="1200" b="0" i="0" u="none" strike="noStrike" kern="1200" baseline="0" noProof="0" dirty="0" err="1" smtClean="0">
                <a:solidFill>
                  <a:schemeClr val="tx1"/>
                </a:solidFill>
                <a:latin typeface="+mn-lt"/>
                <a:ea typeface="+mn-ea"/>
                <a:cs typeface="+mn-cs"/>
              </a:rPr>
              <a:t>menos</a:t>
            </a:r>
            <a:r>
              <a:rPr lang="ca-ES" sz="1200" b="0" i="0" u="none" strike="noStrike" kern="1200" baseline="0" noProof="0" dirty="0" smtClean="0">
                <a:solidFill>
                  <a:schemeClr val="tx1"/>
                </a:solidFill>
                <a:latin typeface="+mn-lt"/>
                <a:ea typeface="+mn-ea"/>
                <a:cs typeface="+mn-cs"/>
              </a:rPr>
              <a:t>- un </a:t>
            </a:r>
            <a:r>
              <a:rPr lang="ca-ES" sz="1200" b="0" i="0" u="none" strike="noStrike" kern="1200" baseline="0" noProof="0" dirty="0" err="1" smtClean="0">
                <a:solidFill>
                  <a:schemeClr val="tx1"/>
                </a:solidFill>
                <a:latin typeface="+mn-lt"/>
                <a:ea typeface="+mn-ea"/>
                <a:cs typeface="+mn-cs"/>
              </a:rPr>
              <a:t>segundo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criterio</a:t>
            </a:r>
            <a:r>
              <a:rPr lang="ca-ES" sz="1200" b="0" i="0" u="none" strike="noStrike" kern="1200" baseline="0" noProof="0" dirty="0" smtClean="0">
                <a:solidFill>
                  <a:schemeClr val="tx1"/>
                </a:solidFill>
                <a:latin typeface="+mn-lt"/>
                <a:ea typeface="+mn-ea"/>
                <a:cs typeface="+mn-cs"/>
              </a:rPr>
              <a:t> diagnostico o </a:t>
            </a:r>
            <a:r>
              <a:rPr lang="ca-ES" sz="1200" b="0" i="0" u="none" strike="noStrike" kern="1200" baseline="0" noProof="0" dirty="0" err="1" smtClean="0">
                <a:solidFill>
                  <a:schemeClr val="tx1"/>
                </a:solidFill>
                <a:latin typeface="+mn-lt"/>
                <a:ea typeface="+mn-ea"/>
                <a:cs typeface="+mn-cs"/>
              </a:rPr>
              <a:t>sintoma</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que se han </a:t>
            </a:r>
            <a:r>
              <a:rPr lang="ca-ES" sz="1200" b="0" i="0" u="none" strike="noStrike" kern="1200" baseline="0" noProof="0" dirty="0" err="1" smtClean="0">
                <a:solidFill>
                  <a:schemeClr val="tx1"/>
                </a:solidFill>
                <a:latin typeface="+mn-lt"/>
                <a:ea typeface="+mn-ea"/>
                <a:cs typeface="+mn-cs"/>
              </a:rPr>
              <a:t>mantenido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presente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durante</a:t>
            </a:r>
            <a:r>
              <a:rPr lang="ca-ES" sz="1200" b="0" i="0" u="none" strike="noStrike" kern="1200" baseline="0" noProof="0" dirty="0" smtClean="0">
                <a:solidFill>
                  <a:schemeClr val="tx1"/>
                </a:solidFill>
                <a:latin typeface="+mn-lt"/>
                <a:ea typeface="+mn-ea"/>
                <a:cs typeface="+mn-cs"/>
              </a:rPr>
              <a:t> los </a:t>
            </a:r>
            <a:r>
              <a:rPr lang="ca-ES" sz="1200" b="0" i="0" u="none" strike="noStrike" kern="1200" baseline="0" noProof="0" dirty="0" err="1" smtClean="0">
                <a:solidFill>
                  <a:schemeClr val="tx1"/>
                </a:solidFill>
                <a:latin typeface="+mn-lt"/>
                <a:ea typeface="+mn-ea"/>
                <a:cs typeface="+mn-cs"/>
              </a:rPr>
              <a:t>últimos</a:t>
            </a:r>
            <a:r>
              <a:rPr lang="ca-ES" sz="1200" b="0" i="0" u="none" strike="noStrike" kern="1200" baseline="0" noProof="0" dirty="0" smtClean="0">
                <a:solidFill>
                  <a:schemeClr val="tx1"/>
                </a:solidFill>
                <a:latin typeface="+mn-lt"/>
                <a:ea typeface="+mn-ea"/>
                <a:cs typeface="+mn-cs"/>
              </a:rPr>
              <a:t> 12 meses, </a:t>
            </a:r>
            <a:r>
              <a:rPr lang="ca-ES" sz="1200" b="0" i="0" u="none" strike="noStrike" kern="1200" baseline="0" noProof="0" dirty="0" err="1" smtClean="0">
                <a:solidFill>
                  <a:schemeClr val="tx1"/>
                </a:solidFill>
                <a:latin typeface="+mn-lt"/>
                <a:ea typeface="+mn-ea"/>
                <a:cs typeface="+mn-cs"/>
              </a:rPr>
              <a:t>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ser diagnosticada de TRASTORNO por CONSUMO de ALCOHOL </a:t>
            </a:r>
            <a:r>
              <a:rPr lang="ca-ES" sz="1200" b="0" i="0" u="none" strike="noStrike" kern="1200" baseline="0" noProof="0" dirty="0" err="1" smtClean="0">
                <a:solidFill>
                  <a:schemeClr val="tx1"/>
                </a:solidFill>
                <a:latin typeface="+mn-lt"/>
                <a:ea typeface="+mn-ea"/>
                <a:cs typeface="+mn-cs"/>
              </a:rPr>
              <a:t>leve</a:t>
            </a:r>
            <a:r>
              <a:rPr lang="ca-ES" sz="1200" b="0" i="0" u="none" strike="noStrike" kern="1200" baseline="0" noProof="0" dirty="0" smtClean="0">
                <a:solidFill>
                  <a:schemeClr val="tx1"/>
                </a:solidFill>
                <a:latin typeface="+mn-lt"/>
                <a:ea typeface="+mn-ea"/>
                <a:cs typeface="+mn-cs"/>
              </a:rPr>
              <a:t>.</a:t>
            </a:r>
            <a:endParaRPr lang="ca-ES" noProof="0"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19</a:t>
            </a:fld>
            <a:endParaRPr lang="es-ES"/>
          </a:p>
        </p:txBody>
      </p:sp>
    </p:spTree>
    <p:extLst>
      <p:ext uri="{BB962C8B-B14F-4D97-AF65-F5344CB8AC3E}">
        <p14:creationId xmlns:p14="http://schemas.microsoft.com/office/powerpoint/2010/main" val="195121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dirty="0" smtClean="0">
                <a:latin typeface="+mn-lt"/>
                <a:ea typeface="ＭＳ Ｐゴシック" pitchFamily="34" charset="-128"/>
                <a:cs typeface="+mn-cs"/>
              </a:rPr>
              <a:t>En los trastornos por consumo de sustancias, el DSM-V decidió combinar las categorías diagnósticas</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para fortalecer el diagnóstico. El DSM-V exige la presencia de 2 a 3 criterios, dependiendo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de la sustancia, para el diagnóstico de trastorno por consumo de una sustancia.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Con respecto a los criterios diagnósticos, el trastorno por consumo de alcohol del nuevo DSM-V combina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los criterios diagnósticos de</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ya que los estudios han demostrado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que comparten una estructura unidimensional . El nuevo diagnóstico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DSM-V mantiene 3 de los 4 criterios del abuso (pasan a ser los criterios 1-3) y los 7 criterios de la dependencia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(pasan a ser los criterios 4-10). Además, incorpora un nuevo criterio diagnóstico, el 11,</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"ansia de consumo o un deseo o impulso irrefrenables de consumir alcohol“. El DSM-V ha incorporado una calificación de gravedad</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específica del cuadro clínico y proporciona criterios operativos para las calificaciones</a:t>
            </a:r>
            <a:r>
              <a:rPr lang="es-ES" baseline="0" dirty="0" smtClean="0">
                <a:latin typeface="+mn-lt"/>
                <a:ea typeface="ＭＳ Ｐゴシック" pitchFamily="34" charset="-128"/>
                <a:cs typeface="+mn-cs"/>
              </a:rPr>
              <a:t> de</a:t>
            </a:r>
            <a:r>
              <a:rPr lang="es-ES" dirty="0" smtClean="0">
                <a:latin typeface="+mn-lt"/>
                <a:ea typeface="ＭＳ Ｐゴシック" pitchFamily="34" charset="-128"/>
                <a:cs typeface="+mn-cs"/>
              </a:rPr>
              <a:t> leve (2-3 criterios), moderada (4-5 criterios), o grave (&gt;5</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criterios).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es-ES" sz="1600" b="1" dirty="0" smtClean="0"/>
              <a:t>DSM-V</a:t>
            </a:r>
            <a:r>
              <a:rPr lang="en-GB" altLang="es-ES" sz="1200" dirty="0" smtClean="0"/>
              <a:t> : los </a:t>
            </a:r>
            <a:r>
              <a:rPr lang="en-GB" altLang="es-ES" sz="1200" dirty="0" err="1" smtClean="0"/>
              <a:t>términos</a:t>
            </a:r>
            <a:r>
              <a:rPr lang="en-GB" altLang="es-ES" sz="1200" dirty="0" smtClean="0"/>
              <a:t> de </a:t>
            </a:r>
            <a:r>
              <a:rPr lang="en-GB" altLang="es-ES" sz="1200" b="1" dirty="0" err="1" smtClean="0"/>
              <a:t>Abuso</a:t>
            </a:r>
            <a:r>
              <a:rPr lang="en-GB" altLang="es-ES" sz="1200" b="1" dirty="0" smtClean="0"/>
              <a:t> y </a:t>
            </a:r>
            <a:r>
              <a:rPr lang="en-GB" altLang="es-ES" sz="1200" b="1" dirty="0" err="1" smtClean="0"/>
              <a:t>Dependencia</a:t>
            </a:r>
            <a:r>
              <a:rPr lang="en-GB" altLang="es-ES" sz="1200" b="1" dirty="0" smtClean="0"/>
              <a:t> del Alcohol </a:t>
            </a:r>
            <a:r>
              <a:rPr lang="en-GB" altLang="es-ES" sz="1200" dirty="0" smtClean="0"/>
              <a:t>no </a:t>
            </a:r>
            <a:r>
              <a:rPr lang="en-GB" altLang="es-ES" sz="1200" dirty="0" err="1" smtClean="0"/>
              <a:t>existen</a:t>
            </a:r>
            <a:r>
              <a:rPr lang="en-GB" altLang="es-ES" sz="1200" dirty="0" smtClean="0"/>
              <a:t> y se </a:t>
            </a:r>
            <a:r>
              <a:rPr lang="en-GB" altLang="es-ES" sz="1200" dirty="0" err="1" smtClean="0"/>
              <a:t>reemplaza</a:t>
            </a:r>
            <a:r>
              <a:rPr lang="en-GB" altLang="es-ES" sz="1200" dirty="0" smtClean="0"/>
              <a:t> </a:t>
            </a:r>
            <a:r>
              <a:rPr lang="en-GB" altLang="es-ES" sz="1200" dirty="0" err="1" smtClean="0"/>
              <a:t>por</a:t>
            </a:r>
            <a:r>
              <a:rPr lang="en-GB" altLang="es-ES" sz="1200" dirty="0" smtClean="0"/>
              <a:t> </a:t>
            </a:r>
            <a:r>
              <a:rPr lang="en-GB" altLang="es-ES" sz="1200" b="1" i="1" dirty="0" err="1" smtClean="0"/>
              <a:t>Trastorno</a:t>
            </a:r>
            <a:r>
              <a:rPr lang="en-GB" altLang="es-ES" sz="1200" b="1" i="1" dirty="0" smtClean="0"/>
              <a:t> </a:t>
            </a:r>
            <a:r>
              <a:rPr lang="en-GB" altLang="es-ES" sz="1200" b="1" i="1" dirty="0" err="1" smtClean="0"/>
              <a:t>por</a:t>
            </a:r>
            <a:r>
              <a:rPr lang="en-GB" altLang="es-ES" sz="1200" b="1" i="1" dirty="0" smtClean="0"/>
              <a:t> </a:t>
            </a:r>
            <a:r>
              <a:rPr lang="en-GB" altLang="es-ES" sz="1200" b="1" i="1" dirty="0" err="1" smtClean="0"/>
              <a:t>Consumo</a:t>
            </a:r>
            <a:r>
              <a:rPr lang="en-GB" altLang="es-ES" sz="1200" b="1" i="1" dirty="0" smtClean="0"/>
              <a:t> de Alcohol</a:t>
            </a:r>
            <a:r>
              <a:rPr lang="en-GB" altLang="es-ES" sz="1200" dirty="0" smtClean="0"/>
              <a:t>, y se </a:t>
            </a:r>
            <a:r>
              <a:rPr lang="en-GB" altLang="es-ES" sz="1200" dirty="0" err="1" smtClean="0"/>
              <a:t>especifica</a:t>
            </a:r>
            <a:r>
              <a:rPr lang="en-GB" altLang="es-ES" sz="1200" dirty="0" smtClean="0"/>
              <a:t> en  </a:t>
            </a:r>
            <a:r>
              <a:rPr lang="en-GB" altLang="es-ES" sz="1200" dirty="0" err="1" smtClean="0"/>
              <a:t>leve</a:t>
            </a:r>
            <a:r>
              <a:rPr lang="en-GB" altLang="es-ES" sz="1200" dirty="0" smtClean="0"/>
              <a:t>, </a:t>
            </a:r>
            <a:r>
              <a:rPr lang="en-GB" altLang="es-ES" sz="1200" dirty="0" err="1" smtClean="0"/>
              <a:t>moderado</a:t>
            </a:r>
            <a:r>
              <a:rPr lang="en-GB" altLang="es-ES" sz="1200" dirty="0" smtClean="0"/>
              <a:t> y grave </a:t>
            </a:r>
            <a:endParaRPr lang="en-US" altLang="es-E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aseline="0" noProof="0" dirty="0" smtClean="0"/>
              <a:t>La gràfica es correlacionen els criteris DSM IV i el consum d’alcohol: a més consum d’alcohol més criteris tenen els pacients en el DSM-IV. </a:t>
            </a:r>
          </a:p>
          <a:p>
            <a:r>
              <a:rPr lang="ca-ES" baseline="0" noProof="0" dirty="0" smtClean="0"/>
              <a:t>El registre de consums és vàlid i fiable i en tenim diverses maneres de fer-ho: en paper, APP,….</a:t>
            </a:r>
          </a:p>
          <a:p>
            <a:endParaRPr lang="ca-ES" baseline="0" noProof="0" dirty="0" smtClean="0"/>
          </a:p>
          <a:p>
            <a:r>
              <a:rPr lang="ca-ES" sz="1200" kern="1200" noProof="0" dirty="0" smtClean="0">
                <a:solidFill>
                  <a:schemeClr val="tx1"/>
                </a:solidFill>
                <a:latin typeface="+mn-lt"/>
                <a:ea typeface="+mn-ea"/>
                <a:cs typeface="+mn-cs"/>
              </a:rPr>
              <a:t>Mostra la correlació entre registre de consum i criteris DSM. Insistir que el més important és registrar consum (</a:t>
            </a:r>
            <a:r>
              <a:rPr lang="ca-ES" sz="1200" kern="1200" noProof="0" dirty="0" err="1" smtClean="0">
                <a:solidFill>
                  <a:schemeClr val="tx1"/>
                </a:solidFill>
                <a:latin typeface="+mn-lt"/>
                <a:ea typeface="+mn-ea"/>
                <a:cs typeface="+mn-cs"/>
              </a:rPr>
              <a:t>Audit</a:t>
            </a:r>
            <a:r>
              <a:rPr lang="ca-ES" sz="1200" kern="1200" noProof="0" dirty="0" smtClean="0">
                <a:solidFill>
                  <a:schemeClr val="tx1"/>
                </a:solidFill>
                <a:latin typeface="+mn-lt"/>
                <a:ea typeface="+mn-ea"/>
                <a:cs typeface="+mn-cs"/>
              </a:rPr>
              <a:t> C) ja que la quantitat </a:t>
            </a:r>
            <a:r>
              <a:rPr lang="ca-ES" sz="1200" kern="1200" noProof="0" dirty="0" err="1" smtClean="0">
                <a:solidFill>
                  <a:schemeClr val="tx1"/>
                </a:solidFill>
                <a:latin typeface="+mn-lt"/>
                <a:ea typeface="+mn-ea"/>
                <a:cs typeface="+mn-cs"/>
              </a:rPr>
              <a:t>d’lcohol</a:t>
            </a:r>
            <a:r>
              <a:rPr lang="ca-ES" sz="1200" kern="1200" noProof="0" dirty="0" smtClean="0">
                <a:solidFill>
                  <a:schemeClr val="tx1"/>
                </a:solidFill>
                <a:latin typeface="+mn-lt"/>
                <a:ea typeface="+mn-ea"/>
                <a:cs typeface="+mn-cs"/>
              </a:rPr>
              <a:t> consumit està en relació amb els criteris del DSM. Consums elevats</a:t>
            </a:r>
            <a:r>
              <a:rPr lang="ca-ES" sz="1200" kern="1200" baseline="0" noProof="0" dirty="0" smtClean="0">
                <a:solidFill>
                  <a:schemeClr val="tx1"/>
                </a:solidFill>
                <a:latin typeface="+mn-lt"/>
                <a:ea typeface="+mn-ea"/>
                <a:cs typeface="+mn-cs"/>
              </a:rPr>
              <a:t> ens orienten a </a:t>
            </a:r>
            <a:r>
              <a:rPr lang="ca-ES" sz="1200" kern="1200" baseline="0" noProof="0" dirty="0" err="1" smtClean="0">
                <a:solidFill>
                  <a:schemeClr val="tx1"/>
                </a:solidFill>
                <a:latin typeface="+mn-lt"/>
                <a:ea typeface="+mn-ea"/>
                <a:cs typeface="+mn-cs"/>
              </a:rPr>
              <a:t>possibls</a:t>
            </a:r>
            <a:r>
              <a:rPr lang="ca-ES" sz="1200" kern="1200" baseline="0" noProof="0" dirty="0" smtClean="0">
                <a:solidFill>
                  <a:schemeClr val="tx1"/>
                </a:solidFill>
                <a:latin typeface="+mn-lt"/>
                <a:ea typeface="+mn-ea"/>
                <a:cs typeface="+mn-cs"/>
              </a:rPr>
              <a:t> problemes  per consum d’alcohol.</a:t>
            </a:r>
            <a:endParaRPr lang="ca-ES" noProof="0"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baseline="0" noProof="0" dirty="0" smtClean="0"/>
              <a:t>El CER està basada en la quantificació del consum d’alcohol amb grams. Les quantitats consumides es correlacionen amb els criteris diagnòstics i el dany orgànic</a:t>
            </a:r>
            <a:endParaRPr lang="es-ES" dirty="0"/>
          </a:p>
        </p:txBody>
      </p:sp>
      <p:sp>
        <p:nvSpPr>
          <p:cNvPr id="4" name="Marcador de número de diapositiva 3"/>
          <p:cNvSpPr>
            <a:spLocks noGrp="1"/>
          </p:cNvSpPr>
          <p:nvPr>
            <p:ph type="sldNum" sz="quarter" idx="10"/>
          </p:nvPr>
        </p:nvSpPr>
        <p:spPr/>
        <p:txBody>
          <a:bodyPr/>
          <a:lstStyle/>
          <a:p>
            <a:pPr>
              <a:defRPr/>
            </a:pPr>
            <a:fld id="{210E50A0-ACB9-4398-B826-22BA806D6470}" type="slidenum">
              <a:rPr lang="es-ES" smtClean="0"/>
              <a:pPr>
                <a:defRPr/>
              </a:pPr>
              <a:t>23</a:t>
            </a:fld>
            <a:endParaRPr lang="es-ES"/>
          </a:p>
        </p:txBody>
      </p:sp>
    </p:spTree>
    <p:extLst>
      <p:ext uri="{BB962C8B-B14F-4D97-AF65-F5344CB8AC3E}">
        <p14:creationId xmlns:p14="http://schemas.microsoft.com/office/powerpoint/2010/main" val="1899579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El CER està basada en la quantificació del consum d’alcohol amb grams. Les quantitats consumides es correlacionen amb els criteris diagnòstics i el dany orgànic. </a:t>
            </a:r>
          </a:p>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Posant  l’atenció en les xifres es pot </a:t>
            </a:r>
            <a:r>
              <a:rPr lang="ca-ES" baseline="0" noProof="0" dirty="0" err="1" smtClean="0"/>
              <a:t>desestigmatitzar</a:t>
            </a:r>
            <a:r>
              <a:rPr lang="ca-ES" baseline="0" noProof="0" dirty="0" smtClean="0"/>
              <a:t> el problema.</a:t>
            </a: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bwMode="auto">
          <a:xfrm>
            <a:off x="893763" y="733425"/>
            <a:ext cx="4883150" cy="3663950"/>
          </a:xfrm>
          <a:noFill/>
          <a:ln>
            <a:solidFill>
              <a:srgbClr val="000000"/>
            </a:solidFill>
            <a:miter lim="800000"/>
            <a:headEnd/>
            <a:tailEnd/>
          </a:ln>
        </p:spPr>
      </p:sp>
      <p:sp>
        <p:nvSpPr>
          <p:cNvPr id="423939" name="Rectangle 3"/>
          <p:cNvSpPr>
            <a:spLocks noGrp="1" noChangeArrowheads="1"/>
          </p:cNvSpPr>
          <p:nvPr>
            <p:ph type="body" idx="1"/>
          </p:nvPr>
        </p:nvSpPr>
        <p:spPr bwMode="auto">
          <a:noFill/>
        </p:spPr>
        <p:txBody>
          <a:bodyPr/>
          <a:lstStyle/>
          <a:p>
            <a:pPr eaLnBrk="1" hangingPunct="1">
              <a:spcBef>
                <a:spcPct val="0"/>
              </a:spcBef>
            </a:pPr>
            <a:r>
              <a:rPr lang="ca-ES" noProof="0" dirty="0" smtClean="0">
                <a:ea typeface="ヒラギノ角ゴ Pro W3" charset="-128"/>
              </a:rPr>
              <a:t>Els consums per</a:t>
            </a:r>
            <a:r>
              <a:rPr lang="ca-ES" baseline="0" noProof="0" dirty="0" smtClean="0">
                <a:ea typeface="ヒラギノ角ゴ Pro W3" charset="-128"/>
              </a:rPr>
              <a:t> sobre de 20 </a:t>
            </a:r>
            <a:r>
              <a:rPr lang="ca-ES" baseline="0" noProof="0" dirty="0" err="1" smtClean="0">
                <a:ea typeface="ヒラギノ角ゴ Pro W3" charset="-128"/>
              </a:rPr>
              <a:t>gr</a:t>
            </a:r>
            <a:r>
              <a:rPr lang="ca-ES" baseline="0" noProof="0" dirty="0" smtClean="0">
                <a:ea typeface="ヒラギノ角ゴ Pro W3" charset="-128"/>
              </a:rPr>
              <a:t>/dia en les dones i 40 </a:t>
            </a:r>
            <a:r>
              <a:rPr lang="ca-ES" baseline="0" noProof="0" dirty="0" err="1" smtClean="0">
                <a:ea typeface="ヒラギノ角ゴ Pro W3" charset="-128"/>
              </a:rPr>
              <a:t>gr</a:t>
            </a:r>
            <a:r>
              <a:rPr lang="ca-ES" baseline="0" noProof="0" dirty="0" smtClean="0">
                <a:ea typeface="ヒラギノ角ゴ Pro W3" charset="-128"/>
              </a:rPr>
              <a:t> dia en els homes de forma persistent o continua es poden considerar com a consum excessiu reiterat.</a:t>
            </a:r>
            <a:endParaRPr lang="ca-ES" noProof="0" dirty="0" smtClean="0">
              <a:ea typeface="ヒラギノ角ゴ Pro W3" charset="-128"/>
            </a:endParaRPr>
          </a:p>
        </p:txBody>
      </p:sp>
      <p:sp>
        <p:nvSpPr>
          <p:cNvPr id="423940" name="Slide Number Placeholder 3"/>
          <p:cNvSpPr>
            <a:spLocks noGrp="1"/>
          </p:cNvSpPr>
          <p:nvPr>
            <p:ph type="sldNum" sz="quarter" idx="5"/>
          </p:nvPr>
        </p:nvSpPr>
        <p:spPr bwMode="auto">
          <a:xfrm>
            <a:off x="3780694" y="9287034"/>
            <a:ext cx="2888394" cy="488791"/>
          </a:xfrm>
          <a:noFill/>
          <a:ln>
            <a:miter lim="800000"/>
            <a:headEnd/>
            <a:tailEnd/>
          </a:ln>
        </p:spPr>
        <p:txBody>
          <a:bodyPr/>
          <a:lstStyle/>
          <a:p>
            <a:fld id="{DF38624A-4C3A-439F-96AC-56EAD4F212CD}"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L’Atenció</a:t>
            </a:r>
            <a:r>
              <a:rPr lang="ca-ES" baseline="0" noProof="0" dirty="0" smtClean="0"/>
              <a:t> Centrada en el pacient està ja documentada als inicis dels 80.</a:t>
            </a:r>
          </a:p>
          <a:p>
            <a:r>
              <a:rPr lang="ca-ES" noProof="0" dirty="0" smtClean="0"/>
              <a:t>Dota a la persona de major responsabilitat</a:t>
            </a:r>
            <a:r>
              <a:rPr lang="ca-ES" baseline="0" noProof="0" dirty="0" smtClean="0"/>
              <a:t> en la seva malaltia fen-los participar en les decisions. </a:t>
            </a:r>
          </a:p>
          <a:p>
            <a:endParaRPr lang="ca-ES" baseline="0" noProof="0" dirty="0" smtClean="0"/>
          </a:p>
          <a:p>
            <a:r>
              <a:rPr lang="ca-ES" baseline="0" noProof="0" dirty="0" smtClean="0"/>
              <a:t>Especialment indicat per malalties cròniques amb diferents alternatives terapèutiques. </a:t>
            </a:r>
          </a:p>
          <a:p>
            <a:endParaRPr lang="ca-ES" baseline="0" noProof="0" dirty="0" smtClean="0"/>
          </a:p>
          <a:p>
            <a:r>
              <a:rPr lang="ca-ES" baseline="0" noProof="0" dirty="0" smtClean="0"/>
              <a:t>Que el pacient s’impliqui millora els canvis en la seva conducta i estils de vida i millora el pronòstic de les malalties. </a:t>
            </a:r>
          </a:p>
          <a:p>
            <a:endParaRPr lang="ca-ES" baseline="0" noProof="0" dirty="0" smtClean="0"/>
          </a:p>
          <a:p>
            <a:r>
              <a:rPr lang="ca-ES" baseline="0" noProof="0" dirty="0" smtClean="0"/>
              <a:t>És un enfocament </a:t>
            </a:r>
            <a:r>
              <a:rPr lang="ca-ES" baseline="0" noProof="0" dirty="0" err="1" smtClean="0"/>
              <a:t>holístic</a:t>
            </a:r>
            <a:r>
              <a:rPr lang="ca-ES" baseline="0" noProof="0" dirty="0" smtClean="0"/>
              <a:t> (entendre a la persona com un tot: físic, psicològic, social i espiritual) i com la malaltia afecta a les tres àrees i que la l’atenció </a:t>
            </a:r>
            <a:r>
              <a:rPr lang="ca-ES" dirty="0" smtClean="0"/>
              <a:t>sigui respectuosa i individualitzada, el que permet la negociació de l'atenció,</a:t>
            </a:r>
            <a:r>
              <a:rPr lang="ca-ES" baseline="0" dirty="0" smtClean="0"/>
              <a:t> </a:t>
            </a:r>
            <a:r>
              <a:rPr lang="ca-ES" dirty="0" smtClean="0"/>
              <a:t>oferint opcions a través d'una relació terapèutica en la qual es faculta la persona (</a:t>
            </a:r>
            <a:r>
              <a:rPr lang="ca-ES" dirty="0" err="1" smtClean="0"/>
              <a:t>empoderar</a:t>
            </a:r>
            <a:r>
              <a:rPr lang="ca-ES" dirty="0" smtClean="0"/>
              <a:t>) </a:t>
            </a:r>
            <a:r>
              <a:rPr lang="ca-ES" baseline="0" dirty="0" smtClean="0"/>
              <a:t> a</a:t>
            </a:r>
            <a:r>
              <a:rPr lang="ca-ES" dirty="0" smtClean="0"/>
              <a:t> participar en les decisions de salut.</a:t>
            </a:r>
          </a:p>
          <a:p>
            <a:endParaRPr lang="ca-ES" baseline="0" noProof="0" dirty="0" smtClean="0"/>
          </a:p>
          <a:p>
            <a:r>
              <a:rPr lang="ca-ES" baseline="0" noProof="0" dirty="0" smtClean="0"/>
              <a:t>Aquest tipus de teràpia ha demostrat augmentar la satisfacció del pacient, l’adherència al tractament i el pronòstic de la malaltia. </a:t>
            </a:r>
          </a:p>
          <a:p>
            <a:endParaRPr lang="ca-ES" baseline="0" noProof="0" dirty="0" smtClean="0"/>
          </a:p>
          <a:p>
            <a:r>
              <a:rPr lang="ca-ES" baseline="0" noProof="0" dirty="0" smtClean="0"/>
              <a:t>Acceptant la seva participació en les decisions del tipus de tractament som més respectuosos amb el pacient.</a:t>
            </a:r>
          </a:p>
          <a:p>
            <a:endParaRPr lang="ca-ES" baseline="0" noProof="0" dirty="0" smtClean="0"/>
          </a:p>
          <a:p>
            <a:r>
              <a:rPr lang="ca-ES" baseline="0" noProof="0" dirty="0" err="1" smtClean="0"/>
              <a:t>Empoderar</a:t>
            </a:r>
            <a:r>
              <a:rPr lang="ca-ES" baseline="0" noProof="0" dirty="0" smtClean="0"/>
              <a:t> als pacients dona més autonomia i confiança per prendre decisions</a:t>
            </a:r>
          </a:p>
          <a:p>
            <a:r>
              <a:rPr lang="ca-ES" baseline="0" noProof="0" dirty="0" smtClean="0"/>
              <a:t>Les conseqüències identificades pels pacients van ser millora en la qualitat de la seva cura, augment de la satisfacció i millora dels resultats de salut.</a:t>
            </a:r>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Els esforços  de promoure</a:t>
            </a:r>
            <a:r>
              <a:rPr lang="ca-ES" baseline="0" noProof="0" dirty="0" smtClean="0"/>
              <a:t> l’atenció centrada en la persona ha de ser compartida pels pacients (i familiars), els clínics i el sistema de salut.</a:t>
            </a:r>
          </a:p>
          <a:p>
            <a:r>
              <a:rPr lang="ca-ES" baseline="0" noProof="0" dirty="0" smtClean="0"/>
              <a:t>El sistema ha d’ajudar que el professional pugui ser mes company, solidari, </a:t>
            </a:r>
            <a:r>
              <a:rPr lang="ca-ES" baseline="0" noProof="0" dirty="0" err="1" smtClean="0"/>
              <a:t>empàtic</a:t>
            </a:r>
            <a:r>
              <a:rPr lang="ca-ES" baseline="0" noProof="0" dirty="0" smtClean="0"/>
              <a:t> i col·laboratiu.</a:t>
            </a:r>
          </a:p>
          <a:p>
            <a:r>
              <a:rPr lang="ca-ES" baseline="0" noProof="0" dirty="0" smtClean="0"/>
              <a:t>ACP és un diàleg entre pacient i clínic dirigit:</a:t>
            </a:r>
          </a:p>
          <a:p>
            <a:pPr>
              <a:buFontTx/>
              <a:buChar char="-"/>
            </a:pPr>
            <a:r>
              <a:rPr lang="ca-ES" dirty="0" smtClean="0"/>
              <a:t> Ajudar els pacients comprendre millor les seves condicions mèdiques</a:t>
            </a:r>
          </a:p>
          <a:p>
            <a:pPr>
              <a:buFontTx/>
              <a:buChar char="-"/>
            </a:pPr>
            <a:r>
              <a:rPr lang="ca-ES" baseline="0" noProof="0" dirty="0" smtClean="0"/>
              <a:t> Proporcionar informació sobre els beneficis i efectes adversos de les diferents opcions terapèutiques</a:t>
            </a:r>
          </a:p>
          <a:p>
            <a:pPr>
              <a:buFontTx/>
              <a:buChar char="-"/>
            </a:pPr>
            <a:r>
              <a:rPr lang="ca-ES" baseline="0" noProof="0" dirty="0" smtClean="0"/>
              <a:t> Donar suport al pacient mentre decideix les seves preferències de tractament inclús de no tractament</a:t>
            </a:r>
          </a:p>
          <a:p>
            <a:pPr>
              <a:buFontTx/>
              <a:buChar char="-"/>
            </a:pPr>
            <a:r>
              <a:rPr lang="ca-ES" baseline="0" noProof="0" dirty="0" smtClean="0"/>
              <a:t> Donar suport durant el tractament</a:t>
            </a:r>
          </a:p>
          <a:p>
            <a:pPr>
              <a:buFontTx/>
              <a:buChar char="-"/>
            </a:pPr>
            <a:endParaRPr lang="ca-ES" baseline="0" noProof="0" dirty="0" smtClean="0"/>
          </a:p>
          <a:p>
            <a:r>
              <a:rPr lang="ca-ES" baseline="0" noProof="0" dirty="0" smtClean="0"/>
              <a:t>ACP és permetre al pacient fer preguntes i promoure que les faci. El professional ha d’invitar al pacient a  participar, Ex.: “Vull estar segur que l’he ajudat a entendre el que necessita sobre la seva malaltia. Em pot explicar el que ha entès i així veurem si necessita clarificar alguna cosa?</a:t>
            </a:r>
          </a:p>
          <a:p>
            <a:r>
              <a:rPr lang="ca-ES" baseline="0" noProof="0" dirty="0" smtClean="0"/>
              <a:t>La informació que se li dona al pacient ha de ser adient a cada tipus de pacient per que pugui decidir quin tipus de tractament està més acord amb ell.</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indent="0">
              <a:buNone/>
            </a:pPr>
            <a:r>
              <a:rPr lang="ca-ES" sz="1200" noProof="0" dirty="0" smtClean="0"/>
              <a:t>Consells</a:t>
            </a:r>
            <a:r>
              <a:rPr lang="ca-ES" sz="1200" baseline="0" noProof="0" dirty="0" smtClean="0"/>
              <a:t> integrals en estils de vida</a:t>
            </a:r>
            <a:endParaRPr lang="ca-ES" sz="1200" noProof="0" dirty="0" smtClean="0"/>
          </a:p>
          <a:p>
            <a:pPr marL="0" indent="0">
              <a:buNone/>
            </a:pPr>
            <a:r>
              <a:rPr lang="ca-ES" sz="1200" noProof="0" dirty="0" smtClean="0"/>
              <a:t>Definir un límit per dia, per setmana i per ocasió.</a:t>
            </a:r>
          </a:p>
          <a:p>
            <a:pPr marL="0" indent="0">
              <a:buNone/>
            </a:pPr>
            <a:r>
              <a:rPr lang="ca-ES" sz="1200" noProof="0" dirty="0" smtClean="0"/>
              <a:t>Monitorar els hàbits de beguda:</a:t>
            </a:r>
            <a:r>
              <a:rPr lang="ca-ES" sz="1200" baseline="0" noProof="0" dirty="0" smtClean="0"/>
              <a:t> calendari, APP, mòbil... </a:t>
            </a:r>
          </a:p>
          <a:p>
            <a:pPr marL="0" indent="0">
              <a:buNone/>
            </a:pPr>
            <a:r>
              <a:rPr lang="ca-ES" sz="1200" baseline="0" noProof="0" dirty="0" smtClean="0"/>
              <a:t>Exemples per donar: </a:t>
            </a:r>
            <a:endParaRPr lang="ca-ES" sz="1200" noProof="0" dirty="0" smtClean="0"/>
          </a:p>
          <a:p>
            <a:pPr marL="0" indent="0">
              <a:buNone/>
            </a:pPr>
            <a:r>
              <a:rPr lang="ca-ES" sz="1200" noProof="0" dirty="0" smtClean="0"/>
              <a:t>No beure en dejú</a:t>
            </a:r>
          </a:p>
          <a:p>
            <a:pPr marL="0" indent="0">
              <a:buNone/>
            </a:pPr>
            <a:r>
              <a:rPr lang="ca-ES" sz="1200" noProof="0" dirty="0" smtClean="0"/>
              <a:t>Restringir la beguda per alguna ocasió (durant els dinars) </a:t>
            </a:r>
          </a:p>
          <a:p>
            <a:pPr marL="0" indent="0">
              <a:buNone/>
            </a:pPr>
            <a:r>
              <a:rPr lang="ca-ES" sz="1200" noProof="0" dirty="0" smtClean="0"/>
              <a:t>Beure lentament sense mantenir el got a la ma entre cada </a:t>
            </a:r>
            <a:r>
              <a:rPr lang="ca-ES" sz="1200" noProof="0" dirty="0" err="1" smtClean="0"/>
              <a:t>sorbo</a:t>
            </a:r>
            <a:r>
              <a:rPr lang="ca-ES" sz="1200" noProof="0" dirty="0" smtClean="0"/>
              <a:t> </a:t>
            </a:r>
          </a:p>
          <a:p>
            <a:pPr marL="0" indent="0">
              <a:buNone/>
            </a:pPr>
            <a:r>
              <a:rPr lang="ca-ES" sz="1200" noProof="0" dirty="0" err="1" smtClean="0"/>
              <a:t>Cambiar</a:t>
            </a:r>
            <a:r>
              <a:rPr lang="ca-ES" sz="1200" noProof="0" dirty="0" smtClean="0"/>
              <a:t> el </a:t>
            </a:r>
            <a:r>
              <a:rPr lang="ca-ES" sz="1200" noProof="0" dirty="0" err="1" smtClean="0"/>
              <a:t>tipo</a:t>
            </a:r>
            <a:r>
              <a:rPr lang="ca-ES" sz="1200" noProof="0" dirty="0" smtClean="0"/>
              <a:t> de </a:t>
            </a:r>
            <a:r>
              <a:rPr lang="ca-ES" sz="1200" noProof="0" dirty="0" err="1" smtClean="0"/>
              <a:t>bebida</a:t>
            </a:r>
            <a:r>
              <a:rPr lang="ca-ES" sz="1200" noProof="0" dirty="0" smtClean="0"/>
              <a:t> de </a:t>
            </a:r>
            <a:r>
              <a:rPr lang="ca-ES" sz="1200" noProof="0" dirty="0" err="1" smtClean="0"/>
              <a:t>vez</a:t>
            </a:r>
            <a:r>
              <a:rPr lang="ca-ES" sz="1200" noProof="0" dirty="0" smtClean="0"/>
              <a:t> en </a:t>
            </a:r>
            <a:r>
              <a:rPr lang="ca-ES" sz="1200" noProof="0" dirty="0" err="1" smtClean="0"/>
              <a:t>cuando</a:t>
            </a:r>
            <a:r>
              <a:rPr lang="ca-ES" sz="1200" noProof="0" dirty="0" smtClean="0"/>
              <a:t> (</a:t>
            </a:r>
            <a:r>
              <a:rPr lang="ca-ES" sz="1200" noProof="0" dirty="0" err="1" smtClean="0"/>
              <a:t>bebidas</a:t>
            </a:r>
            <a:r>
              <a:rPr lang="ca-ES" sz="1200" noProof="0" dirty="0" smtClean="0"/>
              <a:t> no </a:t>
            </a:r>
            <a:r>
              <a:rPr lang="ca-ES" sz="1200" noProof="0" dirty="0" err="1" smtClean="0"/>
              <a:t>alcoholicas</a:t>
            </a:r>
            <a:r>
              <a:rPr lang="ca-ES" sz="1200" noProof="0" dirty="0" smtClean="0"/>
              <a:t>) y consumir de poca </a:t>
            </a:r>
            <a:r>
              <a:rPr lang="ca-ES" sz="1200" noProof="0" dirty="0" err="1" smtClean="0"/>
              <a:t>graduacion</a:t>
            </a:r>
            <a:r>
              <a:rPr lang="ca-ES" sz="1200" noProof="0" dirty="0" smtClean="0"/>
              <a:t> no </a:t>
            </a:r>
            <a:r>
              <a:rPr lang="ca-ES" sz="1200" noProof="0" dirty="0" err="1" smtClean="0"/>
              <a:t>beba</a:t>
            </a:r>
            <a:r>
              <a:rPr lang="ca-ES" sz="1200" noProof="0" dirty="0" smtClean="0"/>
              <a:t> nada de alcohol </a:t>
            </a:r>
            <a:r>
              <a:rPr lang="ca-ES" sz="1200" noProof="0" dirty="0" err="1" smtClean="0"/>
              <a:t>durante</a:t>
            </a:r>
            <a:r>
              <a:rPr lang="ca-ES" sz="1200" noProof="0" dirty="0" smtClean="0"/>
              <a:t> 4 o 5 </a:t>
            </a:r>
            <a:r>
              <a:rPr lang="ca-ES" sz="1200" noProof="0" dirty="0" err="1" smtClean="0"/>
              <a:t>dias</a:t>
            </a:r>
            <a:r>
              <a:rPr lang="ca-ES" sz="1200" noProof="0" dirty="0" smtClean="0"/>
              <a:t> cada mes.</a:t>
            </a:r>
          </a:p>
          <a:p>
            <a:pPr marL="0" indent="0">
              <a:buNone/>
            </a:pPr>
            <a:r>
              <a:rPr lang="ca-ES" sz="1200" noProof="0" dirty="0" smtClean="0"/>
              <a:t>Intentar </a:t>
            </a:r>
            <a:r>
              <a:rPr lang="ca-ES" sz="1200" noProof="0" dirty="0" err="1" smtClean="0"/>
              <a:t>rechazar</a:t>
            </a:r>
            <a:r>
              <a:rPr lang="ca-ES" sz="1200" noProof="0" dirty="0" smtClean="0"/>
              <a:t> </a:t>
            </a:r>
            <a:r>
              <a:rPr lang="ca-ES" sz="1200" noProof="0" dirty="0" err="1" smtClean="0"/>
              <a:t>bebidas</a:t>
            </a:r>
            <a:r>
              <a:rPr lang="ca-ES" sz="1200" noProof="0" dirty="0" smtClean="0"/>
              <a:t> y decidir no </a:t>
            </a:r>
            <a:r>
              <a:rPr lang="ca-ES" sz="1200" noProof="0" dirty="0" err="1" smtClean="0"/>
              <a:t>beber</a:t>
            </a:r>
            <a:r>
              <a:rPr lang="ca-ES" sz="1200" noProof="0" dirty="0" smtClean="0"/>
              <a:t> en </a:t>
            </a:r>
            <a:r>
              <a:rPr lang="ca-ES" sz="1200" noProof="0" dirty="0" err="1" smtClean="0"/>
              <a:t>algunas</a:t>
            </a:r>
            <a:r>
              <a:rPr lang="ca-ES" sz="1200" noProof="0" dirty="0" smtClean="0"/>
              <a:t> ocasiones no </a:t>
            </a:r>
            <a:r>
              <a:rPr lang="ca-ES" sz="1200" noProof="0" dirty="0" err="1" smtClean="0"/>
              <a:t>sumarse</a:t>
            </a:r>
            <a:r>
              <a:rPr lang="ca-ES" sz="1200" noProof="0" dirty="0" smtClean="0"/>
              <a:t> a </a:t>
            </a:r>
            <a:r>
              <a:rPr lang="ca-ES" sz="1200" noProof="0" dirty="0" err="1" smtClean="0"/>
              <a:t>todas</a:t>
            </a:r>
            <a:r>
              <a:rPr lang="ca-ES" sz="1200" noProof="0" dirty="0" smtClean="0"/>
              <a:t> las “</a:t>
            </a:r>
            <a:r>
              <a:rPr lang="ca-ES" sz="1200" noProof="0" dirty="0" err="1" smtClean="0"/>
              <a:t>rondas</a:t>
            </a:r>
            <a:r>
              <a:rPr lang="ca-ES" sz="1200" noProof="0" dirty="0" smtClean="0"/>
              <a:t>” ni </a:t>
            </a:r>
            <a:r>
              <a:rPr lang="ca-ES" sz="1200" noProof="0" dirty="0" err="1" smtClean="0"/>
              <a:t>fuerce</a:t>
            </a:r>
            <a:r>
              <a:rPr lang="ca-ES" sz="1200" noProof="0" dirty="0" smtClean="0"/>
              <a:t> a </a:t>
            </a:r>
            <a:r>
              <a:rPr lang="ca-ES" sz="1200" noProof="0" dirty="0" err="1" smtClean="0"/>
              <a:t>beber</a:t>
            </a:r>
            <a:r>
              <a:rPr lang="ca-ES" sz="1200" noProof="0" dirty="0" smtClean="0"/>
              <a:t> a los </a:t>
            </a:r>
            <a:r>
              <a:rPr lang="ca-ES" sz="1200" noProof="0" dirty="0" err="1" smtClean="0"/>
              <a:t>demas</a:t>
            </a:r>
            <a:r>
              <a:rPr lang="ca-ES" sz="1200" noProof="0" dirty="0" smtClean="0"/>
              <a:t> y no </a:t>
            </a:r>
            <a:r>
              <a:rPr lang="ca-ES" sz="1200" noProof="0" dirty="0" err="1" smtClean="0"/>
              <a:t>sobrepasar</a:t>
            </a:r>
            <a:r>
              <a:rPr lang="ca-ES" sz="1200" noProof="0" dirty="0" smtClean="0"/>
              <a:t> el consumo </a:t>
            </a:r>
            <a:r>
              <a:rPr lang="ca-ES" sz="1200" noProof="0" dirty="0" err="1" smtClean="0"/>
              <a:t>diario</a:t>
            </a:r>
            <a:r>
              <a:rPr lang="ca-ES" sz="1200" noProof="0" dirty="0" smtClean="0"/>
              <a:t> de alcohol </a:t>
            </a:r>
            <a:r>
              <a:rPr lang="ca-ES" sz="1200" noProof="0" dirty="0" err="1" smtClean="0"/>
              <a:t>equivalente</a:t>
            </a:r>
            <a:r>
              <a:rPr lang="ca-ES" sz="1200" noProof="0" dirty="0" smtClean="0"/>
              <a:t> a 1/4 </a:t>
            </a:r>
            <a:r>
              <a:rPr lang="ca-ES" sz="1200" noProof="0" dirty="0" err="1" smtClean="0"/>
              <a:t>litro</a:t>
            </a:r>
            <a:r>
              <a:rPr lang="ca-ES" sz="1200" noProof="0" dirty="0" smtClean="0"/>
              <a:t> de </a:t>
            </a:r>
            <a:r>
              <a:rPr lang="ca-ES" sz="1200" noProof="0" dirty="0" err="1" smtClean="0"/>
              <a:t>vino</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en </a:t>
            </a:r>
            <a:r>
              <a:rPr lang="ca-ES" sz="1200" noProof="0" dirty="0" err="1" smtClean="0"/>
              <a:t>situaciones</a:t>
            </a:r>
            <a:r>
              <a:rPr lang="ca-ES" sz="1200" noProof="0" dirty="0" smtClean="0"/>
              <a:t> de </a:t>
            </a:r>
            <a:r>
              <a:rPr lang="ca-ES" sz="1200" noProof="0" dirty="0" err="1" smtClean="0"/>
              <a:t>riesgo</a:t>
            </a:r>
            <a:r>
              <a:rPr lang="ca-ES" sz="1200" noProof="0" dirty="0" smtClean="0"/>
              <a:t> (</a:t>
            </a:r>
            <a:r>
              <a:rPr lang="ca-ES" sz="1200" noProof="0" dirty="0" err="1" smtClean="0"/>
              <a:t>embarazo</a:t>
            </a:r>
            <a:r>
              <a:rPr lang="ca-ES" sz="1200" noProof="0" dirty="0" smtClean="0"/>
              <a:t>, </a:t>
            </a:r>
            <a:r>
              <a:rPr lang="ca-ES" sz="1200" noProof="0" dirty="0" err="1" smtClean="0"/>
              <a:t>lactancia</a:t>
            </a:r>
            <a:r>
              <a:rPr lang="ca-ES" sz="1200" noProof="0" dirty="0" smtClean="0"/>
              <a:t>, en el </a:t>
            </a:r>
            <a:r>
              <a:rPr lang="ca-ES" sz="1200" noProof="0" dirty="0" err="1" smtClean="0"/>
              <a:t>trabajo</a:t>
            </a:r>
            <a:r>
              <a:rPr lang="ca-ES" sz="1200" noProof="0" dirty="0" smtClean="0"/>
              <a:t>, </a:t>
            </a:r>
            <a:r>
              <a:rPr lang="ca-ES" sz="1200" noProof="0" dirty="0" err="1" smtClean="0"/>
              <a:t>conduccion</a:t>
            </a:r>
            <a:r>
              <a:rPr lang="ca-ES" sz="1200" noProof="0" dirty="0" smtClean="0"/>
              <a:t>,</a:t>
            </a:r>
            <a:r>
              <a:rPr lang="ca-ES" sz="1200" noProof="0" dirty="0" err="1" smtClean="0"/>
              <a:t>tomando</a:t>
            </a:r>
            <a:r>
              <a:rPr lang="ca-ES" sz="1200" noProof="0" dirty="0" smtClean="0"/>
              <a:t> </a:t>
            </a:r>
            <a:r>
              <a:rPr lang="ca-ES" sz="1200" noProof="0" dirty="0" err="1" smtClean="0"/>
              <a:t>medicamentos</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para solucionar </a:t>
            </a:r>
            <a:r>
              <a:rPr lang="ca-ES" sz="1200" noProof="0" dirty="0" err="1" smtClean="0"/>
              <a:t>problemas</a:t>
            </a:r>
            <a:r>
              <a:rPr lang="ca-ES" sz="1200" noProof="0" dirty="0" smtClean="0"/>
              <a:t> </a:t>
            </a:r>
            <a:r>
              <a:rPr lang="ca-ES" sz="1200" noProof="0" dirty="0" err="1" smtClean="0"/>
              <a:t>personales</a:t>
            </a:r>
            <a:r>
              <a:rPr lang="ca-ES" sz="1200" noProof="0" dirty="0" smtClean="0"/>
              <a:t> (angustia, </a:t>
            </a:r>
            <a:r>
              <a:rPr lang="ca-ES" sz="1200" noProof="0" dirty="0" err="1" smtClean="0"/>
              <a:t>nerviosismo</a:t>
            </a:r>
            <a:r>
              <a:rPr lang="ca-ES" sz="1200" noProof="0" dirty="0" smtClean="0"/>
              <a:t>.)</a:t>
            </a:r>
          </a:p>
          <a:p>
            <a:pPr marL="0" indent="0">
              <a:buNone/>
            </a:pPr>
            <a:r>
              <a:rPr lang="ca-ES" sz="1200" noProof="0" dirty="0" smtClean="0"/>
              <a:t>No apagar </a:t>
            </a:r>
            <a:r>
              <a:rPr lang="ca-ES" sz="1200" noProof="0" dirty="0" err="1" smtClean="0"/>
              <a:t>nunca</a:t>
            </a:r>
            <a:r>
              <a:rPr lang="ca-ES" sz="1200" noProof="0" dirty="0" smtClean="0"/>
              <a:t> la </a:t>
            </a:r>
            <a:r>
              <a:rPr lang="ca-ES" sz="1200" noProof="0" dirty="0" err="1" smtClean="0"/>
              <a:t>sed</a:t>
            </a:r>
            <a:r>
              <a:rPr lang="ca-ES" sz="1200" noProof="0" dirty="0" smtClean="0"/>
              <a:t> </a:t>
            </a:r>
            <a:r>
              <a:rPr lang="ca-ES" sz="1200" noProof="0" dirty="0" err="1" smtClean="0"/>
              <a:t>bebiendo</a:t>
            </a:r>
            <a:r>
              <a:rPr lang="ca-ES" sz="1200" noProof="0" dirty="0" smtClean="0"/>
              <a:t> alcohol.</a:t>
            </a: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28</a:t>
            </a:fld>
            <a:endParaRPr lang="es-ES"/>
          </a:p>
        </p:txBody>
      </p:sp>
    </p:spTree>
    <p:extLst>
      <p:ext uri="{BB962C8B-B14F-4D97-AF65-F5344CB8AC3E}">
        <p14:creationId xmlns:p14="http://schemas.microsoft.com/office/powerpoint/2010/main" val="1788805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Tres passos: Introduir l’elecció</a:t>
            </a:r>
            <a:r>
              <a:rPr lang="ca-ES" baseline="0" dirty="0" smtClean="0"/>
              <a:t> (</a:t>
            </a:r>
            <a:r>
              <a:rPr lang="ca-ES" dirty="0" smtClean="0"/>
              <a:t>plantejar alternatives), descriure</a:t>
            </a:r>
            <a:r>
              <a:rPr lang="ca-ES" baseline="0" dirty="0" smtClean="0"/>
              <a:t> les opcions, i ajudar al pacient a explorar les seves preferències  i prendre una decisió.</a:t>
            </a:r>
          </a:p>
          <a:p>
            <a:endParaRPr lang="ca-ES" baseline="0" dirty="0" smtClean="0"/>
          </a:p>
          <a:p>
            <a:r>
              <a:rPr lang="ca-ES" baseline="0" noProof="0" dirty="0" smtClean="0"/>
              <a:t>La presa de decisions compartida implica  necessariament incorporar al pacient (i algunes vegades a algun familiar) en la definició d’objectius terapèutics.</a:t>
            </a:r>
          </a:p>
          <a:p>
            <a:r>
              <a:rPr lang="ca-ES" baseline="0" noProof="0" dirty="0" smtClean="0"/>
              <a:t>Es basa en:</a:t>
            </a:r>
          </a:p>
          <a:p>
            <a:r>
              <a:rPr lang="ca-ES" baseline="0" noProof="0" dirty="0" smtClean="0"/>
              <a:t>1- proporcionar informació fiable i de qualitat per que el pacient estigui suficientment informat i pugui prendre la millor opció per a ell. </a:t>
            </a:r>
          </a:p>
          <a:p>
            <a:r>
              <a:rPr lang="ca-ES" noProof="0" dirty="0" smtClean="0"/>
              <a:t>2- Ajudar i acompanyar en la decisió/triatge  de la de la seva opció.</a:t>
            </a:r>
          </a:p>
          <a:p>
            <a:r>
              <a:rPr lang="ca-ES" noProof="0" dirty="0" smtClean="0"/>
              <a:t>L’elecció</a:t>
            </a:r>
            <a:r>
              <a:rPr lang="ca-ES" baseline="0" noProof="0" dirty="0" smtClean="0"/>
              <a:t> de la decisió pot ser presa en un altre moment i després que el pacient ho hagi parlat amb altres persones.</a:t>
            </a:r>
          </a:p>
          <a:p>
            <a:r>
              <a:rPr lang="ca-ES" baseline="0" noProof="0" dirty="0" smtClean="0"/>
              <a:t>Frases per introduir cada fase: </a:t>
            </a:r>
          </a:p>
          <a:p>
            <a:r>
              <a:rPr lang="ca-ES" b="1" baseline="0" noProof="0" dirty="0" smtClean="0"/>
              <a:t>Plantejar alternatives</a:t>
            </a:r>
            <a:r>
              <a:rPr lang="ca-ES" baseline="0" noProof="0" dirty="0" smtClean="0"/>
              <a:t>: “ara que hem identificat el problema, hem de pensar que podem fer...” “ tenim informació sobre els tipus de tractament i m’agradaria comentar los amb tu...”. “els tractaments no son sempre igual d’efectius i els efectes secundaris poden variar...” Estic content de poder compartir amb tu aquesta informació i ajudar-te a prendre decisions. Puc donar-te més informació sobre els diferents tractaments que existeixen?...”</a:t>
            </a:r>
          </a:p>
          <a:p>
            <a:endParaRPr lang="ca-ES" baseline="0" noProof="0" dirty="0" smtClean="0"/>
          </a:p>
          <a:p>
            <a:r>
              <a:rPr lang="ca-ES" b="1" baseline="0" noProof="0" dirty="0" smtClean="0"/>
              <a:t>Valorant opcions</a:t>
            </a:r>
            <a:r>
              <a:rPr lang="ca-ES" baseline="0" noProof="0" dirty="0" smtClean="0"/>
              <a:t>: “ Que has sentit o llegit  sobre el tractament de l’alcohol?...” “Deixa’m que t’expliqui les diferents opcions abans de parlar-ne amb més detall...”</a:t>
            </a:r>
          </a:p>
          <a:p>
            <a:r>
              <a:rPr lang="ca-ES" baseline="0" noProof="0" dirty="0" smtClean="0"/>
              <a:t>“Aquestes opcions poden tenir diferents implicacions per a tu comparat en altre gent...”  “Aquestes eines han estat dissenyades per ajudar-te a entendre les </a:t>
            </a:r>
            <a:r>
              <a:rPr lang="ca-ES" baseline="0" noProof="0" dirty="0" err="1" smtClean="0"/>
              <a:t>diferentes</a:t>
            </a:r>
            <a:r>
              <a:rPr lang="ca-ES" baseline="0" noProof="0" dirty="0" smtClean="0"/>
              <a:t> opcions amb més detall. Mira-les i en tornem a parlar en un altre moment...” </a:t>
            </a:r>
          </a:p>
          <a:p>
            <a:endParaRPr lang="ca-ES" baseline="0" noProof="0" dirty="0" smtClean="0"/>
          </a:p>
          <a:p>
            <a:r>
              <a:rPr lang="ca-ES" b="1" baseline="0" noProof="0" dirty="0" smtClean="0"/>
              <a:t>Presa de decisions</a:t>
            </a:r>
            <a:r>
              <a:rPr lang="ca-ES" baseline="0" noProof="0" dirty="0" smtClean="0"/>
              <a:t>: “Què és el més importa per a tu?...” “Estàs preparat per prendre una decisió? Vols preguntar alguna cosa més?...”</a:t>
            </a:r>
          </a:p>
          <a:p>
            <a:endParaRPr lang="ca-ES" baseline="0" noProof="0" dirty="0" smtClean="0"/>
          </a:p>
          <a:p>
            <a:endParaRPr lang="ca-ES" noProof="0"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29</a:t>
            </a:fld>
            <a:endParaRPr lang="es-ES"/>
          </a:p>
        </p:txBody>
      </p:sp>
    </p:spTree>
    <p:extLst>
      <p:ext uri="{BB962C8B-B14F-4D97-AF65-F5344CB8AC3E}">
        <p14:creationId xmlns:p14="http://schemas.microsoft.com/office/powerpoint/2010/main" val="205778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fr-FR" altLang="en-US" dirty="0" smtClean="0"/>
          </a:p>
          <a:p>
            <a:pPr>
              <a:defRPr/>
            </a:pPr>
            <a:r>
              <a:rPr lang="es-ES" altLang="en-US" dirty="0" smtClean="0"/>
              <a:t>El </a:t>
            </a:r>
            <a:r>
              <a:rPr lang="es-ES" altLang="en-US" baseline="0" dirty="0" smtClean="0"/>
              <a:t>Riesgo de mortalidad debido a lesión relacionada con el alcohol aumenta </a:t>
            </a:r>
            <a:r>
              <a:rPr lang="es-ES" altLang="en-US" dirty="0" smtClean="0"/>
              <a:t>si se consumen más de 10 g/día de alcohol.</a:t>
            </a:r>
          </a:p>
          <a:p>
            <a:pPr>
              <a:defRPr/>
            </a:pPr>
            <a:r>
              <a:rPr lang="en-GB" altLang="en-US" dirty="0" smtClean="0"/>
              <a:t>El </a:t>
            </a:r>
            <a:r>
              <a:rPr lang="en-GB" altLang="en-US" b="1" dirty="0" err="1" smtClean="0"/>
              <a:t>riesgo</a:t>
            </a:r>
            <a:r>
              <a:rPr lang="en-GB" altLang="en-US" b="1" dirty="0" smtClean="0"/>
              <a:t> </a:t>
            </a:r>
            <a:r>
              <a:rPr lang="en-GB" altLang="en-US" b="1" dirty="0" err="1" smtClean="0"/>
              <a:t>relativo</a:t>
            </a:r>
            <a:r>
              <a:rPr lang="en-GB" altLang="en-US" b="1" dirty="0" smtClean="0"/>
              <a:t> (RR)</a:t>
            </a:r>
            <a:r>
              <a:rPr lang="en-GB" altLang="en-US" dirty="0" smtClean="0"/>
              <a:t>  </a:t>
            </a:r>
            <a:r>
              <a:rPr lang="en-US" altLang="en-US" dirty="0" err="1" smtClean="0"/>
              <a:t>i</a:t>
            </a:r>
            <a:r>
              <a:rPr lang="en-GB" altLang="en-US" dirty="0" err="1" smtClean="0"/>
              <a:t>ndica</a:t>
            </a:r>
            <a:r>
              <a:rPr lang="en-GB" altLang="en-US" dirty="0" smtClean="0"/>
              <a:t> la </a:t>
            </a:r>
            <a:r>
              <a:rPr lang="en-GB" altLang="en-US" dirty="0" err="1" smtClean="0"/>
              <a:t>probabilidad</a:t>
            </a:r>
            <a:r>
              <a:rPr lang="en-GB" altLang="en-US" dirty="0" smtClean="0"/>
              <a:t> de </a:t>
            </a:r>
            <a:r>
              <a:rPr lang="en-GB" altLang="en-US" dirty="0" err="1" smtClean="0"/>
              <a:t>que</a:t>
            </a:r>
            <a:r>
              <a:rPr lang="en-GB" altLang="en-US" dirty="0" smtClean="0"/>
              <a:t> se </a:t>
            </a:r>
            <a:r>
              <a:rPr lang="en-GB" altLang="en-US" dirty="0" err="1" smtClean="0"/>
              <a:t>desarrolle</a:t>
            </a:r>
            <a:r>
              <a:rPr lang="en-GB" altLang="en-US" dirty="0" smtClean="0"/>
              <a:t> la </a:t>
            </a:r>
            <a:r>
              <a:rPr lang="en-GB" altLang="en-US" dirty="0" err="1" smtClean="0"/>
              <a:t>enfermedad</a:t>
            </a:r>
            <a:r>
              <a:rPr lang="en-GB" altLang="en-US" dirty="0" smtClean="0"/>
              <a:t> en los </a:t>
            </a:r>
            <a:r>
              <a:rPr lang="en-GB" altLang="en-US" dirty="0" err="1" smtClean="0"/>
              <a:t>expuestos</a:t>
            </a:r>
            <a:r>
              <a:rPr lang="en-GB" altLang="en-US" dirty="0" smtClean="0"/>
              <a:t> a un factor (en </a:t>
            </a:r>
            <a:r>
              <a:rPr lang="en-GB" altLang="en-US" dirty="0" err="1" smtClean="0"/>
              <a:t>este</a:t>
            </a:r>
            <a:r>
              <a:rPr lang="en-GB" altLang="en-US" dirty="0" smtClean="0"/>
              <a:t> </a:t>
            </a:r>
            <a:r>
              <a:rPr lang="en-GB" altLang="en-US" dirty="0" err="1" smtClean="0"/>
              <a:t>caso</a:t>
            </a:r>
            <a:r>
              <a:rPr lang="en-GB" altLang="en-US" dirty="0" smtClean="0"/>
              <a:t> alcohol) en </a:t>
            </a:r>
            <a:r>
              <a:rPr lang="en-GB" altLang="en-US" dirty="0" err="1" smtClean="0"/>
              <a:t>relación</a:t>
            </a:r>
            <a:r>
              <a:rPr lang="en-GB" altLang="en-US" dirty="0" smtClean="0"/>
              <a:t> al </a:t>
            </a:r>
            <a:r>
              <a:rPr lang="en-GB" altLang="en-US" dirty="0" err="1" smtClean="0"/>
              <a:t>grupo</a:t>
            </a:r>
            <a:r>
              <a:rPr lang="en-GB" altLang="en-US" dirty="0" smtClean="0"/>
              <a:t> de los no </a:t>
            </a:r>
            <a:r>
              <a:rPr lang="en-GB" altLang="en-US" dirty="0" err="1" smtClean="0"/>
              <a:t>expuestos</a:t>
            </a:r>
            <a:r>
              <a:rPr lang="en-GB" altLang="en-US" dirty="0" smtClean="0"/>
              <a:t>.</a:t>
            </a:r>
            <a:r>
              <a:rPr lang="en-GB" altLang="en-US" baseline="0" dirty="0" smtClean="0"/>
              <a:t> </a:t>
            </a:r>
            <a:r>
              <a:rPr lang="en-GB" altLang="en-US" baseline="0" dirty="0" err="1" smtClean="0"/>
              <a:t>Es</a:t>
            </a:r>
            <a:r>
              <a:rPr lang="en-GB" altLang="en-US" baseline="0" dirty="0" smtClean="0"/>
              <a:t> </a:t>
            </a:r>
            <a:r>
              <a:rPr lang="en-GB" altLang="en-US" baseline="0" dirty="0" err="1" smtClean="0"/>
              <a:t>decir</a:t>
            </a:r>
            <a:r>
              <a:rPr lang="en-GB" altLang="en-US" baseline="0" dirty="0" smtClean="0"/>
              <a:t>, </a:t>
            </a:r>
            <a:r>
              <a:rPr lang="es-ES_tradnl" altLang="en-US" i="1" dirty="0" smtClean="0"/>
              <a:t>cuántas más veces tiende a desarrollar la enfermedad en el grupo de sujetos expuestos al factor de exposición o factor de riesgo (en este caso e</a:t>
            </a:r>
            <a:r>
              <a:rPr lang="en-US" altLang="en-US" i="1" dirty="0" smtClean="0"/>
              <a:t>l alcohol) </a:t>
            </a:r>
            <a:r>
              <a:rPr lang="es-ES_tradnl" altLang="en-US" i="1" dirty="0" smtClean="0"/>
              <a:t>en relación con el grupo no expuesto</a:t>
            </a:r>
            <a:r>
              <a:rPr lang="es-ES_tradnl" altLang="en-US" dirty="0" smtClean="0"/>
              <a:t> </a:t>
            </a:r>
            <a:r>
              <a:rPr lang="en-GB" altLang="en-US" dirty="0" smtClean="0"/>
              <a:t>.</a:t>
            </a:r>
            <a:r>
              <a:rPr lang="en-GB" altLang="en-US" baseline="0" dirty="0" smtClean="0"/>
              <a:t> </a:t>
            </a:r>
            <a:r>
              <a:rPr lang="en-GB" altLang="en-US" baseline="0" dirty="0" err="1" smtClean="0"/>
              <a:t>Cuando</a:t>
            </a:r>
            <a:r>
              <a:rPr lang="en-GB" altLang="en-US" baseline="0" dirty="0" smtClean="0"/>
              <a:t> </a:t>
            </a:r>
            <a:r>
              <a:rPr lang="en-GB" altLang="en-US" baseline="0" dirty="0" err="1" smtClean="0"/>
              <a:t>este</a:t>
            </a:r>
            <a:r>
              <a:rPr lang="en-GB" altLang="en-US" baseline="0" dirty="0" smtClean="0"/>
              <a:t> </a:t>
            </a:r>
            <a:r>
              <a:rPr lang="en-GB" altLang="en-US" baseline="0" dirty="0" err="1" smtClean="0"/>
              <a:t>es</a:t>
            </a:r>
            <a:r>
              <a:rPr lang="en-GB" altLang="en-US" baseline="0" dirty="0" smtClean="0"/>
              <a:t> </a:t>
            </a:r>
            <a:r>
              <a:rPr lang="es-ES_tradnl" altLang="en-US" sz="1050" dirty="0" smtClean="0"/>
              <a:t>= 1 ese factor (consumo de alcohol) ni protege ni empeora,</a:t>
            </a:r>
            <a:r>
              <a:rPr lang="es-ES_tradnl" altLang="en-US" sz="1050" baseline="0" dirty="0" smtClean="0"/>
              <a:t> si es </a:t>
            </a:r>
            <a:r>
              <a:rPr lang="es-ES_tradnl" altLang="en-US" sz="1050" dirty="0" smtClean="0"/>
              <a:t>&lt;1 tienen menor riesgo los expuestos (disminuye la incidencia)</a:t>
            </a:r>
            <a:r>
              <a:rPr lang="es-ES_tradnl" altLang="en-US" sz="1050" baseline="0" dirty="0" smtClean="0"/>
              <a:t> y si este es</a:t>
            </a:r>
            <a:r>
              <a:rPr lang="es-ES_tradnl" altLang="en-US" sz="1050" dirty="0" smtClean="0"/>
              <a:t> &gt;1 tienen mayor riesgo los expuestos  (aumenta la incidencia)</a:t>
            </a:r>
            <a:r>
              <a:rPr lang="es-ES" altLang="en-US" sz="1050" dirty="0" smtClean="0"/>
              <a:t> </a:t>
            </a:r>
          </a:p>
          <a:p>
            <a:pPr>
              <a:defRPr/>
            </a:pPr>
            <a:endParaRPr lang="es-ES" altLang="en-US" sz="1050" dirty="0" smtClean="0"/>
          </a:p>
          <a:p>
            <a:pPr>
              <a:defRPr/>
            </a:pPr>
            <a:r>
              <a:rPr lang="es-ES" altLang="en-US" sz="1050" dirty="0" err="1" smtClean="0"/>
              <a:t>Disminuint</a:t>
            </a:r>
            <a:r>
              <a:rPr lang="es-ES" altLang="en-US" sz="1050" dirty="0" smtClean="0"/>
              <a:t> el </a:t>
            </a:r>
            <a:r>
              <a:rPr lang="es-ES" altLang="en-US" sz="1050" dirty="0" err="1" smtClean="0"/>
              <a:t>consum</a:t>
            </a:r>
            <a:r>
              <a:rPr lang="es-ES" altLang="en-US" sz="1050" dirty="0" smtClean="0"/>
              <a:t> el </a:t>
            </a:r>
            <a:r>
              <a:rPr lang="es-ES" altLang="en-US" sz="1050" dirty="0" err="1" smtClean="0"/>
              <a:t>pacient</a:t>
            </a:r>
            <a:r>
              <a:rPr lang="es-ES" altLang="en-US" sz="1050" dirty="0" smtClean="0"/>
              <a:t> </a:t>
            </a:r>
            <a:r>
              <a:rPr lang="es-ES" altLang="en-US" sz="1050" dirty="0" err="1" smtClean="0"/>
              <a:t>tindrà</a:t>
            </a:r>
            <a:r>
              <a:rPr lang="es-ES" altLang="en-US" sz="1050" dirty="0" smtClean="0"/>
              <a:t> </a:t>
            </a:r>
            <a:r>
              <a:rPr lang="es-ES" altLang="en-US" sz="1050" dirty="0" err="1" smtClean="0"/>
              <a:t>menys</a:t>
            </a:r>
            <a:r>
              <a:rPr lang="es-ES" altLang="en-US" sz="1050" dirty="0" smtClean="0"/>
              <a:t> </a:t>
            </a:r>
            <a:r>
              <a:rPr lang="es-ES" altLang="en-US" sz="1050" dirty="0" err="1" smtClean="0"/>
              <a:t>risc</a:t>
            </a:r>
            <a:r>
              <a:rPr lang="es-ES" altLang="en-US" sz="1050" dirty="0" smtClean="0"/>
              <a:t>, </a:t>
            </a:r>
            <a:r>
              <a:rPr lang="es-ES" altLang="en-US" sz="1050" dirty="0" err="1" smtClean="0"/>
              <a:t>tot</a:t>
            </a:r>
            <a:r>
              <a:rPr lang="es-ES" altLang="en-US" sz="1050" dirty="0" smtClean="0"/>
              <a:t> i que no </a:t>
            </a:r>
            <a:r>
              <a:rPr lang="es-ES" altLang="en-US" sz="1050" dirty="0" err="1" smtClean="0"/>
              <a:t>aconseguim</a:t>
            </a:r>
            <a:r>
              <a:rPr lang="es-ES" altLang="en-US" sz="1050" dirty="0" smtClean="0"/>
              <a:t> </a:t>
            </a:r>
            <a:r>
              <a:rPr lang="es-ES" altLang="en-US" sz="1050" dirty="0" err="1" smtClean="0"/>
              <a:t>l’abstinència</a:t>
            </a:r>
            <a:endParaRPr lang="es-ES" altLang="en-US" sz="1050" dirty="0" smtClean="0"/>
          </a:p>
          <a:p>
            <a:pPr>
              <a:defRPr/>
            </a:pPr>
            <a:endParaRPr lang="es-ES_tradnl" altLang="en-US" sz="1050" dirty="0" smtClean="0"/>
          </a:p>
          <a:p>
            <a:pPr>
              <a:defRPr/>
            </a:pPr>
            <a:endParaRPr lang="es-ES_tradnl"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a:t>
            </a:r>
            <a:r>
              <a:rPr lang="fr-FR" altLang="en-US" dirty="0" err="1" smtClean="0"/>
              <a:t>Rehm</a:t>
            </a:r>
            <a:r>
              <a:rPr lang="fr-FR" altLang="en-US" dirty="0" smtClean="0"/>
              <a:t> et al. Addiction 2011;106(</a:t>
            </a:r>
            <a:r>
              <a:rPr lang="fr-FR" altLang="en-US" dirty="0" err="1" smtClean="0"/>
              <a:t>Suppl</a:t>
            </a:r>
            <a:r>
              <a:rPr lang="fr-FR" altLang="en-US" dirty="0" smtClean="0"/>
              <a:t> 1):11–19</a:t>
            </a:r>
          </a:p>
          <a:p>
            <a:pPr>
              <a:defRPr/>
            </a:pPr>
            <a:endParaRPr lang="es-ES_tradnl" altLang="en-US" dirty="0" smtClean="0"/>
          </a:p>
          <a:p>
            <a:pPr>
              <a:defRPr/>
            </a:pPr>
            <a:endParaRPr lang="es-ES_tradnl" altLang="en-US" dirty="0"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622BF44-2E5E-4DE1-8DDD-FC6C603E1E07}" type="slidenum">
              <a:rPr lang="ca-ES"/>
              <a:pPr/>
              <a:t>33</a:t>
            </a:fld>
            <a:endParaRPr lang="ca-E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algn="just" eaLnBrk="1" hangingPunct="1"/>
            <a:r>
              <a:rPr lang="es-ES_tradnl" dirty="0" smtClean="0"/>
              <a:t>CLORMETIAZOL Es un derivado de la Vitamina B1</a:t>
            </a:r>
          </a:p>
          <a:p>
            <a:pPr algn="just" eaLnBrk="1" hangingPunct="1"/>
            <a:r>
              <a:rPr lang="es-ES_tradnl" dirty="0" smtClean="0"/>
              <a:t>Se utiliza más en el ámbito hospitalario  por sus acciones sedante, hipnótica.</a:t>
            </a:r>
          </a:p>
          <a:p>
            <a:pPr algn="just" eaLnBrk="1" hangingPunct="1"/>
            <a:r>
              <a:rPr lang="es-ES_tradnl" dirty="0" smtClean="0"/>
              <a:t>Acción depresora central, evitar si existe riesgo que se consuma alcohol durante el </a:t>
            </a:r>
            <a:r>
              <a:rPr lang="es-ES_tradnl" dirty="0" err="1" smtClean="0"/>
              <a:t>tratº</a:t>
            </a:r>
            <a:r>
              <a:rPr lang="es-ES_tradnl" dirty="0" smtClean="0"/>
              <a:t> y si existe insuficiencia respiratoria o cardiopatía. Gran potencial adictivo, rápidamente aparece tolerancia a sus efectos. Utilizarlo si existe seguridad de una adecuada reducción de la dosis</a:t>
            </a:r>
          </a:p>
          <a:p>
            <a:pPr eaLnBrk="1" hangingPunct="1"/>
            <a:endParaRPr lang="ca-E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F752EF-F669-4B6E-8695-5F5CD5105919}" type="slidenum">
              <a:rPr lang="ca-ES"/>
              <a:pPr/>
              <a:t>34</a:t>
            </a:fld>
            <a:endParaRPr lang="ca-E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algn="just" eaLnBrk="1" hangingPunct="1"/>
            <a:r>
              <a:rPr lang="es-ES_tradnl" smtClean="0"/>
              <a:t>BENZODIAZEPINAS</a:t>
            </a:r>
          </a:p>
          <a:p>
            <a:pPr algn="just" eaLnBrk="1" hangingPunct="1"/>
            <a:r>
              <a:rPr lang="es-ES_tradnl" smtClean="0"/>
              <a:t>Su eficacia es muy alta, pues controlan todos los síntomas y riesgos de la abstinencia, en general con un amplio margen terapeutico. El riesgo de depresión central y la adictividad son las principales complicaciones. Es preciso una buena colaboración del paciente y de la família</a:t>
            </a:r>
          </a:p>
          <a:p>
            <a:pPr algn="just" eaLnBrk="1" hangingPunct="1"/>
            <a:r>
              <a:rPr lang="es-ES_tradnl" smtClean="0"/>
              <a:t>El Diazepan es la benzodiazepina más utilizada, es de vida media larga, se recomienda no mantenerla más de 10 días. El Clorazepato dipotásico es otra benzodiazepina de vida media larga.</a:t>
            </a:r>
          </a:p>
          <a:p>
            <a:pPr algn="just" eaLnBrk="1" hangingPunct="1"/>
            <a:r>
              <a:rPr lang="es-ES_tradnl" smtClean="0"/>
              <a:t>El Lorazepan es una benzo de vida media intermedia, se metaboliza en el higado por conjugación, por lo que no se acumula en caso de hetatopatía. Se utiliza a dosis de 3-15 mg/d.</a:t>
            </a:r>
          </a:p>
          <a:p>
            <a:pPr algn="just" eaLnBrk="1" hangingPunct="1"/>
            <a:endParaRPr lang="es-ES_tradnl" smtClean="0"/>
          </a:p>
          <a:p>
            <a:pPr eaLnBrk="1" hangingPunct="1"/>
            <a:endParaRPr lang="ca-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D7A22D-4AC5-4149-BFBA-8168C7A9EDD8}" type="slidenum">
              <a:rPr lang="es-ES_tradnl" sz="1200" smtClean="0"/>
              <a:pPr/>
              <a:t>35</a:t>
            </a:fld>
            <a:endParaRPr lang="es-ES_tradnl" sz="1200" smtClean="0"/>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ca-ES" dirty="0" smtClean="0">
                <a:ea typeface="ＭＳ Ｐゴシック" pitchFamily="34" charset="-128"/>
              </a:rPr>
              <a:t>S’aconsella fer el tractament de la desintoxicació donant una pauta decreixent de benzodiazepines. És important tenir en compte els aspectes següents:</a:t>
            </a:r>
          </a:p>
          <a:p>
            <a:pPr eaLnBrk="1" hangingPunct="1">
              <a:buFontTx/>
              <a:buChar char="•"/>
            </a:pPr>
            <a:r>
              <a:rPr lang="ca-ES" dirty="0" smtClean="0">
                <a:ea typeface="ＭＳ Ｐゴシック" pitchFamily="34" charset="-128"/>
              </a:rPr>
              <a:t>És preferible donar BZD de vida mitja llarga com diazepam o c</a:t>
            </a:r>
            <a:r>
              <a:rPr lang="es-ES" dirty="0" smtClean="0">
                <a:ea typeface="ＭＳ Ｐゴシック" pitchFamily="34" charset="-128"/>
              </a:rPr>
              <a:t>l</a:t>
            </a:r>
            <a:r>
              <a:rPr lang="ca-ES" dirty="0" err="1" smtClean="0">
                <a:ea typeface="ＭＳ Ｐゴシック" pitchFamily="34" charset="-128"/>
              </a:rPr>
              <a:t>odiazepòxid</a:t>
            </a:r>
            <a:r>
              <a:rPr lang="ca-ES" dirty="0" smtClean="0">
                <a:ea typeface="ＭＳ Ｐゴシック" pitchFamily="34" charset="-128"/>
              </a:rPr>
              <a:t> o clorazepat.</a:t>
            </a:r>
          </a:p>
          <a:p>
            <a:pPr eaLnBrk="1" hangingPunct="1">
              <a:buFontTx/>
              <a:buChar char="•"/>
            </a:pPr>
            <a:r>
              <a:rPr lang="ca-ES" dirty="0" smtClean="0">
                <a:ea typeface="ＭＳ Ｐゴシック" pitchFamily="34" charset="-128"/>
              </a:rPr>
              <a:t>En cap cas la pauta no ha de tenir una durada superior als 14 dies.</a:t>
            </a:r>
          </a:p>
          <a:p>
            <a:pPr eaLnBrk="1" hangingPunct="1">
              <a:buFontTx/>
              <a:buChar char="•"/>
            </a:pPr>
            <a:r>
              <a:rPr lang="ca-ES" dirty="0" err="1" smtClean="0">
                <a:ea typeface="ＭＳ Ｐゴシック" pitchFamily="34" charset="-128"/>
              </a:rPr>
              <a:t>L’inici</a:t>
            </a:r>
            <a:r>
              <a:rPr lang="ca-ES" dirty="0" smtClean="0">
                <a:ea typeface="ＭＳ Ｐゴシック" pitchFamily="34" charset="-128"/>
              </a:rPr>
              <a:t> de la pauta  cal que se situï entre les 4 –8 hores </a:t>
            </a:r>
            <a:r>
              <a:rPr lang="ca-ES" dirty="0" err="1" smtClean="0">
                <a:ea typeface="ＭＳ Ｐゴシック" pitchFamily="34" charset="-128"/>
              </a:rPr>
              <a:t>despr</a:t>
            </a:r>
            <a:r>
              <a:rPr lang="es-ES" dirty="0" smtClean="0">
                <a:ea typeface="ＭＳ Ｐゴシック" pitchFamily="34" charset="-128"/>
              </a:rPr>
              <a:t>é</a:t>
            </a:r>
            <a:r>
              <a:rPr lang="ca-ES" dirty="0" smtClean="0">
                <a:ea typeface="ＭＳ Ｐゴシック" pitchFamily="34" charset="-128"/>
              </a:rPr>
              <a:t>s de la darrera ingesta en</a:t>
            </a:r>
            <a:r>
              <a:rPr lang="es-ES" dirty="0" smtClean="0">
                <a:ea typeface="ＭＳ Ｐゴシック" pitchFamily="34" charset="-128"/>
              </a:rPr>
              <a:t>ò</a:t>
            </a:r>
            <a:r>
              <a:rPr lang="ca-ES" dirty="0" err="1" smtClean="0">
                <a:ea typeface="ＭＳ Ｐゴシック" pitchFamily="34" charset="-128"/>
              </a:rPr>
              <a:t>lica</a:t>
            </a:r>
            <a:r>
              <a:rPr lang="ca-ES" dirty="0" smtClean="0">
                <a:ea typeface="ＭＳ Ｐゴシック" pitchFamily="34" charset="-128"/>
              </a:rPr>
              <a:t>. </a:t>
            </a:r>
          </a:p>
          <a:p>
            <a:pPr eaLnBrk="1" hangingPunct="1">
              <a:buFontTx/>
              <a:buChar char="•"/>
            </a:pPr>
            <a:r>
              <a:rPr lang="ca-ES" dirty="0" smtClean="0">
                <a:ea typeface="ＭＳ Ｐゴシック" pitchFamily="34" charset="-128"/>
              </a:rPr>
              <a:t>Les dosis es poden ajustar a l’alça en funció dels resultats obtinguts en la CIWA</a:t>
            </a:r>
          </a:p>
          <a:p>
            <a:pPr eaLnBrk="1" hangingPunct="1">
              <a:buFontTx/>
              <a:buChar char="•"/>
            </a:pPr>
            <a:r>
              <a:rPr lang="ca-ES" dirty="0" smtClean="0">
                <a:ea typeface="ＭＳ Ｐゴシック" pitchFamily="34" charset="-128"/>
              </a:rPr>
              <a:t>En pacients amb insuficiència hepàtica, és preferible l’ús de fàrmacs de metabolisme </a:t>
            </a:r>
            <a:r>
              <a:rPr lang="ca-ES" dirty="0" err="1" smtClean="0">
                <a:ea typeface="ＭＳ Ｐゴシック" pitchFamily="34" charset="-128"/>
              </a:rPr>
              <a:t>extrahepàtic</a:t>
            </a:r>
            <a:r>
              <a:rPr lang="ca-ES" dirty="0" smtClean="0">
                <a:ea typeface="ＭＳ Ｐゴシック" pitchFamily="34" charset="-128"/>
              </a:rPr>
              <a:t> com el </a:t>
            </a:r>
            <a:r>
              <a:rPr lang="ca-ES" dirty="0" err="1" smtClean="0">
                <a:ea typeface="ＭＳ Ｐゴシック" pitchFamily="34" charset="-128"/>
              </a:rPr>
              <a:t>lorazepam</a:t>
            </a:r>
            <a:r>
              <a:rPr lang="ca-ES" dirty="0" smtClean="0">
                <a:ea typeface="ＭＳ Ｐゴシック" pitchFamily="34" charset="-128"/>
              </a:rPr>
              <a:t>.</a:t>
            </a:r>
          </a:p>
          <a:p>
            <a:pPr eaLnBrk="1" hangingPunct="1">
              <a:buFontTx/>
              <a:buChar char="•"/>
            </a:pPr>
            <a:r>
              <a:rPr lang="ca-ES" dirty="0" smtClean="0">
                <a:ea typeface="ＭＳ Ｐゴシック" pitchFamily="34" charset="-128"/>
              </a:rPr>
              <a:t>En la fase de desintoxicació, es recomana l’administració de tiamina per prevenir complicacions neurològiques o la </a:t>
            </a:r>
            <a:r>
              <a:rPr lang="ca-ES" dirty="0" err="1" smtClean="0">
                <a:ea typeface="ＭＳ Ｐゴシック" pitchFamily="34" charset="-128"/>
              </a:rPr>
              <a:t>sd</a:t>
            </a:r>
            <a:r>
              <a:rPr lang="ca-ES" dirty="0" smtClean="0">
                <a:ea typeface="ＭＳ Ｐゴシック" pitchFamily="34" charset="-128"/>
              </a:rPr>
              <a:t> de </a:t>
            </a:r>
            <a:r>
              <a:rPr lang="ca-ES" dirty="0" err="1" smtClean="0">
                <a:ea typeface="ＭＳ Ｐゴシック" pitchFamily="34" charset="-128"/>
              </a:rPr>
              <a:t>Wernicke-Korsakov</a:t>
            </a:r>
            <a:r>
              <a:rPr lang="ca-ES" dirty="0" smtClean="0">
                <a:ea typeface="ＭＳ Ｐゴシック" pitchFamily="34" charset="-128"/>
              </a:rPr>
              <a:t>.</a:t>
            </a:r>
          </a:p>
          <a:p>
            <a:pPr eaLnBrk="1" hangingPunct="1">
              <a:buFontTx/>
              <a:buChar char="•"/>
            </a:pPr>
            <a:r>
              <a:rPr lang="ca-ES" dirty="0" smtClean="0">
                <a:ea typeface="ＭＳ Ｐゴシック" pitchFamily="34" charset="-128"/>
              </a:rPr>
              <a:t> Segons</a:t>
            </a:r>
            <a:r>
              <a:rPr lang="ca-ES" baseline="0" dirty="0" smtClean="0">
                <a:ea typeface="ＭＳ Ｐゴシック" pitchFamily="34" charset="-128"/>
              </a:rPr>
              <a:t> el grau d’afectació i si hi ha anèmia es pot donar </a:t>
            </a:r>
            <a:r>
              <a:rPr lang="ca-ES" dirty="0" smtClean="0">
                <a:ea typeface="ＭＳ Ｐゴシック" pitchFamily="34" charset="-128"/>
              </a:rPr>
              <a:t>vitamines del grup B1, B6 i B12 així com àcid </a:t>
            </a:r>
            <a:r>
              <a:rPr lang="ca-ES" dirty="0" err="1" smtClean="0">
                <a:ea typeface="ＭＳ Ｐゴシック" pitchFamily="34" charset="-128"/>
              </a:rPr>
              <a:t>fòlic</a:t>
            </a:r>
            <a:r>
              <a:rPr lang="ca-ES" dirty="0" smtClean="0">
                <a:ea typeface="ＭＳ Ｐゴシック" pitchFamily="34" charset="-128"/>
              </a:rPr>
              <a:t> </a:t>
            </a:r>
          </a:p>
          <a:p>
            <a:pPr eaLnBrk="1" hangingPunct="1"/>
            <a:endParaRPr lang="ca-ES"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err="1" smtClean="0"/>
              <a:t>Craving</a:t>
            </a:r>
            <a:r>
              <a:rPr lang="ca-ES" noProof="0" dirty="0" smtClean="0"/>
              <a:t>: Desig per iniciar el consum de la substància abans de començar a beure</a:t>
            </a:r>
          </a:p>
          <a:p>
            <a:r>
              <a:rPr lang="ca-ES" noProof="0" dirty="0" err="1" smtClean="0"/>
              <a:t>Priming</a:t>
            </a:r>
            <a:r>
              <a:rPr lang="ca-ES" noProof="0" dirty="0" smtClean="0"/>
              <a:t>: Desig de seguir bevent un cop s’ha començat a beure</a:t>
            </a:r>
            <a:r>
              <a:rPr lang="es-ES"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98D33F1-FE05-4832-AF2F-042577A5817C}" type="slidenum">
              <a:rPr lang="ca-ES"/>
              <a:pPr/>
              <a:t>37</a:t>
            </a:fld>
            <a:endParaRPr lang="ca-E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r>
              <a:rPr lang="es-ES_tradnl" sz="1300" dirty="0" smtClean="0"/>
              <a:t>Inhibe la excitabilidad neuronal, mediante antagonismo de </a:t>
            </a:r>
            <a:r>
              <a:rPr lang="es-ES_tradnl" sz="1300" dirty="0" err="1" smtClean="0"/>
              <a:t>Aa</a:t>
            </a:r>
            <a:r>
              <a:rPr lang="es-ES_tradnl" sz="1300" dirty="0" smtClean="0"/>
              <a:t> excitadores como el </a:t>
            </a:r>
            <a:r>
              <a:rPr lang="es-ES_tradnl" sz="1300" dirty="0" err="1" smtClean="0"/>
              <a:t>glutamato</a:t>
            </a:r>
            <a:r>
              <a:rPr lang="es-ES_tradnl" sz="1300" dirty="0" smtClean="0"/>
              <a:t> y GABA</a:t>
            </a:r>
          </a:p>
          <a:p>
            <a:pPr eaLnBrk="1" hangingPunct="1"/>
            <a:r>
              <a:rPr lang="es-ES_tradnl" sz="1300" dirty="0" smtClean="0"/>
              <a:t>( </a:t>
            </a:r>
            <a:r>
              <a:rPr lang="es-ES_tradnl" sz="1300" dirty="0" smtClean="0">
                <a:sym typeface="Symbol" pitchFamily="18" charset="2"/>
              </a:rPr>
              <a:t> </a:t>
            </a:r>
            <a:r>
              <a:rPr lang="es-ES_tradnl" sz="1300" dirty="0" err="1" smtClean="0">
                <a:sym typeface="Symbol" pitchFamily="18" charset="2"/>
              </a:rPr>
              <a:t>glutamato</a:t>
            </a:r>
            <a:r>
              <a:rPr lang="es-ES_tradnl" sz="1300" dirty="0" smtClean="0">
                <a:sym typeface="Symbol" pitchFamily="18" charset="2"/>
              </a:rPr>
              <a:t>: excitante / consumo OH:  </a:t>
            </a:r>
            <a:r>
              <a:rPr lang="es-ES_tradnl" sz="1300" dirty="0" err="1" smtClean="0">
                <a:sym typeface="Symbol" pitchFamily="18" charset="2"/>
              </a:rPr>
              <a:t>glutamato</a:t>
            </a:r>
            <a:r>
              <a:rPr lang="es-ES_tradnl" sz="1300" dirty="0" smtClean="0">
                <a:sym typeface="Symbol" pitchFamily="18" charset="2"/>
              </a:rPr>
              <a:t> / reflejo condicionado (entrar en un bar, ver a alguien bebiendo: aumento del </a:t>
            </a:r>
            <a:r>
              <a:rPr lang="es-ES_tradnl" sz="1300" dirty="0" err="1" smtClean="0">
                <a:sym typeface="Symbol" pitchFamily="18" charset="2"/>
              </a:rPr>
              <a:t>glutamato</a:t>
            </a:r>
            <a:r>
              <a:rPr lang="es-ES_tradnl" sz="1300" dirty="0" smtClean="0">
                <a:sym typeface="Symbol" pitchFamily="18" charset="2"/>
              </a:rPr>
              <a:t>: ansiedad, disforia asociada al deseo que los pacientes experimentan ante la exposición a estímulos que les recuerdan el consumo)</a:t>
            </a:r>
          </a:p>
          <a:p>
            <a:pPr eaLnBrk="1" hangingPunct="1"/>
            <a:endParaRPr lang="es-ES_tradnl" sz="1300" dirty="0" smtClean="0">
              <a:sym typeface="Symbol" pitchFamily="18" charset="2"/>
            </a:endParaRPr>
          </a:p>
          <a:p>
            <a:pPr eaLnBrk="1" hangingPunct="1"/>
            <a:r>
              <a:rPr lang="es-ES_tradnl" sz="1300" dirty="0" smtClean="0">
                <a:sym typeface="Symbol" pitchFamily="18" charset="2"/>
              </a:rPr>
              <a:t>No produce aversión al alcohol, no inhibe sus efectos gratificantes</a:t>
            </a:r>
            <a:endParaRPr lang="es-ES_tradnl" sz="1300" dirty="0" smtClean="0"/>
          </a:p>
          <a:p>
            <a:pPr eaLnBrk="1" hangingPunct="1"/>
            <a:r>
              <a:rPr lang="es-ES_tradnl" sz="1300" dirty="0" smtClean="0"/>
              <a:t>El aspecto mas negativo es su posología que hace difícil el cumplimiento terapéutico. Posología 4 </a:t>
            </a:r>
            <a:r>
              <a:rPr lang="es-ES_tradnl" sz="1300" dirty="0" err="1" smtClean="0"/>
              <a:t>cp</a:t>
            </a:r>
            <a:r>
              <a:rPr lang="es-ES_tradnl" sz="1300" dirty="0" smtClean="0"/>
              <a:t>/d (&lt;60Kg): 2-1-1 antes de las comidas, los alimentos afectan la absorción, se elimina por </a:t>
            </a:r>
            <a:r>
              <a:rPr lang="es-ES_tradnl" sz="1300" dirty="0" err="1" smtClean="0"/>
              <a:t>via</a:t>
            </a:r>
            <a:r>
              <a:rPr lang="es-ES_tradnl" sz="1300" dirty="0" smtClean="0"/>
              <a:t> renal</a:t>
            </a:r>
          </a:p>
          <a:p>
            <a:pPr eaLnBrk="1" hangingPunct="1"/>
            <a:r>
              <a:rPr lang="es-ES_tradnl" sz="1300" dirty="0" smtClean="0"/>
              <a:t>6 </a:t>
            </a:r>
            <a:r>
              <a:rPr lang="es-ES_tradnl" sz="1300" dirty="0" err="1" smtClean="0"/>
              <a:t>cp</a:t>
            </a:r>
            <a:r>
              <a:rPr lang="es-ES_tradnl" sz="1300" dirty="0" smtClean="0"/>
              <a:t>/d (&gt; 60 Kg): 2-2-2</a:t>
            </a:r>
          </a:p>
          <a:p>
            <a:pPr eaLnBrk="1" hangingPunct="1"/>
            <a:r>
              <a:rPr lang="es-ES_tradnl" sz="1300" dirty="0" smtClean="0"/>
              <a:t>Efectos secundarios: diarrea, dolor abdominal, nauseas y vómitos</a:t>
            </a:r>
          </a:p>
          <a:p>
            <a:pPr eaLnBrk="1" hangingPunct="1"/>
            <a:r>
              <a:rPr lang="es-ES_tradnl" sz="1300" dirty="0" smtClean="0"/>
              <a:t>No se une a </a:t>
            </a:r>
            <a:r>
              <a:rPr lang="es-ES_tradnl" sz="1300" dirty="0" err="1" smtClean="0"/>
              <a:t>proteinas</a:t>
            </a:r>
            <a:r>
              <a:rPr lang="es-ES_tradnl" sz="1300" dirty="0" smtClean="0"/>
              <a:t> plasmáticas, ni se metaboliza en el organismo, eliminándose por vía renal. No hay contraindicación en caso de hepatopatía (Se puede administrar en pacientes con cirrosis hepática), pero si en I. Renal</a:t>
            </a:r>
          </a:p>
          <a:p>
            <a:pPr eaLnBrk="1" hangingPunct="1"/>
            <a:r>
              <a:rPr lang="es-ES_tradnl" sz="1300" dirty="0" smtClean="0"/>
              <a:t>No interacciona con los fármacos habitualmente utilizados en estos pacientes, ni tampoco con el alcohol</a:t>
            </a:r>
          </a:p>
          <a:p>
            <a:pPr eaLnBrk="1" hangingPunct="1"/>
            <a:endParaRPr lang="es-E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39A675F-2BEC-4883-B626-0CB24D86BAB6}" type="slidenum">
              <a:rPr lang="ca-ES"/>
              <a:pPr/>
              <a:t>38</a:t>
            </a:fld>
            <a:endParaRPr lang="ca-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s-ES_tradnl" dirty="0" smtClean="0"/>
              <a:t>Es un antagonista puro de los receptores </a:t>
            </a:r>
            <a:r>
              <a:rPr lang="es-ES_tradnl" dirty="0" err="1" smtClean="0"/>
              <a:t>opioides</a:t>
            </a:r>
            <a:r>
              <a:rPr lang="es-ES_tradnl" dirty="0" smtClean="0"/>
              <a:t>. Existe amplia experiencia de uso en la adicción a opiáceos.</a:t>
            </a:r>
          </a:p>
          <a:p>
            <a:pPr eaLnBrk="1" hangingPunct="1"/>
            <a:r>
              <a:rPr lang="es-ES_tradnl" dirty="0" smtClean="0"/>
              <a:t>Afecta al deseo de beber que aparece antes y durante la ingesta de alcohol</a:t>
            </a:r>
          </a:p>
          <a:p>
            <a:pPr eaLnBrk="1" hangingPunct="1"/>
            <a:r>
              <a:rPr lang="es-ES_tradnl" dirty="0" smtClean="0"/>
              <a:t>Puede combinarse con otros fármacos que tengan capacidad de modular el consumo de alcohol, como </a:t>
            </a:r>
            <a:r>
              <a:rPr lang="es-ES_tradnl" dirty="0" err="1" smtClean="0"/>
              <a:t>acamprosato</a:t>
            </a:r>
            <a:r>
              <a:rPr lang="es-ES_tradnl" dirty="0" smtClean="0"/>
              <a:t>, ISRS, </a:t>
            </a:r>
            <a:r>
              <a:rPr lang="es-ES_tradnl" dirty="0" err="1" smtClean="0"/>
              <a:t>tiapride</a:t>
            </a:r>
            <a:r>
              <a:rPr lang="es-ES_tradnl" dirty="0" smtClean="0"/>
              <a:t> y con abordajes psicoterápicos.</a:t>
            </a:r>
          </a:p>
          <a:p>
            <a:pPr eaLnBrk="1" hangingPunct="1"/>
            <a:r>
              <a:rPr lang="es-ES_tradnl" dirty="0" smtClean="0"/>
              <a:t>El </a:t>
            </a:r>
            <a:r>
              <a:rPr lang="es-ES_tradnl" dirty="0" err="1" smtClean="0"/>
              <a:t>tratº</a:t>
            </a:r>
            <a:r>
              <a:rPr lang="es-ES_tradnl" dirty="0" smtClean="0"/>
              <a:t> se ha de iniciar cuanto antes y mantenerlo entre 6-12 meses.</a:t>
            </a:r>
          </a:p>
          <a:p>
            <a:pPr eaLnBrk="1" hangingPunct="1"/>
            <a:r>
              <a:rPr lang="es-ES_tradnl" dirty="0" smtClean="0"/>
              <a:t>Se puede seguir manteniendo el </a:t>
            </a:r>
            <a:r>
              <a:rPr lang="es-ES_tradnl" dirty="0" err="1" smtClean="0"/>
              <a:t>tratº</a:t>
            </a:r>
            <a:r>
              <a:rPr lang="es-ES_tradnl" dirty="0" smtClean="0"/>
              <a:t> aunque el paciente siga bebiendo (reducción de daños). </a:t>
            </a:r>
            <a:r>
              <a:rPr lang="es-ES_tradnl" dirty="0" err="1" smtClean="0"/>
              <a:t>Tambien</a:t>
            </a:r>
            <a:r>
              <a:rPr lang="es-ES_tradnl" dirty="0" smtClean="0"/>
              <a:t> se puede utilizar en no dependientes que abusan de alcohol</a:t>
            </a:r>
          </a:p>
          <a:p>
            <a:pPr eaLnBrk="1" hangingPunct="1"/>
            <a:r>
              <a:rPr lang="es-ES_tradnl" dirty="0" smtClean="0"/>
              <a:t>Se utiliza a dosis de 50 mg/d. en dosis única por la mañana o la noche en función de que se experimente somnolencia o insomnio. </a:t>
            </a:r>
          </a:p>
          <a:p>
            <a:pPr eaLnBrk="1" hangingPunct="1"/>
            <a:r>
              <a:rPr lang="es-ES_tradnl" dirty="0" smtClean="0"/>
              <a:t>Metabolización hepática.  Contraindicada en la hepatopatía grave (</a:t>
            </a:r>
            <a:r>
              <a:rPr lang="es-ES_tradnl" dirty="0" smtClean="0">
                <a:sym typeface="Symbol" pitchFamily="18" charset="2"/>
              </a:rPr>
              <a:t> bilirrubina 2 veces sus valores normales o tiempo protrombina &lt; 70%)</a:t>
            </a:r>
            <a:endParaRPr lang="es-ES_tradnl" dirty="0" smtClean="0"/>
          </a:p>
          <a:p>
            <a:pPr eaLnBrk="1" hangingPunct="1"/>
            <a:endParaRPr lang="es-E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Modulador del sistema </a:t>
            </a:r>
            <a:r>
              <a:rPr lang="ca-ES" dirty="0" err="1" smtClean="0"/>
              <a:t>opioide</a:t>
            </a:r>
            <a:r>
              <a:rPr lang="ca-ES" dirty="0" smtClean="0"/>
              <a:t>. Eficaç per a la reducció del consum d’alcohol.</a:t>
            </a:r>
          </a:p>
          <a:p>
            <a:endParaRPr lang="ca-ES" dirty="0" smtClean="0"/>
          </a:p>
          <a:p>
            <a:r>
              <a:rPr lang="ca-ES" dirty="0" smtClean="0"/>
              <a:t>També han mostrat</a:t>
            </a:r>
            <a:r>
              <a:rPr lang="ca-ES" baseline="0" dirty="0" smtClean="0"/>
              <a:t> la seva utilitat en la reducció fàrmacs com el </a:t>
            </a:r>
            <a:r>
              <a:rPr lang="ca-ES" baseline="0" dirty="0" err="1" smtClean="0"/>
              <a:t>topiromat</a:t>
            </a:r>
            <a:r>
              <a:rPr lang="ca-ES" baseline="0" dirty="0" smtClean="0"/>
              <a:t>, </a:t>
            </a:r>
            <a:r>
              <a:rPr lang="ca-ES" baseline="0" dirty="0" err="1" smtClean="0"/>
              <a:t>gabapentina</a:t>
            </a:r>
            <a:r>
              <a:rPr lang="ca-ES" baseline="0" dirty="0" smtClean="0"/>
              <a:t> i la </a:t>
            </a:r>
            <a:r>
              <a:rPr lang="ca-ES" baseline="0" dirty="0" err="1" smtClean="0"/>
              <a:t>naltrexona</a:t>
            </a:r>
            <a:r>
              <a:rPr lang="ca-ES" baseline="0" dirty="0" smtClean="0"/>
              <a:t>.</a:t>
            </a:r>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328CC4B-D48F-4C47-9E01-4CBE1F26500B}" type="slidenum">
              <a:rPr lang="es-ES_tradnl" smtClean="0">
                <a:ea typeface="ＭＳ Ｐゴシック" pitchFamily="34" charset="-128"/>
              </a:rPr>
              <a:pPr/>
              <a:t>4</a:t>
            </a:fld>
            <a:endParaRPr lang="es-ES_tradnl" smtClean="0">
              <a:ea typeface="ＭＳ Ｐゴシック" pitchFamily="34" charset="-128"/>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889000" y="4644064"/>
            <a:ext cx="4891088" cy="5131761"/>
          </a:xfrm>
          <a:solidFill>
            <a:srgbClr val="FFFFFF"/>
          </a:solidFill>
          <a:ln>
            <a:solidFill>
              <a:srgbClr val="000000"/>
            </a:solidFill>
          </a:ln>
        </p:spPr>
        <p:txBody>
          <a:bodyPr/>
          <a:lstStyle/>
          <a:p>
            <a:pPr eaLnBrk="1" hangingPunct="1"/>
            <a:r>
              <a:rPr lang="ca-ES" smtClean="0">
                <a:latin typeface="Arial" charset="0"/>
                <a:ea typeface="ＭＳ Ｐゴシック" pitchFamily="34" charset="-128"/>
                <a:cs typeface="Arial" charset="0"/>
              </a:rPr>
              <a:t>Com ja se sap que és l’UBE, segons ingesta poden identificar el consum de risc</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Es a dir un consum de risc en homes es de 4 UBE dia o 28 UBE setmana. </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En dones 2,4 UBE al dia o 17 UBE setmana, no embarassada</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6UBE dones i 5 UBE homes en un període curts de temps almenys un cop al mes. Qualsevol ingesta......</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 </a:t>
            </a:r>
            <a:r>
              <a:rPr lang="ca-ES" sz="1100" smtClean="0">
                <a:latin typeface="Arial" charset="0"/>
                <a:ea typeface="ＭＳ Ｐゴシック" pitchFamily="34" charset="-128"/>
                <a:cs typeface="Arial" charset="0"/>
              </a:rPr>
              <a:t>Hem de deixar clar que el consum de risc es pot traduir en conseqüències nocives tan per la persona que consumeix com també per a tercers (accidents, violència de gènere, agressivitat...), pot ser que no presenti problemes en l’actualitat i també tenir en compte que  poden existir factors personals (timidesa...) o ambientals (feina, grup d’amics...) que facin que aquesta persona tingui aquest consum per trobar-se bé amb el seu entorn.</a:t>
            </a:r>
          </a:p>
          <a:p>
            <a:pPr eaLnBrk="1" hangingPunct="1"/>
            <a:r>
              <a:rPr lang="ca-ES" sz="1100" smtClean="0">
                <a:latin typeface="Arial" charset="0"/>
                <a:ea typeface="ＭＳ Ｐゴシック" pitchFamily="34" charset="-128"/>
                <a:cs typeface="Arial" charset="0"/>
              </a:rPr>
              <a:t>Segons la ingesta podem identificar a les persones que tenen un consum de risc:</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Es a dir un consum de risc en homes es de 4 UBE dia o 28 UBE setmana. </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En dones 2,4 UBE al dia o 17 UBE setmana, sempre en la dona no embarassada</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6 UBE en dones i 5 UBE en homes en un període curts de temps (quan surt a la nit...., de festa...)  almenys un cop al mes. </a:t>
            </a:r>
          </a:p>
          <a:p>
            <a:pPr eaLnBrk="1" hangingPunct="1"/>
            <a:r>
              <a:rPr lang="ca-ES" sz="1100" smtClean="0">
                <a:latin typeface="Arial" charset="0"/>
                <a:ea typeface="ＭＳ Ｐゴシック" pitchFamily="34" charset="-128"/>
                <a:cs typeface="Arial" charset="0"/>
              </a:rPr>
              <a:t>Qualsevol ingesta en el grup de persones que surt a la diapositiva també es considera consum de risc: pensar en conductors (camioners, conductors d'autobús...., mecànics, treballs perillosos...).  Es freqüent el  consum de risc en persones amb malaltia mental (esquizofrènics, etc)</a:t>
            </a:r>
            <a:endParaRPr lang="ca-ES" sz="1100" smtClean="0">
              <a:latin typeface="Arial" charset="0"/>
              <a:ea typeface="ＭＳ Ｐゴシック" pitchFamily="34" charset="-128"/>
              <a:cs typeface="Times New Roman" pitchFamily="18" charset="0"/>
            </a:endParaRPr>
          </a:p>
          <a:p>
            <a:pPr eaLnBrk="1" hangingPunct="1"/>
            <a:endParaRPr lang="es-ES_tradnl" sz="1100" smtClean="0">
              <a:latin typeface="Arial" charset="0"/>
              <a:ea typeface="ＭＳ Ｐゴシック" pitchFamily="34" charset="-128"/>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92F55E-033F-463F-B9D1-7B1F1736FCCB}" type="slidenum">
              <a:rPr lang="ca-ES"/>
              <a:pPr/>
              <a:t>40</a:t>
            </a:fld>
            <a:endParaRPr lang="ca-ES"/>
          </a:p>
        </p:txBody>
      </p:sp>
      <p:sp>
        <p:nvSpPr>
          <p:cNvPr id="36867" name="Rectangle 2"/>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p:spPr>
        <p:txBody>
          <a:bodyPr/>
          <a:lstStyle/>
          <a:p>
            <a:pPr eaLnBrk="1" hangingPunct="1"/>
            <a:r>
              <a:rPr lang="es-ES_tradnl" dirty="0" smtClean="0"/>
              <a:t>Los fármacos </a:t>
            </a:r>
            <a:r>
              <a:rPr lang="es-ES_tradnl" dirty="0" err="1" smtClean="0"/>
              <a:t>interdictores</a:t>
            </a:r>
            <a:r>
              <a:rPr lang="es-ES_tradnl" dirty="0" smtClean="0"/>
              <a:t> hacen que el consumo de alcohol resulte </a:t>
            </a:r>
            <a:r>
              <a:rPr lang="es-ES_tradnl" dirty="0" err="1" smtClean="0"/>
              <a:t>aversivo</a:t>
            </a:r>
            <a:r>
              <a:rPr lang="es-ES_tradnl" dirty="0" smtClean="0"/>
              <a:t>, Los </a:t>
            </a:r>
            <a:r>
              <a:rPr lang="es-ES_tradnl" dirty="0" err="1" smtClean="0"/>
              <a:t>interdictores</a:t>
            </a:r>
            <a:r>
              <a:rPr lang="es-ES_tradnl" dirty="0" smtClean="0"/>
              <a:t> inhiben la </a:t>
            </a:r>
            <a:r>
              <a:rPr lang="es-ES_tradnl" dirty="0" err="1" smtClean="0"/>
              <a:t>aldehido</a:t>
            </a:r>
            <a:r>
              <a:rPr lang="es-ES_tradnl" dirty="0" smtClean="0"/>
              <a:t> deshidrogenasa que cataliza la oxidación de </a:t>
            </a:r>
            <a:r>
              <a:rPr lang="es-ES_tradnl" dirty="0" err="1" smtClean="0"/>
              <a:t>acetaldehido</a:t>
            </a:r>
            <a:r>
              <a:rPr lang="es-ES_tradnl" dirty="0" smtClean="0"/>
              <a:t> a acetato, </a:t>
            </a:r>
            <a:r>
              <a:rPr lang="es-ES_tradnl" dirty="0" err="1" smtClean="0"/>
              <a:t>acumulandose</a:t>
            </a:r>
            <a:r>
              <a:rPr lang="es-ES_tradnl" dirty="0" smtClean="0"/>
              <a:t> </a:t>
            </a:r>
            <a:r>
              <a:rPr lang="es-ES_tradnl" dirty="0" err="1" smtClean="0"/>
              <a:t>acetaldehido</a:t>
            </a:r>
            <a:r>
              <a:rPr lang="es-ES_tradnl" dirty="0" smtClean="0"/>
              <a:t>, produciendo la típica reacción </a:t>
            </a:r>
            <a:r>
              <a:rPr lang="es-ES_tradnl" dirty="0" err="1" smtClean="0"/>
              <a:t>aldehídica</a:t>
            </a:r>
            <a:r>
              <a:rPr lang="es-ES_tradnl" dirty="0" smtClean="0"/>
              <a:t>. En función de la cantidad de alcohol ingerida pueden aparecer </a:t>
            </a:r>
            <a:r>
              <a:rPr lang="es-ES_tradnl" dirty="0" err="1" smtClean="0"/>
              <a:t>ruborización</a:t>
            </a:r>
            <a:r>
              <a:rPr lang="es-ES_tradnl" dirty="0" smtClean="0"/>
              <a:t> excesiva, palpitaciones, taquicardia, náuseas, debilidad, visión borrosa, dificultad respiratoria, dolor torácico y en casos graves colapso </a:t>
            </a:r>
            <a:r>
              <a:rPr lang="es-ES_tradnl" dirty="0" err="1" smtClean="0"/>
              <a:t>cardiocirculatorio</a:t>
            </a:r>
            <a:endParaRPr lang="es-ES_tradnl" dirty="0" smtClean="0"/>
          </a:p>
          <a:p>
            <a:pPr eaLnBrk="1" hangingPunct="1"/>
            <a:r>
              <a:rPr lang="es-ES_tradnl" dirty="0" smtClean="0"/>
              <a:t>En el caso del </a:t>
            </a:r>
            <a:r>
              <a:rPr lang="es-ES_tradnl" dirty="0" err="1" smtClean="0"/>
              <a:t>disulfiran</a:t>
            </a:r>
            <a:r>
              <a:rPr lang="es-ES_tradnl" dirty="0" smtClean="0"/>
              <a:t>, la inhibición es irreversible, son necesarios varios días de haber dejado el </a:t>
            </a:r>
            <a:r>
              <a:rPr lang="es-ES_tradnl" dirty="0" err="1" smtClean="0"/>
              <a:t>Disulfiran</a:t>
            </a:r>
            <a:r>
              <a:rPr lang="es-ES_tradnl" dirty="0" smtClean="0"/>
              <a:t>  para la nueva síntesis de la ALDH. Con la cianamida cálcica el 80% de la ALDH, se </a:t>
            </a:r>
            <a:r>
              <a:rPr lang="es-ES_tradnl" dirty="0" err="1" smtClean="0"/>
              <a:t>recuprera</a:t>
            </a:r>
            <a:r>
              <a:rPr lang="es-ES_tradnl" dirty="0" smtClean="0"/>
              <a:t> en 24 horas</a:t>
            </a:r>
          </a:p>
          <a:p>
            <a:pPr eaLnBrk="1" hangingPunct="1"/>
            <a:r>
              <a:rPr lang="es-ES_tradnl" dirty="0" smtClean="0"/>
              <a:t>Estos productos, le sirven al paciente claramente informado de freno psicológico del consumo. No deben ser utilizados en un contexto represivo impuesto por el médico o la familia.</a:t>
            </a:r>
          </a:p>
          <a:p>
            <a:pPr eaLnBrk="1" hangingPunct="1"/>
            <a:endParaRPr lang="es-E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2BBECD0-5D9E-40D8-AA04-622507D52D54}" type="slidenum">
              <a:rPr lang="ca-ES"/>
              <a:pPr/>
              <a:t>41</a:t>
            </a:fld>
            <a:endParaRPr lang="ca-ES"/>
          </a:p>
        </p:txBody>
      </p:sp>
      <p:sp>
        <p:nvSpPr>
          <p:cNvPr id="39939" name="Rectangle 2"/>
          <p:cNvSpPr>
            <a:spLocks noGrp="1" noRot="1" noChangeAspect="1" noChangeArrowheads="1" noTextEdit="1"/>
          </p:cNvSpPr>
          <p:nvPr>
            <p:ph type="sldImg"/>
          </p:nvPr>
        </p:nvSpPr>
        <p:spPr>
          <a:ln/>
        </p:spPr>
      </p:sp>
      <p:sp>
        <p:nvSpPr>
          <p:cNvPr id="39940" name="Rectangle 4"/>
          <p:cNvSpPr>
            <a:spLocks noGrp="1" noChangeArrowheads="1"/>
          </p:cNvSpPr>
          <p:nvPr>
            <p:ph type="body" idx="1"/>
          </p:nvPr>
        </p:nvSpPr>
        <p:spPr>
          <a:noFill/>
          <a:ln/>
        </p:spPr>
        <p:txBody>
          <a:bodyPr/>
          <a:lstStyle/>
          <a:p>
            <a:pPr eaLnBrk="1" hangingPunct="1"/>
            <a:r>
              <a:rPr lang="es-ES_tradnl" smtClean="0"/>
              <a:t>Tiene menos contraindicaciones e interacciones que el Disulfiram, pero también es menos eficaz para producir la reacción aldehídica.</a:t>
            </a:r>
          </a:p>
          <a:p>
            <a:pPr eaLnBrk="1" hangingPunct="1"/>
            <a:r>
              <a:rPr lang="es-ES_tradnl" smtClean="0"/>
              <a:t>La duración de su efecto es menor, por lo que debe administrarse en 2 ó 3 tomas al día. Si embargo en pacientes bien informado y motivados puede ser suficiente una pequeña dosis una vez al día, para que cumpla su efecto de freno psicológico. Ha que recordar que los interdictores son útiles mientras ayuden a mantener una abstinencia absoluta.</a:t>
            </a:r>
          </a:p>
          <a:p>
            <a:pPr eaLnBrk="1" hangingPunct="1"/>
            <a:r>
              <a:rPr lang="es-ES_tradnl" smtClean="0"/>
              <a:t>Si el paciente empieza a experimentar con el efecto de pequeñas cantidades de alcohol, se ha de suspender su uso, independientemente de la gravedad de la reacción producida.</a:t>
            </a:r>
          </a:p>
          <a:p>
            <a:pPr eaLnBrk="1" hangingPunct="1"/>
            <a:r>
              <a:rPr lang="es-ES_tradnl" smtClean="0"/>
              <a:t>La Cianamida cálcica esta contraindicada en la enfermedad tiroidea, por su efecto antitiroideo</a:t>
            </a:r>
          </a:p>
          <a:p>
            <a:pPr eaLnBrk="1" hangingPunct="1"/>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1946F7-5855-4236-8960-E1C3188F017E}" type="slidenum">
              <a:rPr lang="ca-ES"/>
              <a:pPr/>
              <a:t>42</a:t>
            </a:fld>
            <a:endParaRPr lang="ca-ES"/>
          </a:p>
        </p:txBody>
      </p:sp>
      <p:sp>
        <p:nvSpPr>
          <p:cNvPr id="40963" name="Rectangle 2"/>
          <p:cNvSpPr>
            <a:spLocks noGrp="1" noRot="1" noChangeAspect="1" noChangeArrowheads="1" noTextEdit="1"/>
          </p:cNvSpPr>
          <p:nvPr>
            <p:ph type="sldImg"/>
          </p:nvPr>
        </p:nvSpPr>
        <p:spPr>
          <a:ln/>
        </p:spPr>
      </p:sp>
      <p:sp>
        <p:nvSpPr>
          <p:cNvPr id="40964" name="Rectangle 4"/>
          <p:cNvSpPr>
            <a:spLocks noGrp="1" noChangeArrowheads="1"/>
          </p:cNvSpPr>
          <p:nvPr>
            <p:ph type="body" idx="1"/>
          </p:nvPr>
        </p:nvSpPr>
        <p:spPr>
          <a:noFill/>
          <a:ln/>
        </p:spPr>
        <p:txBody>
          <a:bodyPr/>
          <a:lstStyle/>
          <a:p>
            <a:pPr eaLnBrk="1" hangingPunct="1"/>
            <a:r>
              <a:rPr lang="es-ES_tradnl" dirty="0" smtClean="0"/>
              <a:t>Se emplea de forma oral a dosis de un comprimido al día-</a:t>
            </a:r>
          </a:p>
          <a:p>
            <a:pPr eaLnBrk="1" hangingPunct="1"/>
            <a:r>
              <a:rPr lang="es-ES_tradnl" dirty="0" smtClean="0"/>
              <a:t>Se debe iniciar al menos doce horas tras la última ingesta de alcohol y hay que advertir que su efecto se puede prolongar varios días tras la suspensión, por lo que no debe reiniciarse el consumo de alcohol inmediatamente. Nunca</a:t>
            </a:r>
            <a:r>
              <a:rPr lang="es-ES_tradnl" baseline="0" dirty="0" smtClean="0"/>
              <a:t> debe pautarse sin el consentimiento del paciente.</a:t>
            </a:r>
            <a:endParaRPr lang="es-ES_tradnl" dirty="0" smtClean="0"/>
          </a:p>
          <a:p>
            <a:pPr eaLnBrk="1" hangingPunct="1"/>
            <a:r>
              <a:rPr lang="es-ES_tradnl" dirty="0" smtClean="0"/>
              <a:t>Múltiples interacciones: además con : </a:t>
            </a:r>
            <a:r>
              <a:rPr lang="es-ES_tradnl" dirty="0" err="1" smtClean="0"/>
              <a:t>Hidantoinas</a:t>
            </a:r>
            <a:r>
              <a:rPr lang="es-ES_tradnl" dirty="0" smtClean="0"/>
              <a:t>, </a:t>
            </a:r>
            <a:r>
              <a:rPr lang="es-ES_tradnl" dirty="0" err="1" smtClean="0"/>
              <a:t>Isoniacida</a:t>
            </a:r>
            <a:r>
              <a:rPr lang="es-ES_tradnl" dirty="0" smtClean="0"/>
              <a:t>, </a:t>
            </a:r>
          </a:p>
          <a:p>
            <a:pPr eaLnBrk="1" hangingPunct="1"/>
            <a:r>
              <a:rPr lang="es-ES_tradnl" dirty="0" smtClean="0"/>
              <a:t>Precauciones en hipotiroidismo, cirrosis hepática, bronquitis crónica</a:t>
            </a:r>
          </a:p>
          <a:p>
            <a:pPr eaLnBrk="1" hangingPunct="1"/>
            <a:endParaRPr lang="es-ES_tradnl" dirty="0" smtClean="0"/>
          </a:p>
          <a:p>
            <a:pPr eaLnBrk="1" hangingPunct="1"/>
            <a:endParaRPr lang="es-E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kern="0" dirty="0" err="1" smtClean="0"/>
              <a:t>Fàrmacs</a:t>
            </a:r>
            <a:r>
              <a:rPr lang="es-ES" b="1" kern="0" dirty="0" smtClean="0"/>
              <a:t> que poden potenciar la </a:t>
            </a:r>
            <a:r>
              <a:rPr lang="es-ES" b="1" kern="0" dirty="0" err="1" smtClean="0"/>
              <a:t>toxicitat</a:t>
            </a:r>
            <a:r>
              <a:rPr lang="es-ES" b="1" kern="0" dirty="0" smtClean="0"/>
              <a:t> de </a:t>
            </a:r>
            <a:r>
              <a:rPr lang="es-ES" b="1" kern="0" dirty="0" err="1" smtClean="0"/>
              <a:t>l’alcohol</a:t>
            </a:r>
            <a:r>
              <a:rPr lang="es-ES" b="1" kern="0" dirty="0" smtClean="0"/>
              <a:t> </a:t>
            </a:r>
            <a:r>
              <a:rPr lang="es-ES" kern="0" dirty="0" smtClean="0"/>
              <a:t>(BZD, </a:t>
            </a:r>
            <a:r>
              <a:rPr lang="es-ES" kern="0" dirty="0" err="1" smtClean="0"/>
              <a:t>hipnòticos</a:t>
            </a:r>
            <a:r>
              <a:rPr lang="es-ES" kern="0" dirty="0" smtClean="0"/>
              <a:t>, </a:t>
            </a:r>
            <a:r>
              <a:rPr lang="es-ES" kern="0" dirty="0" err="1" smtClean="0"/>
              <a:t>liti</a:t>
            </a:r>
            <a:r>
              <a:rPr lang="es-ES" kern="0" dirty="0" smtClean="0"/>
              <a:t>, </a:t>
            </a:r>
            <a:r>
              <a:rPr lang="es-ES" kern="0" dirty="0" err="1" smtClean="0"/>
              <a:t>antiepilèptics</a:t>
            </a:r>
            <a:r>
              <a:rPr lang="es-ES" kern="0" dirty="0" smtClean="0"/>
              <a:t>, </a:t>
            </a:r>
            <a:r>
              <a:rPr lang="es-ES" kern="0" dirty="0" err="1" smtClean="0"/>
              <a:t>cefalosporines</a:t>
            </a:r>
            <a:r>
              <a:rPr lang="es-ES" kern="0" dirty="0" smtClean="0"/>
              <a:t>, </a:t>
            </a:r>
            <a:r>
              <a:rPr lang="es-ES" kern="0" dirty="0" err="1" smtClean="0"/>
              <a:t>anticolinèrgics</a:t>
            </a:r>
            <a:r>
              <a:rPr lang="es-ES" kern="0" dirty="0" smtClean="0"/>
              <a:t>, </a:t>
            </a:r>
            <a:r>
              <a:rPr lang="es-ES" kern="0" dirty="0" err="1" smtClean="0"/>
              <a:t>sulfonilurees</a:t>
            </a:r>
            <a:r>
              <a:rPr lang="es-ES" kern="0" dirty="0" smtClean="0"/>
              <a:t>, </a:t>
            </a:r>
            <a:r>
              <a:rPr lang="es-ES" kern="0" dirty="0" err="1" smtClean="0"/>
              <a:t>indoramina</a:t>
            </a:r>
            <a:r>
              <a:rPr lang="es-ES" kern="0" dirty="0" smtClean="0"/>
              <a:t>, </a:t>
            </a:r>
            <a:r>
              <a:rPr lang="es-ES" kern="0" dirty="0" err="1" smtClean="0"/>
              <a:t>fenilbutazona</a:t>
            </a:r>
            <a:r>
              <a:rPr lang="es-ES" kern="0" dirty="0" smtClean="0"/>
              <a:t>, </a:t>
            </a:r>
            <a:r>
              <a:rPr lang="es-ES" kern="0" dirty="0" err="1" smtClean="0"/>
              <a:t>isoniacida</a:t>
            </a:r>
            <a:r>
              <a:rPr lang="es-ES" kern="0" dirty="0" smtClean="0"/>
              <a:t>, </a:t>
            </a:r>
            <a:r>
              <a:rPr lang="es-ES" kern="0" dirty="0" err="1" smtClean="0"/>
              <a:t>antipsicòtics</a:t>
            </a:r>
            <a:r>
              <a:rPr lang="es-ES" kern="0" dirty="0" smtClean="0"/>
              <a:t>, </a:t>
            </a:r>
            <a:r>
              <a:rPr lang="es-ES" kern="0" dirty="0" err="1" smtClean="0"/>
              <a:t>metoclopramida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potenciar </a:t>
            </a:r>
            <a:r>
              <a:rPr lang="es-ES" b="1" kern="0" dirty="0" err="1" smtClean="0"/>
              <a:t>l’acció</a:t>
            </a:r>
            <a:r>
              <a:rPr lang="es-ES" b="1" kern="0" dirty="0" smtClean="0"/>
              <a:t> i/o </a:t>
            </a:r>
            <a:r>
              <a:rPr lang="es-ES" b="1" kern="0" dirty="0" err="1" smtClean="0"/>
              <a:t>els</a:t>
            </a:r>
            <a:r>
              <a:rPr lang="es-ES" b="1" kern="0" dirty="0" smtClean="0"/>
              <a:t> </a:t>
            </a:r>
            <a:r>
              <a:rPr lang="es-ES" b="1" kern="0" dirty="0" err="1" smtClean="0"/>
              <a:t>efectes</a:t>
            </a:r>
            <a:r>
              <a:rPr lang="es-ES" b="1" kern="0" dirty="0" smtClean="0"/>
              <a:t> </a:t>
            </a:r>
            <a:r>
              <a:rPr lang="es-ES" b="1" kern="0" dirty="0" err="1" smtClean="0"/>
              <a:t>tòxics</a:t>
            </a:r>
            <a:r>
              <a:rPr lang="es-ES" b="1" kern="0" dirty="0" smtClean="0"/>
              <a:t> del </a:t>
            </a:r>
            <a:r>
              <a:rPr lang="es-ES" b="1" kern="0" dirty="0" err="1" smtClean="0"/>
              <a:t>fàrmac</a:t>
            </a:r>
            <a:r>
              <a:rPr lang="es-ES" b="1" kern="0" dirty="0" smtClean="0"/>
              <a:t> </a:t>
            </a:r>
            <a:r>
              <a:rPr lang="es-ES" kern="0" dirty="0" smtClean="0"/>
              <a:t>(ATD </a:t>
            </a:r>
            <a:r>
              <a:rPr lang="es-ES" kern="0" dirty="0" err="1" smtClean="0"/>
              <a:t>tricíclics</a:t>
            </a:r>
            <a:r>
              <a:rPr lang="es-ES" kern="0" dirty="0" smtClean="0"/>
              <a:t>, </a:t>
            </a:r>
            <a:r>
              <a:rPr lang="es-ES" kern="0" dirty="0" err="1" smtClean="0"/>
              <a:t>antihistamínics</a:t>
            </a:r>
            <a:r>
              <a:rPr lang="es-ES" kern="0" dirty="0" smtClean="0"/>
              <a:t>, </a:t>
            </a:r>
            <a:r>
              <a:rPr lang="es-ES" kern="0" dirty="0" err="1" smtClean="0"/>
              <a:t>antipsicòtics</a:t>
            </a:r>
            <a:r>
              <a:rPr lang="es-ES" kern="0" dirty="0" smtClean="0"/>
              <a:t>, BZD, nitroglicerina, </a:t>
            </a:r>
            <a:r>
              <a:rPr lang="es-ES" kern="0" dirty="0" err="1" smtClean="0"/>
              <a:t>metotrexate</a:t>
            </a:r>
            <a:r>
              <a:rPr lang="es-ES" kern="0" dirty="0" smtClean="0"/>
              <a:t>, </a:t>
            </a:r>
            <a:r>
              <a:rPr lang="es-ES" kern="0" dirty="0" err="1" smtClean="0"/>
              <a:t>acenocumarol</a:t>
            </a:r>
            <a:r>
              <a:rPr lang="es-ES" kern="0" dirty="0" smtClean="0"/>
              <a:t>, </a:t>
            </a:r>
            <a:r>
              <a:rPr lang="es-ES" kern="0" dirty="0" err="1" smtClean="0"/>
              <a:t>warfarina</a:t>
            </a:r>
            <a:r>
              <a:rPr lang="es-ES" kern="0" dirty="0" smtClean="0"/>
              <a:t>, </a:t>
            </a:r>
            <a:r>
              <a:rPr lang="es-ES" kern="0" dirty="0" err="1" smtClean="0"/>
              <a:t>biguanidines</a:t>
            </a:r>
            <a:r>
              <a:rPr lang="es-ES" kern="0" dirty="0" smtClean="0"/>
              <a:t>, </a:t>
            </a:r>
            <a:r>
              <a:rPr lang="es-ES" kern="0" dirty="0" err="1" smtClean="0"/>
              <a:t>guanetidina</a:t>
            </a:r>
            <a:r>
              <a:rPr lang="es-ES" kern="0" dirty="0" smtClean="0"/>
              <a:t>, </a:t>
            </a:r>
            <a:r>
              <a:rPr lang="es-ES" kern="0" dirty="0" err="1" smtClean="0"/>
              <a:t>betanidina</a:t>
            </a:r>
            <a:r>
              <a:rPr lang="es-ES" kern="0" dirty="0" smtClean="0"/>
              <a:t> </a:t>
            </a:r>
            <a:r>
              <a:rPr lang="es-ES" kern="0" dirty="0" err="1" smtClean="0"/>
              <a:t>bromocriptina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a:t>
            </a:r>
            <a:r>
              <a:rPr lang="es-ES" b="1" kern="0" dirty="0" err="1" smtClean="0"/>
              <a:t>reduir</a:t>
            </a:r>
            <a:r>
              <a:rPr lang="es-ES" b="1" kern="0" dirty="0" smtClean="0"/>
              <a:t> </a:t>
            </a:r>
            <a:r>
              <a:rPr lang="es-ES" b="1" kern="0" dirty="0" err="1" smtClean="0"/>
              <a:t>l’eficacia</a:t>
            </a:r>
            <a:r>
              <a:rPr lang="es-ES" b="1" kern="0" dirty="0" smtClean="0"/>
              <a:t> </a:t>
            </a:r>
            <a:r>
              <a:rPr lang="es-ES" b="1" kern="0" dirty="0" err="1" smtClean="0"/>
              <a:t>d’alguns</a:t>
            </a:r>
            <a:r>
              <a:rPr lang="es-ES" b="1" kern="0" dirty="0" smtClean="0"/>
              <a:t> </a:t>
            </a:r>
            <a:r>
              <a:rPr lang="es-ES" b="1" kern="0" dirty="0" err="1" smtClean="0"/>
              <a:t>fàrmacs</a:t>
            </a:r>
            <a:r>
              <a:rPr lang="es-ES" b="1" kern="0" dirty="0" smtClean="0"/>
              <a:t> </a:t>
            </a:r>
            <a:r>
              <a:rPr lang="es-ES" kern="0" dirty="0" smtClean="0"/>
              <a:t>(</a:t>
            </a:r>
            <a:r>
              <a:rPr lang="es-ES" kern="0" dirty="0" err="1" smtClean="0"/>
              <a:t>anestèssics</a:t>
            </a:r>
            <a:r>
              <a:rPr lang="es-ES" kern="0" dirty="0" smtClean="0"/>
              <a:t>, ISRS, </a:t>
            </a:r>
            <a:r>
              <a:rPr lang="es-ES" kern="0" dirty="0" err="1" smtClean="0"/>
              <a:t>antiepilèptics</a:t>
            </a:r>
            <a:r>
              <a:rPr lang="es-ES" kern="0" dirty="0" smtClean="0"/>
              <a:t>, </a:t>
            </a:r>
            <a:r>
              <a:rPr lang="es-ES" kern="0" dirty="0" err="1" smtClean="0"/>
              <a:t>acenocumarol</a:t>
            </a:r>
            <a:r>
              <a:rPr lang="es-ES" kern="0" dirty="0" smtClean="0"/>
              <a:t>, </a:t>
            </a:r>
            <a:r>
              <a:rPr lang="es-ES" kern="0" dirty="0" err="1" smtClean="0"/>
              <a:t>etc</a:t>
            </a:r>
            <a:r>
              <a:rPr lang="es-ES" kern="0" dirty="0" smtClean="0"/>
              <a:t>)</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Un cop quantificat el consum cal establir la situació del pacient en relació al seu consum d’alcohol, és a dir, el grau de risc.</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45</a:t>
            </a:fld>
            <a:endParaRPr lang="es-ES"/>
          </a:p>
        </p:txBody>
      </p:sp>
    </p:spTree>
    <p:extLst>
      <p:ext uri="{BB962C8B-B14F-4D97-AF65-F5344CB8AC3E}">
        <p14:creationId xmlns:p14="http://schemas.microsoft.com/office/powerpoint/2010/main" val="532376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En el cas que no vulgui</a:t>
            </a:r>
            <a:r>
              <a:rPr lang="ca-ES" baseline="0" noProof="0" dirty="0" smtClean="0"/>
              <a:t> fer canvis o no se senti capaç de fer-los, l’entrevista motivacional ens pot ajudar a promoure discrepància interna  i a provocar el diàleg del canvi. Quan el pacient vulgui realitzar canvis, la presa de decisions compartida l’ajudarà a triar el camí més adequat a la seva persona.</a:t>
            </a:r>
          </a:p>
          <a:p>
            <a:endParaRPr lang="ca-E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Entrevista</a:t>
            </a:r>
            <a:r>
              <a:rPr lang="ca-ES" baseline="0" noProof="0" dirty="0" smtClean="0"/>
              <a:t> </a:t>
            </a:r>
            <a:r>
              <a:rPr lang="ca-ES" baseline="0" noProof="0" dirty="0" err="1" smtClean="0"/>
              <a:t>moticacional</a:t>
            </a:r>
            <a:r>
              <a:rPr lang="ca-ES" baseline="0" noProof="0" dirty="0" smtClean="0"/>
              <a:t>: col·laboració, acceptació, evocació i compassió.</a:t>
            </a:r>
            <a:endParaRPr lang="ca-ES" noProof="0" dirty="0" smtClean="0"/>
          </a:p>
          <a:p>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46</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 </a:t>
            </a: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47</a:t>
            </a:fld>
            <a:endParaRPr lang="es-ES"/>
          </a:p>
        </p:txBody>
      </p:sp>
    </p:spTree>
    <p:extLst>
      <p:ext uri="{BB962C8B-B14F-4D97-AF65-F5344CB8AC3E}">
        <p14:creationId xmlns:p14="http://schemas.microsoft.com/office/powerpoint/2010/main" val="3399910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TLFB:</a:t>
            </a:r>
            <a:r>
              <a:rPr lang="es-ES" baseline="0" dirty="0" smtClean="0"/>
              <a:t> time line  </a:t>
            </a:r>
            <a:r>
              <a:rPr lang="es-ES" baseline="0" dirty="0" err="1" smtClean="0"/>
              <a:t>follow</a:t>
            </a:r>
            <a:r>
              <a:rPr lang="es-ES" baseline="0" dirty="0" smtClean="0"/>
              <a:t>-back </a:t>
            </a:r>
            <a:r>
              <a:rPr lang="es-ES" baseline="0" dirty="0" err="1" smtClean="0"/>
              <a:t>methode</a:t>
            </a:r>
            <a:r>
              <a:rPr lang="es-ES" baseline="0" dirty="0" smtClean="0"/>
              <a:t> </a:t>
            </a:r>
            <a:r>
              <a:rPr lang="es-ES" baseline="0" dirty="0" err="1" smtClean="0"/>
              <a:t>assessment</a:t>
            </a:r>
            <a:endParaRPr lang="es-ES" baseline="0" dirty="0" smtClean="0"/>
          </a:p>
          <a:p>
            <a:r>
              <a:rPr lang="es-ES" baseline="0" dirty="0" smtClean="0"/>
              <a:t>SIDEAL</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48</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a:t>
            </a:r>
            <a:r>
              <a:rPr lang="es-ES" dirty="0" err="1" smtClean="0"/>
              <a:t>medicació</a:t>
            </a:r>
            <a:r>
              <a:rPr lang="es-ES" dirty="0" smtClean="0"/>
              <a:t> </a:t>
            </a:r>
            <a:r>
              <a:rPr lang="es-ES" dirty="0" err="1" smtClean="0"/>
              <a:t>ja</a:t>
            </a:r>
            <a:r>
              <a:rPr lang="es-ES" dirty="0" smtClean="0"/>
              <a:t> es </a:t>
            </a:r>
            <a:r>
              <a:rPr lang="es-ES" dirty="0" err="1" smtClean="0"/>
              <a:t>pot</a:t>
            </a:r>
            <a:r>
              <a:rPr lang="es-ES" dirty="0" smtClean="0"/>
              <a:t> </a:t>
            </a:r>
            <a:r>
              <a:rPr lang="es-ES" dirty="0" err="1" smtClean="0"/>
              <a:t>afegir</a:t>
            </a:r>
            <a:r>
              <a:rPr lang="es-ES" dirty="0" smtClean="0"/>
              <a:t> </a:t>
            </a:r>
            <a:r>
              <a:rPr lang="es-ES" dirty="0" err="1" smtClean="0"/>
              <a:t>on</a:t>
            </a:r>
            <a:r>
              <a:rPr lang="es-ES" dirty="0" smtClean="0"/>
              <a:t> posa </a:t>
            </a:r>
            <a:r>
              <a:rPr lang="es-ES" dirty="0" err="1" smtClean="0"/>
              <a:t>reforçar</a:t>
            </a:r>
            <a:r>
              <a:rPr lang="es-ES" dirty="0" smtClean="0"/>
              <a:t> </a:t>
            </a:r>
            <a:r>
              <a:rPr lang="es-ES" dirty="0" err="1" smtClean="0"/>
              <a:t>progressos</a:t>
            </a:r>
            <a:r>
              <a:rPr lang="es-ES" dirty="0" smtClean="0"/>
              <a:t>,</a:t>
            </a:r>
            <a:r>
              <a:rPr lang="es-ES" baseline="0" dirty="0" smtClean="0"/>
              <a:t> que de </a:t>
            </a:r>
            <a:r>
              <a:rPr lang="es-ES" baseline="0" dirty="0" err="1" smtClean="0"/>
              <a:t>fet</a:t>
            </a:r>
            <a:r>
              <a:rPr lang="es-ES" baseline="0" dirty="0" smtClean="0"/>
              <a:t> </a:t>
            </a:r>
            <a:r>
              <a:rPr lang="es-ES" baseline="0" dirty="0" err="1" smtClean="0"/>
              <a:t>és</a:t>
            </a:r>
            <a:r>
              <a:rPr lang="es-ES" baseline="0" dirty="0" smtClean="0"/>
              <a:t> una </a:t>
            </a:r>
            <a:r>
              <a:rPr lang="es-ES" baseline="0" dirty="0" err="1" smtClean="0"/>
              <a:t>casella</a:t>
            </a:r>
            <a:r>
              <a:rPr lang="es-ES" baseline="0" dirty="0" smtClean="0"/>
              <a:t> prescindible. </a:t>
            </a:r>
            <a:r>
              <a:rPr lang="es-ES" baseline="0" dirty="0" err="1" smtClean="0"/>
              <a:t>On</a:t>
            </a:r>
            <a:r>
              <a:rPr lang="es-ES" baseline="0" dirty="0" smtClean="0"/>
              <a:t> posa </a:t>
            </a:r>
            <a:r>
              <a:rPr lang="es-ES" baseline="0" dirty="0" err="1" smtClean="0"/>
              <a:t>afegir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 </a:t>
            </a:r>
            <a:r>
              <a:rPr lang="es-ES" baseline="0" dirty="0" err="1" smtClean="0"/>
              <a:t>millor</a:t>
            </a:r>
            <a:r>
              <a:rPr lang="es-ES" baseline="0" dirty="0" smtClean="0"/>
              <a:t> posar </a:t>
            </a:r>
            <a:r>
              <a:rPr lang="es-ES" baseline="0" dirty="0" err="1" smtClean="0"/>
              <a:t>reforçar</a:t>
            </a:r>
            <a:r>
              <a:rPr lang="es-ES" baseline="0" dirty="0" smtClean="0"/>
              <a:t> </a:t>
            </a:r>
            <a:r>
              <a:rPr lang="es-ES" baseline="0" dirty="0" err="1" smtClean="0"/>
              <a:t>intervenció</a:t>
            </a:r>
            <a:r>
              <a:rPr lang="es-ES" baseline="0" dirty="0" smtClean="0"/>
              <a:t> i </a:t>
            </a:r>
            <a:r>
              <a:rPr lang="es-ES" baseline="0" dirty="0" err="1" smtClean="0"/>
              <a:t>oferir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9E7221B-3F51-4A48-99C9-CDDA61007D7C}" type="slidenum">
              <a:rPr lang="es-ES_tradnl" smtClean="0">
                <a:ea typeface="ＭＳ Ｐゴシック" pitchFamily="34" charset="-128"/>
              </a:rPr>
              <a:pPr/>
              <a:t>5</a:t>
            </a:fld>
            <a:endParaRPr lang="es-ES_tradnl" smtClean="0">
              <a:ea typeface="ＭＳ Ｐゴシック" pitchFamily="34" charset="-128"/>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20000"/>
              </a:spcBef>
            </a:pPr>
            <a:r>
              <a:rPr lang="ca-ES" b="1" smtClean="0">
                <a:latin typeface="Arial" charset="0"/>
                <a:ea typeface="ＭＳ Ｐゴシック" pitchFamily="34" charset="-128"/>
              </a:rPr>
              <a:t>Consum de risc  </a:t>
            </a:r>
            <a:r>
              <a:rPr lang="ca-ES" smtClean="0">
                <a:latin typeface="Arial" charset="0"/>
                <a:ea typeface="ＭＳ Ｐゴシック" pitchFamily="34" charset="-128"/>
              </a:rPr>
              <a:t>es aquell que supera els límits del consum moderat  i que augmenta el risc  de patir malalties, accidents, lesions o trastorns mentals o del comportament (Gunzerath y cols., 2004). </a:t>
            </a:r>
          </a:p>
          <a:p>
            <a:pPr eaLnBrk="1" hangingPunct="1">
              <a:spcBef>
                <a:spcPct val="20000"/>
              </a:spcBef>
            </a:pPr>
            <a:r>
              <a:rPr lang="ca-ES" smtClean="0">
                <a:latin typeface="Arial" charset="0"/>
                <a:ea typeface="ＭＳ Ｐゴシック" pitchFamily="34" charset="-128"/>
              </a:rPr>
              <a:t>El consum de risc ha estat definit com un consum diari  major  a 4 UBEs al dia en homes y 2 UBEs en les dones, equivalent a un consum setmanal superior a 21 UBEs para els homes y a 14 UBEs para les dones (Rehm y cols., 2004).</a:t>
            </a:r>
          </a:p>
          <a:p>
            <a:pPr eaLnBrk="1" hangingPunct="1">
              <a:spcBef>
                <a:spcPct val="20000"/>
              </a:spcBef>
            </a:pPr>
            <a:r>
              <a:rPr lang="ca-ES" smtClean="0">
                <a:latin typeface="Arial" charset="0"/>
                <a:ea typeface="ＭＳ Ｐゴシック" pitchFamily="34" charset="-128"/>
              </a:rPr>
              <a:t>El  </a:t>
            </a:r>
            <a:r>
              <a:rPr lang="ca-ES" b="1" smtClean="0">
                <a:latin typeface="Arial" charset="0"/>
                <a:ea typeface="ＭＳ Ｐゴシック" pitchFamily="34" charset="-128"/>
              </a:rPr>
              <a:t>consum ocasional de risc </a:t>
            </a:r>
            <a:r>
              <a:rPr lang="ca-ES" smtClean="0">
                <a:latin typeface="Arial" charset="0"/>
                <a:ea typeface="ＭＳ Ｐゴシック" pitchFamily="34" charset="-128"/>
              </a:rPr>
              <a:t>es produeix quan un persona realitza un consum concentrat  de diverses consumicions alcohòliques en poques hores. Es considera aquest consum  en el homes quan es supera les 5 UBES per ocasió o 4 UBEs per ocasió per les dones. (World Healh Organization, 2002).</a:t>
            </a:r>
          </a:p>
          <a:p>
            <a:pPr eaLnBrk="1" hangingPunct="1">
              <a:spcBef>
                <a:spcPct val="20000"/>
              </a:spcBef>
            </a:pPr>
            <a:r>
              <a:rPr lang="ca-ES" smtClean="0">
                <a:latin typeface="Arial" charset="0"/>
                <a:ea typeface="ＭＳ Ｐゴシック" pitchFamily="34" charset="-128"/>
              </a:rPr>
              <a:t>Per el CIM-10 el </a:t>
            </a:r>
            <a:r>
              <a:rPr lang="ca-ES" b="1" smtClean="0">
                <a:latin typeface="Arial" charset="0"/>
                <a:ea typeface="ＭＳ Ｐゴシック" pitchFamily="34" charset="-128"/>
              </a:rPr>
              <a:t>Consum Perjudicial </a:t>
            </a:r>
            <a:r>
              <a:rPr lang="ca-ES" smtClean="0">
                <a:latin typeface="Arial" charset="0"/>
                <a:ea typeface="ＭＳ Ｐゴシック" pitchFamily="34" charset="-128"/>
              </a:rPr>
              <a:t>es un consum d’alcohol que ja ha afectat la salut física (dany hepàtic) y / o psíquica ( quadres depressius secundaris al consum)  sense complir criteris diagnòstics de dependència (OMS, 1992).  En la pràctica es tendeix a considerar que un consum regular major de 6 UBEs en el hombre , o major de 4 UBEs en la dona  amb molta probabilitat provocarà conseqüències adverses pròpies del consum perjudicial.</a:t>
            </a:r>
          </a:p>
          <a:p>
            <a:pPr eaLnBrk="1" hangingPunct="1">
              <a:spcBef>
                <a:spcPct val="20000"/>
              </a:spcBef>
            </a:pPr>
            <a:r>
              <a:rPr lang="ca-ES" smtClean="0">
                <a:latin typeface="Arial" charset="0"/>
                <a:ea typeface="ＭＳ Ｐゴシック" pitchFamily="34" charset="-128"/>
              </a:rPr>
              <a:t>Per la CIM-10 el </a:t>
            </a:r>
            <a:r>
              <a:rPr lang="ca-ES" b="1" smtClean="0">
                <a:latin typeface="Arial" charset="0"/>
                <a:ea typeface="ＭＳ Ｐゴシック" pitchFamily="34" charset="-128"/>
              </a:rPr>
              <a:t>Síndrome de dependència </a:t>
            </a:r>
            <a:r>
              <a:rPr lang="ca-ES" smtClean="0">
                <a:latin typeface="Arial" charset="0"/>
                <a:ea typeface="ＭＳ Ｐゴシック" pitchFamily="34" charset="-128"/>
              </a:rPr>
              <a:t>consisteix en un conjunt de manifestacions fisiològiques , comportamentals i cognitives en  que el consum d’alcohol adquireix la màxima prioritat per l’individu.  Els símptomes característics són la sensació de desig o necesitat de beure i la disminució de la capacitat per controlar la ingesta (OMS 1992</a:t>
            </a:r>
            <a:endParaRPr lang="es-ES_tradnl" smtClean="0">
              <a:latin typeface="Arial"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50</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El CER</a:t>
            </a:r>
            <a:r>
              <a:rPr lang="ca-ES" baseline="0" dirty="0" smtClean="0"/>
              <a:t> substituirà a trastorn per consum d’alcohol, evitant barreres com l’acceptació d'aquests pacients</a:t>
            </a:r>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88F262B2-DDDD-4147-8AA6-84F217517886}" type="slidenum">
              <a:rPr lang="es-ES_tradnl" smtClean="0">
                <a:latin typeface="Arial" pitchFamily="34" charset="0"/>
                <a:ea typeface="ＭＳ Ｐゴシック" pitchFamily="34" charset="-128"/>
              </a:rPr>
              <a:pPr/>
              <a:t>6</a:t>
            </a:fld>
            <a:endParaRPr lang="es-ES_tradnl" smtClean="0">
              <a:latin typeface="Arial" pitchFamily="34" charset="0"/>
              <a:ea typeface="ＭＳ Ｐゴシック" pitchFamily="34" charset="-128"/>
            </a:endParaRPr>
          </a:p>
        </p:txBody>
      </p:sp>
      <p:sp>
        <p:nvSpPr>
          <p:cNvPr id="240643" name="Rectangle 2"/>
          <p:cNvSpPr>
            <a:spLocks noGrp="1" noRot="1" noChangeAspect="1" noChangeArrowheads="1" noTextEdit="1"/>
          </p:cNvSpPr>
          <p:nvPr>
            <p:ph type="sldImg"/>
          </p:nvPr>
        </p:nvSpPr>
        <p:spPr>
          <a:xfrm>
            <a:off x="1206500" y="152400"/>
            <a:ext cx="3760788" cy="2822575"/>
          </a:xfrm>
          <a:solidFill>
            <a:srgbClr val="FFFFFF"/>
          </a:solidFill>
          <a:ln/>
        </p:spPr>
      </p:sp>
      <p:sp>
        <p:nvSpPr>
          <p:cNvPr id="234500" name="Rectangle 3"/>
          <p:cNvSpPr>
            <a:spLocks noGrp="1" noChangeArrowheads="1"/>
          </p:cNvSpPr>
          <p:nvPr>
            <p:ph type="body" idx="1"/>
          </p:nvPr>
        </p:nvSpPr>
        <p:spPr>
          <a:xfrm>
            <a:off x="357911" y="3260124"/>
            <a:ext cx="5960722" cy="4700645"/>
          </a:xfrm>
          <a:solidFill>
            <a:srgbClr val="FFFFFF"/>
          </a:solidFill>
          <a:ln>
            <a:solidFill>
              <a:srgbClr val="000000"/>
            </a:solidFill>
          </a:ln>
        </p:spPr>
        <p:txBody>
          <a:bodyPr/>
          <a:lstStyle/>
          <a:p>
            <a:pPr marL="215616" indent="-215616">
              <a:spcBef>
                <a:spcPct val="0"/>
              </a:spcBef>
              <a:defRPr/>
            </a:pPr>
            <a:r>
              <a:rPr lang="ca-ES" sz="900" dirty="0" smtClean="0">
                <a:latin typeface="Arial" charset="0"/>
                <a:ea typeface="ＭＳ Ｐゴシック" pitchFamily="-65" charset="-128"/>
              </a:rPr>
              <a:t>Les intervencions breus(IB) estan orientades a posar de manifest estats interns i això tan sols es pot aconseguir per </a:t>
            </a:r>
            <a:r>
              <a:rPr lang="ca-ES" sz="900" dirty="0" err="1" smtClean="0">
                <a:latin typeface="Arial" charset="0"/>
                <a:ea typeface="ＭＳ Ｐゴシック" pitchFamily="-65" charset="-128"/>
              </a:rPr>
              <a:t>mitj</a:t>
            </a:r>
            <a:r>
              <a:rPr lang="es-ES" sz="900" dirty="0" smtClean="0">
                <a:latin typeface="Arial" charset="0"/>
                <a:ea typeface="ＭＳ Ｐゴシック" pitchFamily="-65" charset="-128"/>
              </a:rPr>
              <a:t>à</a:t>
            </a:r>
            <a:r>
              <a:rPr lang="ca-ES" sz="900" dirty="0" smtClean="0">
                <a:latin typeface="Arial" charset="0"/>
                <a:ea typeface="ＭＳ Ｐゴシック" pitchFamily="-65" charset="-128"/>
              </a:rPr>
              <a:t> d’un plantejament que augmenti la motivació del pacient.</a:t>
            </a:r>
            <a:r>
              <a:rPr lang="es-ES" sz="900" dirty="0" smtClean="0">
                <a:latin typeface="Arial" charset="0"/>
                <a:ea typeface="ＭＳ Ｐゴシック" pitchFamily="-65" charset="-128"/>
              </a:rPr>
              <a:t> </a:t>
            </a:r>
            <a:r>
              <a:rPr lang="ca-ES" sz="900" dirty="0" smtClean="0">
                <a:latin typeface="Arial" charset="0"/>
                <a:ea typeface="ＭＳ Ｐゴシック" pitchFamily="-65" charset="-128"/>
              </a:rPr>
              <a:t>La IB s’inspira en alguns elements de l’entrevista motivacional:</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r>
              <a:rPr lang="ca-ES" sz="900" dirty="0" smtClean="0">
                <a:latin typeface="Arial" charset="0"/>
                <a:ea typeface="ＭＳ Ｐゴシック" pitchFamily="-65" charset="-128"/>
              </a:rPr>
              <a:t>-Fer feedback:  vostè ha pensat que això pot ser un problema (Quina percepció en té la persona)</a:t>
            </a:r>
          </a:p>
          <a:p>
            <a:pPr marL="215616" indent="-215616">
              <a:spcBef>
                <a:spcPct val="0"/>
              </a:spcBef>
              <a:defRPr/>
            </a:pPr>
            <a:r>
              <a:rPr lang="ca-ES" sz="900" dirty="0" smtClean="0">
                <a:latin typeface="Arial" charset="0"/>
                <a:ea typeface="ＭＳ Ｐゴシック" pitchFamily="-65" charset="-128"/>
              </a:rPr>
              <a:t>-Vol que en parlem?  Vol que li digui com ho veig?</a:t>
            </a:r>
          </a:p>
          <a:p>
            <a:pPr marL="215616" indent="-215616">
              <a:spcBef>
                <a:spcPct val="0"/>
              </a:spcBef>
              <a:defRPr/>
            </a:pPr>
            <a:r>
              <a:rPr lang="ca-ES" sz="900" dirty="0" smtClean="0">
                <a:latin typeface="Arial" charset="0"/>
                <a:ea typeface="ＭＳ Ｐゴシック" pitchFamily="-65" charset="-128"/>
              </a:rPr>
              <a:t>-Negociar segons objectius </a:t>
            </a:r>
          </a:p>
          <a:p>
            <a:pPr marL="215616" indent="-215616">
              <a:spcBef>
                <a:spcPct val="0"/>
              </a:spcBef>
              <a:defRPr/>
            </a:pPr>
            <a:r>
              <a:rPr lang="ca-ES" sz="900" dirty="0" smtClean="0">
                <a:latin typeface="Arial" charset="0"/>
                <a:ea typeface="ＭＳ Ｐゴシック" pitchFamily="-65" charset="-128"/>
              </a:rPr>
              <a:t>-Fer seguiment en properes visites.</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r>
              <a:rPr lang="ca-ES" sz="900" dirty="0" smtClean="0">
                <a:latin typeface="Arial" charset="0"/>
                <a:ea typeface="ＭＳ Ｐゴシック" pitchFamily="-65" charset="-128"/>
              </a:rPr>
              <a:t>Que ens passa als professionals?  Que tenim poc temps i ens centrem en el comportament de la persona, que és el resultat d’una elaboració interna del pacient, de les seves emocions, a la base del comportament, e insistim en intentar canviar-ho, per tant hem de dedicar més temps en </a:t>
            </a:r>
            <a:r>
              <a:rPr lang="ca-ES" sz="900" b="1" i="1" dirty="0" smtClean="0">
                <a:latin typeface="Arial" charset="0"/>
                <a:ea typeface="ＭＳ Ｐゴシック" pitchFamily="-65" charset="-128"/>
              </a:rPr>
              <a:t>incidir en els pensaments, que hi pensi la persona. Només incidir en el comportament quan la persona ens digui que vol canviar.</a:t>
            </a:r>
          </a:p>
          <a:p>
            <a:pPr marL="215616" indent="-215616">
              <a:spcBef>
                <a:spcPct val="0"/>
              </a:spcBef>
              <a:defRPr/>
            </a:pPr>
            <a:endParaRPr lang="ca-ES" sz="900" b="1" i="1" dirty="0" smtClean="0">
              <a:latin typeface="Arial" charset="0"/>
              <a:ea typeface="ＭＳ Ｐゴシック" pitchFamily="-65" charset="-128"/>
            </a:endParaRPr>
          </a:p>
          <a:p>
            <a:pPr marL="215616" indent="-215616">
              <a:spcBef>
                <a:spcPct val="0"/>
              </a:spcBef>
              <a:defRPr/>
            </a:pPr>
            <a:r>
              <a:rPr lang="ca-ES" sz="900" b="1" i="1" dirty="0" smtClean="0">
                <a:latin typeface="Arial" charset="0"/>
                <a:ea typeface="ＭＳ Ｐゴシック" pitchFamily="-65" charset="-128"/>
              </a:rPr>
              <a:t>Característiques del”bon professional”</a:t>
            </a:r>
          </a:p>
          <a:p>
            <a:pPr marL="215616" indent="-215616">
              <a:spcBef>
                <a:spcPct val="0"/>
              </a:spcBef>
              <a:defRPr/>
            </a:pPr>
            <a:endParaRPr lang="ca-ES" sz="900" i="1" dirty="0" smtClean="0">
              <a:latin typeface="Arial" charset="0"/>
              <a:ea typeface="ＭＳ Ｐゴシック" pitchFamily="-65" charset="-128"/>
            </a:endParaRPr>
          </a:p>
          <a:p>
            <a:pPr marL="215616" indent="-215616">
              <a:spcBef>
                <a:spcPct val="0"/>
              </a:spcBef>
              <a:defRPr/>
            </a:pPr>
            <a:r>
              <a:rPr lang="ca-ES" sz="900" i="1" dirty="0" smtClean="0">
                <a:latin typeface="Arial" charset="0"/>
                <a:ea typeface="ＭＳ Ｐゴシック" pitchFamily="-65" charset="-128"/>
              </a:rPr>
              <a:t>Empatia activa: </a:t>
            </a:r>
            <a:r>
              <a:rPr lang="ca-ES" sz="900" dirty="0" smtClean="0">
                <a:latin typeface="Arial" charset="0"/>
                <a:ea typeface="ＭＳ Ｐゴシック" pitchFamily="-65" charset="-128"/>
              </a:rPr>
              <a:t>S’ha de fer  en un context </a:t>
            </a:r>
            <a:r>
              <a:rPr lang="ca-ES" sz="900" dirty="0" err="1" smtClean="0">
                <a:latin typeface="Arial" charset="0"/>
                <a:ea typeface="ＭＳ Ｐゴシック" pitchFamily="-65" charset="-128"/>
              </a:rPr>
              <a:t>empàtic</a:t>
            </a:r>
            <a:r>
              <a:rPr lang="ca-ES" sz="900" dirty="0" smtClean="0">
                <a:latin typeface="Arial" charset="0"/>
                <a:ea typeface="ＭＳ Ｐゴシック" pitchFamily="-65" charset="-128"/>
              </a:rPr>
              <a:t>—la entrevista motivacional entra quan el pacient no vol parlar, en condicions poc propicies, en pacients resistents, en fases </a:t>
            </a:r>
            <a:r>
              <a:rPr lang="ca-ES" sz="900" dirty="0" err="1" smtClean="0">
                <a:latin typeface="Arial" charset="0"/>
                <a:ea typeface="ＭＳ Ｐゴシック" pitchFamily="-65" charset="-128"/>
              </a:rPr>
              <a:t>precontemplatives</a:t>
            </a:r>
            <a:r>
              <a:rPr lang="ca-ES" sz="900" dirty="0" smtClean="0">
                <a:latin typeface="Arial" charset="0"/>
                <a:ea typeface="ＭＳ Ｐゴシック" pitchFamily="-65" charset="-128"/>
              </a:rPr>
              <a:t>, si venen forçats a la consulta...</a:t>
            </a:r>
          </a:p>
          <a:p>
            <a:pPr marL="215616" indent="-215616">
              <a:spcBef>
                <a:spcPct val="0"/>
              </a:spcBef>
              <a:defRPr/>
            </a:pPr>
            <a:r>
              <a:rPr lang="ca-ES" sz="900" i="1" dirty="0" smtClean="0">
                <a:latin typeface="Arial" charset="0"/>
                <a:ea typeface="ＭＳ Ｐゴシック" pitchFamily="-65" charset="-128"/>
              </a:rPr>
              <a:t>Cordialitat no </a:t>
            </a:r>
            <a:r>
              <a:rPr lang="ca-ES" sz="900" i="1" dirty="0" err="1" smtClean="0">
                <a:latin typeface="Arial" charset="0"/>
                <a:ea typeface="ＭＳ Ｐゴシック" pitchFamily="-65" charset="-128"/>
              </a:rPr>
              <a:t>posesiva</a:t>
            </a:r>
            <a:r>
              <a:rPr lang="ca-ES" sz="900" i="1" dirty="0" smtClean="0">
                <a:latin typeface="Arial" charset="0"/>
                <a:ea typeface="ＭＳ Ｐゴシック" pitchFamily="-65" charset="-128"/>
              </a:rPr>
              <a:t>—sense esperar res a canvi, a vegades sense voler estem esperant </a:t>
            </a:r>
            <a:r>
              <a:rPr lang="ca-ES" sz="900" i="1" dirty="0" err="1" smtClean="0">
                <a:latin typeface="Arial" charset="0"/>
                <a:ea typeface="ＭＳ Ｐゴシック" pitchFamily="-65" charset="-128"/>
              </a:rPr>
              <a:t>algo</a:t>
            </a:r>
            <a:r>
              <a:rPr lang="ca-ES" sz="900" i="1" dirty="0" smtClean="0">
                <a:latin typeface="Arial" charset="0"/>
                <a:ea typeface="ＭＳ Ｐゴシック" pitchFamily="-65" charset="-128"/>
              </a:rPr>
              <a:t>...</a:t>
            </a:r>
          </a:p>
          <a:p>
            <a:pPr marL="215616" indent="-215616">
              <a:spcBef>
                <a:spcPct val="0"/>
              </a:spcBef>
              <a:defRPr/>
            </a:pPr>
            <a:r>
              <a:rPr lang="ca-ES" sz="900" i="1" dirty="0" err="1" smtClean="0">
                <a:latin typeface="Arial" charset="0"/>
                <a:ea typeface="ＭＳ Ｐゴシック" pitchFamily="-65" charset="-128"/>
              </a:rPr>
              <a:t>Sinceridad</a:t>
            </a:r>
            <a:r>
              <a:rPr lang="ca-ES" sz="900" i="1" dirty="0" smtClean="0">
                <a:latin typeface="Arial" charset="0"/>
                <a:ea typeface="ＭＳ Ｐゴシック" pitchFamily="-65" charset="-128"/>
              </a:rPr>
              <a:t>: no </a:t>
            </a:r>
            <a:r>
              <a:rPr lang="ca-ES" sz="900" i="1" dirty="0" err="1" smtClean="0">
                <a:latin typeface="Arial" charset="0"/>
                <a:ea typeface="ＭＳ Ｐゴシック" pitchFamily="-65" charset="-128"/>
              </a:rPr>
              <a:t>disimular</a:t>
            </a:r>
            <a:endParaRPr lang="ca-ES" sz="900" i="1" dirty="0" smtClean="0">
              <a:latin typeface="Arial" charset="0"/>
              <a:ea typeface="ＭＳ Ｐゴシック" pitchFamily="-65" charset="-128"/>
            </a:endParaRPr>
          </a:p>
          <a:p>
            <a:pPr marL="215616" indent="-215616">
              <a:spcBef>
                <a:spcPct val="0"/>
              </a:spcBef>
              <a:defRPr/>
            </a:pPr>
            <a:r>
              <a:rPr lang="ca-ES" sz="900" b="1" i="1" dirty="0" smtClean="0">
                <a:latin typeface="Arial" charset="0"/>
                <a:ea typeface="ＭＳ Ｐゴシック" pitchFamily="-65" charset="-128"/>
              </a:rPr>
              <a:t>“</a:t>
            </a:r>
            <a:r>
              <a:rPr lang="ca-ES" sz="900" b="1" i="1" dirty="0" err="1" smtClean="0">
                <a:latin typeface="Arial" charset="0"/>
                <a:ea typeface="ＭＳ Ｐゴシック" pitchFamily="-65" charset="-128"/>
              </a:rPr>
              <a:t>Bailar</a:t>
            </a:r>
            <a:r>
              <a:rPr lang="ca-ES" sz="900" b="1" i="1" dirty="0" smtClean="0">
                <a:latin typeface="Arial" charset="0"/>
                <a:ea typeface="ＭＳ Ｐゴシック" pitchFamily="-65" charset="-128"/>
              </a:rPr>
              <a:t> al ritmo del </a:t>
            </a:r>
            <a:r>
              <a:rPr lang="ca-ES" sz="900" b="1" i="1" dirty="0" err="1" smtClean="0">
                <a:latin typeface="Arial" charset="0"/>
                <a:ea typeface="ＭＳ Ｐゴシック" pitchFamily="-65" charset="-128"/>
              </a:rPr>
              <a:t>paciente</a:t>
            </a:r>
            <a:r>
              <a:rPr lang="ca-ES" sz="900" b="1" i="1" dirty="0" smtClean="0">
                <a:latin typeface="Arial" charset="0"/>
                <a:ea typeface="ＭＳ Ｐゴシック" pitchFamily="-65" charset="-128"/>
              </a:rPr>
              <a:t>”</a:t>
            </a:r>
          </a:p>
          <a:p>
            <a:pPr marL="215616" indent="-215616">
              <a:spcBef>
                <a:spcPct val="0"/>
              </a:spcBef>
              <a:defRPr/>
            </a:pPr>
            <a:endParaRPr lang="ca-ES" sz="900" i="1" dirty="0" smtClean="0">
              <a:latin typeface="Arial" charset="0"/>
              <a:ea typeface="ＭＳ Ｐゴシック" pitchFamily="-65" charset="-128"/>
            </a:endParaRPr>
          </a:p>
          <a:p>
            <a:pPr marL="215616" indent="-215616">
              <a:spcBef>
                <a:spcPct val="0"/>
              </a:spcBef>
              <a:defRPr/>
            </a:pPr>
            <a:r>
              <a:rPr lang="ca-ES" sz="900" b="1" i="1" dirty="0" err="1" smtClean="0">
                <a:latin typeface="Arial" charset="0"/>
                <a:ea typeface="ＭＳ Ｐゴシック" pitchFamily="-65" charset="-128"/>
              </a:rPr>
              <a:t>ENFOC</a:t>
            </a:r>
            <a:r>
              <a:rPr lang="ca-ES" sz="900" b="1" i="1" dirty="0" smtClean="0">
                <a:latin typeface="Arial" charset="0"/>
                <a:ea typeface="ＭＳ Ｐゴシック" pitchFamily="-65" charset="-128"/>
              </a:rPr>
              <a:t>: És veure que passa en els pensaments de la persona.</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endParaRPr lang="ca-ES" sz="1500" i="1" dirty="0" smtClean="0">
              <a:latin typeface="Arial" charset="0"/>
              <a:ea typeface="ＭＳ Ｐゴシック" pitchFamily="-65" charset="-128"/>
            </a:endParaRPr>
          </a:p>
          <a:p>
            <a:pPr marL="215616" indent="-215616">
              <a:spcBef>
                <a:spcPct val="0"/>
              </a:spcBef>
              <a:defRPr/>
            </a:pPr>
            <a:endParaRPr lang="ca-ES" sz="1400" i="1" dirty="0" smtClean="0">
              <a:latin typeface="Arial" charset="0"/>
              <a:ea typeface="ＭＳ Ｐゴシック" pitchFamily="-65" charset="-128"/>
            </a:endParaRPr>
          </a:p>
          <a:p>
            <a:pPr eaLnBrk="1" hangingPunct="1">
              <a:defRPr/>
            </a:pPr>
            <a:endParaRPr lang="ca-ES" dirty="0" smtClean="0">
              <a:latin typeface="Arial"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Actualment </a:t>
            </a:r>
            <a:r>
              <a:rPr lang="ca-ES" noProof="0" dirty="0" err="1" smtClean="0"/>
              <a:t>l’AP</a:t>
            </a:r>
            <a:r>
              <a:rPr lang="ca-ES" baseline="0" noProof="0" dirty="0" smtClean="0"/>
              <a:t> utilitzem CIM 10 per diagnosticar dependència a l’alcohol amb la dicotomia DEPENDÈNCIA /NO DEPENDÈNCIA. </a:t>
            </a:r>
          </a:p>
          <a:p>
            <a:r>
              <a:rPr lang="ca-ES" baseline="0" noProof="0" dirty="0" smtClean="0"/>
              <a:t>Aquesta dicotomia és fictícia  i no ajuda al diagnòstic i seguiment dels pacients amb trastorns per consum d’alcohol. </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mínims</a:t>
            </a:r>
            <a:r>
              <a:rPr lang="ca-ES" dirty="0" smtClean="0"/>
              <a:t> consisteix en avaluar el grau de risc del consum d’alcohol mitjançant calculadora o AUDIT C disponibles a e-CAP. </a:t>
            </a:r>
          </a:p>
          <a:p>
            <a:endParaRPr lang="ca-ES" dirty="0" smtClean="0"/>
          </a:p>
          <a:p>
            <a:pPr eaLnBrk="1" hangingPunct="1"/>
            <a:r>
              <a:rPr lang="ca-ES" altLang="es-ES" dirty="0" smtClean="0">
                <a:latin typeface="Arial" charset="0"/>
                <a:cs typeface="Arial" charset="0"/>
              </a:rPr>
              <a:t>Podem començar amb AUDIT C, paro quantificar en </a:t>
            </a:r>
            <a:r>
              <a:rPr lang="ca-ES" altLang="es-ES" dirty="0" err="1" smtClean="0">
                <a:latin typeface="Arial" charset="0"/>
                <a:cs typeface="Arial" charset="0"/>
              </a:rPr>
              <a:t>UBEs</a:t>
            </a:r>
            <a:r>
              <a:rPr lang="ca-ES" altLang="es-ES" dirty="0" smtClean="0">
                <a:latin typeface="Arial" charset="0"/>
                <a:cs typeface="Arial" charset="0"/>
              </a:rPr>
              <a:t> ens permetrà monitoritzar el consum real, útil quan l’objectiu no sigui l'abstinència absoluta, sinó la reducció del consum per sota de límits de risc</a:t>
            </a:r>
          </a:p>
          <a:p>
            <a:pPr eaLnBrk="1" hangingPunct="1"/>
            <a:endParaRPr lang="ca-ES" altLang="es-ES" dirty="0" smtClean="0">
              <a:latin typeface="Trebuchet MS" pitchFamily="34" charset="0"/>
              <a:cs typeface="Times New Roman" pitchFamily="18" charset="0"/>
            </a:endParaRPr>
          </a:p>
          <a:p>
            <a:pPr eaLnBrk="1" hangingPunct="1">
              <a:buFontTx/>
              <a:buChar char="•"/>
            </a:pPr>
            <a:r>
              <a:rPr lang="ca-ES" altLang="es-ES" dirty="0" smtClean="0">
                <a:latin typeface="Trebuchet MS" pitchFamily="34" charset="0"/>
                <a:cs typeface="Times New Roman" pitchFamily="18" charset="0"/>
              </a:rPr>
              <a:t> Punts de tall: en homes</a:t>
            </a:r>
            <a:r>
              <a:rPr lang="es-ES_tradnl" altLang="es-ES" dirty="0" smtClean="0">
                <a:latin typeface="Trebuchet MS" pitchFamily="34" charset="0"/>
                <a:cs typeface="Times New Roman" pitchFamily="18" charset="0"/>
              </a:rPr>
              <a:t> ≥ 5, en </a:t>
            </a:r>
            <a:r>
              <a:rPr lang="es-ES" altLang="es-ES" dirty="0" smtClean="0">
                <a:latin typeface="Trebuchet MS" pitchFamily="34" charset="0"/>
                <a:cs typeface="Times New Roman" pitchFamily="18" charset="0"/>
              </a:rPr>
              <a:t>dones </a:t>
            </a:r>
            <a:r>
              <a:rPr lang="es-ES_tradnl" altLang="es-ES" dirty="0" smtClean="0">
                <a:latin typeface="Trebuchet MS" pitchFamily="34" charset="0"/>
                <a:cs typeface="Times New Roman" pitchFamily="18" charset="0"/>
              </a:rPr>
              <a:t>≥ 5</a:t>
            </a:r>
          </a:p>
          <a:p>
            <a:pPr eaLnBrk="1" hangingPunct="1">
              <a:buFontTx/>
              <a:buChar char="•"/>
            </a:pPr>
            <a:endParaRPr lang="es-ES_tradnl" altLang="es-ES" dirty="0" smtClean="0">
              <a:latin typeface="Trebuchet MS" pitchFamily="34" charset="0"/>
              <a:cs typeface="Times New Roman" pitchFamily="18" charset="0"/>
            </a:endParaRPr>
          </a:p>
          <a:p>
            <a:pPr eaLnBrk="1" hangingPunct="1">
              <a:buFontTx/>
              <a:buChar char="•"/>
            </a:pPr>
            <a:endParaRPr lang="ca-ES" altLang="es-ES" dirty="0" smtClean="0">
              <a:latin typeface="Arial" charset="0"/>
              <a:cs typeface="Arial" charset="0"/>
            </a:endParaRPr>
          </a:p>
          <a:p>
            <a:pPr eaLnBrk="1" hangingPunct="1">
              <a:buFontTx/>
              <a:buChar char="•"/>
            </a:pPr>
            <a:endParaRPr lang="ca-ES" altLang="es-ES" dirty="0" smtClean="0">
              <a:latin typeface="Arial" charset="0"/>
              <a:cs typeface="Arial" charset="0"/>
            </a:endParaRPr>
          </a:p>
          <a:p>
            <a:endParaRPr lang="ca-ES" altLang="es-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8</a:t>
            </a:fld>
            <a:endParaRPr lang="es-ES"/>
          </a:p>
        </p:txBody>
      </p:sp>
    </p:spTree>
    <p:extLst>
      <p:ext uri="{BB962C8B-B14F-4D97-AF65-F5344CB8AC3E}">
        <p14:creationId xmlns:p14="http://schemas.microsoft.com/office/powerpoint/2010/main" val="205633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90500" indent="-190500" algn="just" defTabSz="762000" eaLnBrk="1" hangingPunct="1">
              <a:spcAft>
                <a:spcPts val="700"/>
              </a:spcAft>
              <a:tabLst>
                <a:tab pos="190500" algn="l"/>
                <a:tab pos="952500" algn="l"/>
              </a:tabLst>
              <a:defRPr/>
            </a:pPr>
            <a:r>
              <a:rPr lang="ca-ES" dirty="0" smtClean="0"/>
              <a:t>Ens pot resultat d’utilitat l’entrevista </a:t>
            </a:r>
            <a:r>
              <a:rPr lang="ca-ES" altLang="es-ES" dirty="0" smtClean="0">
                <a:latin typeface="Arial" pitchFamily="34" charset="0"/>
                <a:cs typeface="Arial" pitchFamily="34" charset="0"/>
              </a:rPr>
              <a:t>semiestructurada amb ajuda de la calculadora </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esmorza?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Pren alguna cosa a mig matí? Fa el vermut abans de dinar?</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Per dinar, què beu? Pren alguna copa o cigaló?</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Berena?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En sortir de la feina, va a prendre alguna cosa? Què pren?</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pren per sopar? I per beure? Pren alguna copa després?</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Durant els caps de setmana pren alguna copa més?</a:t>
            </a:r>
            <a:endParaRPr lang="es-ES_tradnl" altLang="es-ES" dirty="0" smtClean="0">
              <a:solidFill>
                <a:srgbClr val="00003E"/>
              </a:solidFill>
              <a:latin typeface="Arial" pitchFamily="34" charset="0"/>
              <a:cs typeface="Arial" pitchFamily="34" charset="0"/>
            </a:endParaRPr>
          </a:p>
          <a:p>
            <a:pPr eaLnBrk="1" hangingPunct="1">
              <a:defRPr/>
            </a:pPr>
            <a:endParaRPr lang="ca-ES" dirty="0" smtClean="0">
              <a:latin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9</a:t>
            </a:fld>
            <a:endParaRPr lang="es-ES"/>
          </a:p>
        </p:txBody>
      </p:sp>
    </p:spTree>
    <p:extLst>
      <p:ext uri="{BB962C8B-B14F-4D97-AF65-F5344CB8AC3E}">
        <p14:creationId xmlns:p14="http://schemas.microsoft.com/office/powerpoint/2010/main" val="235288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5603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4969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677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457200" y="274638"/>
            <a:ext cx="8229600" cy="5851525"/>
          </a:xfrm>
          <a:prstGeom prst="rect">
            <a:avLst/>
          </a:prstGeom>
        </p:spPr>
        <p:txBody>
          <a:bodyPr/>
          <a:lstStyle/>
          <a:p>
            <a:pPr lvl="0"/>
            <a:r>
              <a:rPr lang="ca-ES" dirty="0" smtClean="0"/>
              <a:t>Feu clic aquí per editar els estils de text</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Tree>
    <p:extLst>
      <p:ext uri="{BB962C8B-B14F-4D97-AF65-F5344CB8AC3E}">
        <p14:creationId xmlns:p14="http://schemas.microsoft.com/office/powerpoint/2010/main" val="285001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618332"/>
            <a:ext cx="8570912" cy="506412"/>
          </a:xfrm>
          <a:prstGeom prst="rect">
            <a:avLst/>
          </a:prstGeom>
        </p:spPr>
        <p:txBody>
          <a:bodyPr/>
          <a:lstStyle>
            <a:lvl1pPr>
              <a:defRPr>
                <a:solidFill>
                  <a:schemeClr val="tx2"/>
                </a:solidFill>
              </a:defRPr>
            </a:lvl1pPr>
          </a:lstStyle>
          <a:p>
            <a:r>
              <a:rPr lang="ca-ES" dirty="0" smtClean="0"/>
              <a:t>Feu clic aquí per editar l'estil</a:t>
            </a:r>
            <a:endParaRPr lang="ca-ES" dirty="0"/>
          </a:p>
        </p:txBody>
      </p:sp>
      <p:sp>
        <p:nvSpPr>
          <p:cNvPr id="3" name="Contenidor de contingut 2"/>
          <p:cNvSpPr>
            <a:spLocks noGrp="1"/>
          </p:cNvSpPr>
          <p:nvPr>
            <p:ph idx="1"/>
          </p:nvPr>
        </p:nvSpPr>
        <p:spPr>
          <a:xfrm>
            <a:off x="356400" y="2059201"/>
            <a:ext cx="8464072" cy="3674056"/>
          </a:xfrm>
          <a:prstGeom prst="rect">
            <a:avLst/>
          </a:prstGeom>
        </p:spPr>
        <p:txBody>
          <a:bodyPr/>
          <a:lstStyle/>
          <a:p>
            <a:pPr lvl="0"/>
            <a:r>
              <a:rPr lang="ca-ES" dirty="0" smtClean="0"/>
              <a:t>Feu clic aquí per editar estils</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
        <p:nvSpPr>
          <p:cNvPr id="5" name="Contenidor de text 4"/>
          <p:cNvSpPr>
            <a:spLocks noGrp="1"/>
          </p:cNvSpPr>
          <p:nvPr>
            <p:ph type="body" sz="quarter" idx="13"/>
          </p:nvPr>
        </p:nvSpPr>
        <p:spPr>
          <a:xfrm>
            <a:off x="356399" y="1268413"/>
            <a:ext cx="8571600" cy="428400"/>
          </a:xfrm>
          <a:prstGeom prst="rect">
            <a:avLst/>
          </a:prstGeom>
        </p:spPr>
        <p:txBody>
          <a:bodyPr>
            <a:normAutofit/>
          </a:bodyPr>
          <a:lstStyle>
            <a:lvl1pPr marL="0" indent="0">
              <a:buFontTx/>
              <a:buNone/>
              <a:defRPr sz="2200" b="1"/>
            </a:lvl1pPr>
          </a:lstStyle>
          <a:p>
            <a:pPr lvl="0"/>
            <a:r>
              <a:rPr lang="ca-ES" smtClean="0"/>
              <a:t>Feu clic aquí per editar estils</a:t>
            </a:r>
          </a:p>
        </p:txBody>
      </p:sp>
      <p:sp>
        <p:nvSpPr>
          <p:cNvPr id="6" name="Contenidor de número de diapositiva 5"/>
          <p:cNvSpPr>
            <a:spLocks noGrp="1"/>
          </p:cNvSpPr>
          <p:nvPr>
            <p:ph type="sldNum" sz="quarter" idx="14"/>
          </p:nvPr>
        </p:nvSpPr>
        <p:spPr>
          <a:xfrm>
            <a:off x="6443663" y="6492875"/>
            <a:ext cx="2133600" cy="365125"/>
          </a:xfrm>
          <a:prstGeom prst="rect">
            <a:avLst/>
          </a:prstGeom>
        </p:spPr>
        <p:txBody>
          <a:bodyPr/>
          <a:lstStyle>
            <a:lvl1pPr>
              <a:defRPr>
                <a:latin typeface="Arial" charset="0"/>
                <a:ea typeface="ＭＳ Ｐゴシック" charset="-128"/>
                <a:cs typeface="Arial" charset="0"/>
              </a:defRPr>
            </a:lvl1pPr>
          </a:lstStyle>
          <a:p>
            <a:pPr eaLnBrk="0" fontAlgn="base" hangingPunct="0">
              <a:spcBef>
                <a:spcPct val="0"/>
              </a:spcBef>
              <a:spcAft>
                <a:spcPct val="0"/>
              </a:spcAft>
              <a:defRPr/>
            </a:pPr>
            <a:fld id="{B8A3CFFC-66F4-44BB-9870-66D3C55E6220}"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2507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a de títol i comiat">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3290400"/>
            <a:ext cx="7772400" cy="1252800"/>
          </a:xfrm>
          <a:prstGeom prst="rect">
            <a:avLst/>
          </a:prstGeom>
        </p:spPr>
        <p:txBody>
          <a:bodyPr>
            <a:normAutofit/>
          </a:bodyPr>
          <a:lstStyle>
            <a:lvl1pPr algn="ctr">
              <a:defRPr sz="3600"/>
            </a:lvl1pPr>
          </a:lstStyle>
          <a:p>
            <a:r>
              <a:rPr lang="ca-ES" dirty="0" smtClean="0"/>
              <a:t>Feu clic aquí per editar l'estil</a:t>
            </a:r>
            <a:endParaRPr lang="ca-ES" dirty="0"/>
          </a:p>
        </p:txBody>
      </p:sp>
      <p:sp>
        <p:nvSpPr>
          <p:cNvPr id="3" name="Subtítol 2"/>
          <p:cNvSpPr>
            <a:spLocks noGrp="1"/>
          </p:cNvSpPr>
          <p:nvPr>
            <p:ph type="subTitle" idx="1"/>
          </p:nvPr>
        </p:nvSpPr>
        <p:spPr>
          <a:xfrm>
            <a:off x="687600" y="4827600"/>
            <a:ext cx="7772400" cy="763200"/>
          </a:xfrm>
          <a:prstGeom prst="rect">
            <a:avLst/>
          </a:prstGeom>
        </p:spPr>
        <p:txBody>
          <a:bodyPr/>
          <a:lstStyle>
            <a:lvl1pPr marL="0" indent="0" algn="ctr">
              <a:buNone/>
              <a:defRPr sz="2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dirty="0" smtClean="0"/>
              <a:t>Feu clic aquí per editar l'estil de subtítols del patró</a:t>
            </a:r>
            <a:endParaRPr lang="ca-ES" dirty="0"/>
          </a:p>
        </p:txBody>
      </p:sp>
    </p:spTree>
    <p:extLst>
      <p:ext uri="{BB962C8B-B14F-4D97-AF65-F5344CB8AC3E}">
        <p14:creationId xmlns:p14="http://schemas.microsoft.com/office/powerpoint/2010/main" val="339229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ítol i gràfic">
    <p:spTree>
      <p:nvGrpSpPr>
        <p:cNvPr id="1" name=""/>
        <p:cNvGrpSpPr/>
        <p:nvPr/>
      </p:nvGrpSpPr>
      <p:grpSpPr>
        <a:xfrm>
          <a:off x="0" y="0"/>
          <a:ext cx="0" cy="0"/>
          <a:chOff x="0" y="0"/>
          <a:chExt cx="0" cy="0"/>
        </a:xfrm>
      </p:grpSpPr>
      <p:sp>
        <p:nvSpPr>
          <p:cNvPr id="2" name="Títol 1"/>
          <p:cNvSpPr>
            <a:spLocks noGrp="1"/>
          </p:cNvSpPr>
          <p:nvPr>
            <p:ph type="title"/>
          </p:nvPr>
        </p:nvSpPr>
        <p:spPr>
          <a:xfrm>
            <a:off x="684213" y="620713"/>
            <a:ext cx="7772400" cy="1143000"/>
          </a:xfrm>
          <a:prstGeom prst="rect">
            <a:avLst/>
          </a:prstGeom>
        </p:spPr>
        <p:txBody>
          <a:bodyPr/>
          <a:lstStyle/>
          <a:p>
            <a:r>
              <a:rPr lang="ca-ES" smtClean="0"/>
              <a:t>Feu clic aquí per editar l'estil</a:t>
            </a:r>
            <a:endParaRPr lang="ca-ES"/>
          </a:p>
        </p:txBody>
      </p:sp>
      <p:sp>
        <p:nvSpPr>
          <p:cNvPr id="3" name="Contenidor de gràfic 2"/>
          <p:cNvSpPr>
            <a:spLocks noGrp="1"/>
          </p:cNvSpPr>
          <p:nvPr>
            <p:ph type="chart" idx="1"/>
          </p:nvPr>
        </p:nvSpPr>
        <p:spPr>
          <a:xfrm>
            <a:off x="684213" y="1989138"/>
            <a:ext cx="7772400" cy="4114800"/>
          </a:xfrm>
          <a:prstGeom prst="rect">
            <a:avLst/>
          </a:prstGeom>
        </p:spPr>
        <p:txBody>
          <a:bodyPr/>
          <a:lstStyle/>
          <a:p>
            <a:pPr lvl="0"/>
            <a:endParaRPr lang="ca-ES" noProof="0" smtClean="0"/>
          </a:p>
        </p:txBody>
      </p:sp>
      <p:sp>
        <p:nvSpPr>
          <p:cNvPr id="4" name="Contenidor de data 3"/>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5" name="Contenidor de peu de pàgina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6" name="Contenidor de número de diapositiva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BF4F2190-2D51-4A4A-88E4-89C33EBB0302}" type="slidenum">
              <a:rPr lang="es-ES_tradnl" sz="2400">
                <a:solidFill>
                  <a:srgbClr val="000000"/>
                </a:solidFill>
              </a:rPr>
              <a:pPr eaLnBrk="0" fontAlgn="base" hangingPunct="0">
                <a:spcBef>
                  <a:spcPct val="0"/>
                </a:spcBef>
                <a:spcAft>
                  <a:spcPct val="0"/>
                </a:spcAft>
                <a:defRPr/>
              </a:pPr>
              <a:t>‹#›</a:t>
            </a:fld>
            <a:endParaRPr lang="es-ES_tradnl" sz="2400">
              <a:solidFill>
                <a:srgbClr val="000000"/>
              </a:solidFill>
            </a:endParaRPr>
          </a:p>
        </p:txBody>
      </p:sp>
    </p:spTree>
    <p:extLst>
      <p:ext uri="{BB962C8B-B14F-4D97-AF65-F5344CB8AC3E}">
        <p14:creationId xmlns:p14="http://schemas.microsoft.com/office/powerpoint/2010/main" val="99832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a:prstGeom prst="rect">
            <a:avLst/>
          </a:prstGeom>
        </p:spPr>
        <p:txBody>
          <a:bodyPr/>
          <a:lstStyle/>
          <a:p>
            <a:r>
              <a:rPr lang="es-ES_tradnl" smtClean="0"/>
              <a:t>Clic para editar título</a:t>
            </a:r>
            <a:endParaRPr lang="es-ES_tradnl"/>
          </a:p>
        </p:txBody>
      </p:sp>
      <p:sp>
        <p:nvSpPr>
          <p:cNvPr id="3" name="Marcador de gráfico 2"/>
          <p:cNvSpPr>
            <a:spLocks noGrp="1"/>
          </p:cNvSpPr>
          <p:nvPr>
            <p:ph type="chart" sz="half" idx="1"/>
          </p:nvPr>
        </p:nvSpPr>
        <p:spPr>
          <a:xfrm>
            <a:off x="685800" y="2517775"/>
            <a:ext cx="3810000" cy="1541463"/>
          </a:xfrm>
          <a:prstGeom prst="rect">
            <a:avLst/>
          </a:prstGeo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Contenidor de data 4"/>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6" name="Contenidor de peu de pàgina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7" name="Contenidor de número de diapositiva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2AF08C23-FA8B-4DF8-BAD5-AD12810003C8}"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98502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525838"/>
            <a:ext cx="7772400" cy="641350"/>
          </a:xfrm>
        </p:spPr>
        <p:txBody>
          <a:bodyPr anchor="ctr">
            <a:spAutoFit/>
          </a:bodyPr>
          <a:lstStyle>
            <a:lvl1pPr algn="ctr">
              <a:defRPr sz="3600"/>
            </a:lvl1pPr>
          </a:lstStyle>
          <a:p>
            <a:r>
              <a:rPr lang="ca-ES"/>
              <a:t>Clic para editar estilo título patrón</a:t>
            </a:r>
          </a:p>
        </p:txBody>
      </p:sp>
      <p:sp>
        <p:nvSpPr>
          <p:cNvPr id="3075" name="Rectangle 3"/>
          <p:cNvSpPr>
            <a:spLocks noGrp="1" noChangeArrowheads="1"/>
          </p:cNvSpPr>
          <p:nvPr>
            <p:ph type="subTitle" idx="1"/>
          </p:nvPr>
        </p:nvSpPr>
        <p:spPr>
          <a:xfrm>
            <a:off x="1371600" y="4875213"/>
            <a:ext cx="6400800" cy="762000"/>
          </a:xfrm>
        </p:spPr>
        <p:txBody>
          <a:bodyPr/>
          <a:lstStyle>
            <a:lvl1pPr marL="0" indent="0" algn="ctr">
              <a:buFont typeface="Wingdings" pitchFamily="54" charset="2"/>
              <a:buNone/>
              <a:defRPr sz="2200" b="1"/>
            </a:lvl1pPr>
          </a:lstStyle>
          <a:p>
            <a:r>
              <a:rPr lang="ca-E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p:txBody>
          <a:bodyPr/>
          <a:lstStyle>
            <a:lvl1pPr>
              <a:defRPr sz="1200" b="1"/>
            </a:lvl1pPr>
          </a:lstStyle>
          <a:p>
            <a:pPr>
              <a:defRPr/>
            </a:pPr>
            <a:fld id="{F7A2A785-4052-4298-B688-C9662D10AE97}" type="slidenum">
              <a:rPr lang="ca-ES">
                <a:solidFill>
                  <a:srgbClr val="000000"/>
                </a:solidFill>
              </a:rPr>
              <a:pPr>
                <a:defRPr/>
              </a:pPr>
              <a:t>‹#›</a:t>
            </a:fld>
            <a:endParaRPr lang="ca-ES" dirty="0">
              <a:solidFill>
                <a:srgbClr val="000000"/>
              </a:solidFill>
            </a:endParaRPr>
          </a:p>
        </p:txBody>
      </p:sp>
      <p:sp>
        <p:nvSpPr>
          <p:cNvPr id="7" name="Line 7"/>
          <p:cNvSpPr>
            <a:spLocks noChangeShapeType="1"/>
          </p:cNvSpPr>
          <p:nvPr userDrawn="1"/>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186058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109997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36F55-B954-4101-9BF1-87CE78F9D824}"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97208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nchor="ctr"/>
          <a:lstStyle>
            <a:lvl1pPr algn="l">
              <a:defRPr sz="2800" b="1">
                <a:latin typeface="Trebuchet MS"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800"/>
            </a:lvl3pPr>
            <a:lvl4pPr>
              <a:defRPr sz="16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8690158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2517775"/>
            <a:ext cx="3811588"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C2CFB7-27BC-4F75-800E-C2C9FC8C54B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8018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66080D-38E8-46C7-829E-6FB410C5BC7E}"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89473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87BFEE-634D-4513-8CB0-2CF43BA7B77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2427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40AF18-D614-4EC3-B598-A3B9AC956F19}"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1691666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C54DF3-2525-4B88-A572-0A1E84460A32}"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49508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5C4FE2-8FE4-4772-ADD6-D9226A73653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690811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56E0D-C8CD-42C4-8E5F-802105C196B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04773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6688" y="611188"/>
            <a:ext cx="1943100" cy="344805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2625" y="611188"/>
            <a:ext cx="5681663" cy="34480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7383D-D724-404A-8FF2-4FE0147E27D7}"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52438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1083-AD71-48BE-B804-1E86F8C331C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6384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dirty="0" smtClean="0"/>
              <a:t>Clic para editar título</a:t>
            </a:r>
            <a:endParaRPr lang="es-ES_tradnl" dirty="0"/>
          </a:p>
        </p:txBody>
      </p:sp>
      <p:sp>
        <p:nvSpPr>
          <p:cNvPr id="3" name="Marcador de gráfico 2"/>
          <p:cNvSpPr>
            <a:spLocks noGrp="1"/>
          </p:cNvSpPr>
          <p:nvPr>
            <p:ph type="chart" sz="half" idx="1"/>
          </p:nvPr>
        </p:nvSpPr>
        <p:spPr>
          <a:xfrm>
            <a:off x="685800" y="2517775"/>
            <a:ext cx="3810000" cy="1541463"/>
          </a:xfr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34FBB-2711-4EB5-92A3-4DA95F11AF18}"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7948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840868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tabla 2"/>
          <p:cNvSpPr>
            <a:spLocks noGrp="1"/>
          </p:cNvSpPr>
          <p:nvPr>
            <p:ph type="tbl" idx="1"/>
          </p:nvPr>
        </p:nvSpPr>
        <p:spPr>
          <a:xfrm>
            <a:off x="685800" y="2517775"/>
            <a:ext cx="7773988" cy="1541463"/>
          </a:xfrm>
        </p:spPr>
        <p:txBody>
          <a:bodyPr/>
          <a:lstStyle/>
          <a:p>
            <a:pPr lvl="0"/>
            <a:endParaRPr lang="es-ES_trad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7EC9B-227D-4CCC-8157-5D613EB8F761}"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040973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Feu clic aquí per editar l'estil</a:t>
            </a:r>
            <a:endParaRPr lang="es-ES" dirty="0"/>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Tree>
    <p:extLst>
      <p:ext uri="{BB962C8B-B14F-4D97-AF65-F5344CB8AC3E}">
        <p14:creationId xmlns:p14="http://schemas.microsoft.com/office/powerpoint/2010/main" val="4812131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684213" y="620713"/>
            <a:ext cx="7773987" cy="5475287"/>
          </a:xfrm>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lgn="ctr" eaLnBrk="1" fontAlgn="auto" hangingPunct="1">
              <a:spcBef>
                <a:spcPts val="0"/>
              </a:spcBef>
              <a:spcAft>
                <a:spcPts val="0"/>
              </a:spcAft>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eaLnBrk="1" hangingPunct="1">
              <a:defRPr/>
            </a:lvl1pPr>
          </a:lstStyle>
          <a:p>
            <a:pPr>
              <a:defRPr/>
            </a:pPr>
            <a:fld id="{3E900C34-D5B3-4168-AA2F-85CDCAFC9931}" type="slidenum">
              <a:rPr lang="es-ES_tradnl">
                <a:solidFill>
                  <a:srgbClr val="000000"/>
                </a:solidFill>
              </a:rPr>
              <a:pPr>
                <a:defRPr/>
              </a:pPr>
              <a:t>‹#›</a:t>
            </a:fld>
            <a:endParaRPr lang="es-ES_tradnl" dirty="0">
              <a:solidFill>
                <a:srgbClr val="000000"/>
              </a:solidFill>
            </a:endParaRPr>
          </a:p>
        </p:txBody>
      </p:sp>
    </p:spTree>
    <p:extLst>
      <p:ext uri="{BB962C8B-B14F-4D97-AF65-F5344CB8AC3E}">
        <p14:creationId xmlns:p14="http://schemas.microsoft.com/office/powerpoint/2010/main" val="257667767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382712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742790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46752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13/03/2017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027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00526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64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641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0" y="6597650"/>
            <a:ext cx="9144000" cy="287338"/>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algn="r" fontAlgn="base">
              <a:spcBef>
                <a:spcPct val="0"/>
              </a:spcBef>
              <a:spcAft>
                <a:spcPct val="0"/>
              </a:spcAft>
            </a:pPr>
            <a:r>
              <a:rPr lang="es-ES" sz="1400" smtClean="0">
                <a:solidFill>
                  <a:srgbClr val="FFFFFF"/>
                </a:solidFill>
                <a:latin typeface="Trebuchet MS" pitchFamily="34" charset="0"/>
                <a:cs typeface="Times New Roman" pitchFamily="18" charset="0"/>
              </a:rPr>
              <a:t>		 </a:t>
            </a:r>
            <a:endParaRPr lang="en-GB" sz="1200" smtClean="0">
              <a:solidFill>
                <a:srgbClr val="000000"/>
              </a:solidFill>
              <a:latin typeface="Trebuchet MS" pitchFamily="34" charset="0"/>
              <a:cs typeface="Times New Roman" pitchFamily="18" charset="0"/>
            </a:endParaRPr>
          </a:p>
        </p:txBody>
      </p:sp>
      <p:sp>
        <p:nvSpPr>
          <p:cNvPr id="1027" name="Rectangle 6"/>
          <p:cNvSpPr>
            <a:spLocks noChangeArrowheads="1"/>
          </p:cNvSpPr>
          <p:nvPr userDrawn="1"/>
        </p:nvSpPr>
        <p:spPr bwMode="auto">
          <a:xfrm>
            <a:off x="0" y="-26988"/>
            <a:ext cx="9144000" cy="3810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algn="r" fontAlgn="base">
              <a:spcBef>
                <a:spcPct val="0"/>
              </a:spcBef>
              <a:spcAft>
                <a:spcPct val="0"/>
              </a:spcAft>
            </a:pPr>
            <a:endParaRPr lang="en-GB" sz="1200" dirty="0" smtClean="0">
              <a:solidFill>
                <a:srgbClr val="000000"/>
              </a:solidFill>
              <a:latin typeface="Trebuchet MS" pitchFamily="34" charset="0"/>
              <a:cs typeface="Times New Roman" pitchFamily="18" charset="0"/>
            </a:endParaRPr>
          </a:p>
        </p:txBody>
      </p:sp>
      <p:pic>
        <p:nvPicPr>
          <p:cNvPr id="1028" name="Picture 52" descr="image00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364163" y="6543675"/>
            <a:ext cx="2725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5582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611188"/>
            <a:ext cx="7773988" cy="10080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a-ES" smtClean="0"/>
              <a:t>Feu clic aquí per editar l'estil de títol del patró</a:t>
            </a:r>
          </a:p>
        </p:txBody>
      </p:sp>
      <p:sp>
        <p:nvSpPr>
          <p:cNvPr id="1027" name="Rectangle 3"/>
          <p:cNvSpPr>
            <a:spLocks noGrp="1" noChangeArrowheads="1"/>
          </p:cNvSpPr>
          <p:nvPr>
            <p:ph type="body" idx="1"/>
          </p:nvPr>
        </p:nvSpPr>
        <p:spPr bwMode="auto">
          <a:xfrm>
            <a:off x="685800" y="2517775"/>
            <a:ext cx="7773988" cy="154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4" charset="-128"/>
              </a:defRPr>
            </a:lvl1pPr>
          </a:lstStyle>
          <a:p>
            <a:pPr fontAlgn="base">
              <a:spcAft>
                <a:spcPct val="0"/>
              </a:spcAft>
              <a:defRPr/>
            </a:pPr>
            <a:fld id="{FDCB14B8-0228-4F84-A621-0D884004B8BF}" type="slidenum">
              <a:rPr lang="ca-ES">
                <a:solidFill>
                  <a:srgbClr val="000000"/>
                </a:solidFill>
              </a:rPr>
              <a:pPr fontAlgn="base">
                <a:spcAft>
                  <a:spcPct val="0"/>
                </a:spcAft>
                <a:defRPr/>
              </a:pPr>
              <a:t>‹#›</a:t>
            </a:fld>
            <a:endParaRPr lang="ca-ES" dirty="0">
              <a:solidFill>
                <a:srgbClr val="000000"/>
              </a:solidFill>
            </a:endParaRPr>
          </a:p>
        </p:txBody>
      </p:sp>
      <p:sp>
        <p:nvSpPr>
          <p:cNvPr id="1031" name="Line 7"/>
          <p:cNvSpPr>
            <a:spLocks noChangeShapeType="1"/>
          </p:cNvSpPr>
          <p:nvPr/>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3821680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rtl="0" eaLnBrk="0" fontAlgn="base" hangingPunct="0">
        <a:spcBef>
          <a:spcPct val="0"/>
        </a:spcBef>
        <a:spcAft>
          <a:spcPct val="0"/>
        </a:spcAft>
        <a:defRPr sz="2400" b="1">
          <a:solidFill>
            <a:srgbClr val="C00000"/>
          </a:solidFill>
          <a:latin typeface="+mj-lt"/>
          <a:ea typeface="MS PGothic" pitchFamily="34" charset="-128"/>
          <a:cs typeface="ＭＳ Ｐゴシック" pitchFamily="54" charset="-128"/>
        </a:defRPr>
      </a:lvl1pPr>
      <a:lvl2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2pPr>
      <a:lvl3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3pPr>
      <a:lvl4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4pPr>
      <a:lvl5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5pPr>
      <a:lvl6pPr marL="457200" algn="l" rtl="0" fontAlgn="base">
        <a:spcBef>
          <a:spcPct val="0"/>
        </a:spcBef>
        <a:spcAft>
          <a:spcPct val="0"/>
        </a:spcAft>
        <a:defRPr sz="2400" b="1">
          <a:solidFill>
            <a:srgbClr val="C00000"/>
          </a:solidFill>
          <a:latin typeface="Arial" pitchFamily="54" charset="0"/>
        </a:defRPr>
      </a:lvl6pPr>
      <a:lvl7pPr marL="914400" algn="l" rtl="0" fontAlgn="base">
        <a:spcBef>
          <a:spcPct val="0"/>
        </a:spcBef>
        <a:spcAft>
          <a:spcPct val="0"/>
        </a:spcAft>
        <a:defRPr sz="2400" b="1">
          <a:solidFill>
            <a:srgbClr val="C00000"/>
          </a:solidFill>
          <a:latin typeface="Arial" pitchFamily="54" charset="0"/>
        </a:defRPr>
      </a:lvl7pPr>
      <a:lvl8pPr marL="1371600" algn="l" rtl="0" fontAlgn="base">
        <a:spcBef>
          <a:spcPct val="0"/>
        </a:spcBef>
        <a:spcAft>
          <a:spcPct val="0"/>
        </a:spcAft>
        <a:defRPr sz="2400" b="1">
          <a:solidFill>
            <a:srgbClr val="C00000"/>
          </a:solidFill>
          <a:latin typeface="Arial" pitchFamily="54" charset="0"/>
        </a:defRPr>
      </a:lvl8pPr>
      <a:lvl9pPr marL="1828800" algn="l" rtl="0" fontAlgn="base">
        <a:spcBef>
          <a:spcPct val="0"/>
        </a:spcBef>
        <a:spcAft>
          <a:spcPct val="0"/>
        </a:spcAft>
        <a:defRPr sz="2400" b="1">
          <a:solidFill>
            <a:srgbClr val="C00000"/>
          </a:solidFill>
          <a:latin typeface="Arial" pitchFamily="5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o"/>
        <a:defRPr>
          <a:solidFill>
            <a:schemeClr val="tx1"/>
          </a:solidFill>
          <a:latin typeface="+mn-lt"/>
          <a:ea typeface="MS PGothic" pitchFamily="34" charset="-128"/>
          <a:cs typeface="ＭＳ Ｐゴシック" pitchFamily="54" charset="-128"/>
        </a:defRPr>
      </a:lvl1pPr>
      <a:lvl2pPr marL="742950" indent="-2857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6pPr>
      <a:lvl7pPr marL="29718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7pPr>
      <a:lvl8pPr marL="34290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8pPr>
      <a:lvl9pPr marL="38862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F94C5-70FA-459D-B3E5-447305452534}" type="datetimeFigureOut">
              <a:rPr lang="es-ES" smtClean="0"/>
              <a:pPr/>
              <a:t>13/03/2017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900A3-520F-47AB-9E8A-55014BC4BA6B}"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gif"/><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6.png"/><Relationship Id="rId7" Type="http://schemas.openxmlformats.org/officeDocument/2006/relationships/image" Target="../media/image49.gi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25.png"/><Relationship Id="rId9"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drogues.gencat.cat/" TargetMode="External"/><Relationship Id="rId2" Type="http://schemas.openxmlformats.org/officeDocument/2006/relationships/hyperlink" Target="http://beveumenys.ca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endParaRPr lang="ca-ES" dirty="0"/>
          </a:p>
        </p:txBody>
      </p:sp>
      <p:sp>
        <p:nvSpPr>
          <p:cNvPr id="3" name="Subtítol 2"/>
          <p:cNvSpPr>
            <a:spLocks noGrp="1"/>
          </p:cNvSpPr>
          <p:nvPr>
            <p:ph type="subTitle" idx="1"/>
          </p:nvPr>
        </p:nvSpPr>
        <p:spPr/>
        <p:txBody>
          <a:bodyPr/>
          <a:lstStyle/>
          <a:p>
            <a:endParaRPr lang="ca-ES" dirty="0"/>
          </a:p>
        </p:txBody>
      </p:sp>
      <p:pic>
        <p:nvPicPr>
          <p:cNvPr id="4" name="Picture 16" descr="coberta_power_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4209"/>
            <a:ext cx="91805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2"/>
          <p:cNvSpPr txBox="1">
            <a:spLocks noChangeArrowheads="1"/>
          </p:cNvSpPr>
          <p:nvPr/>
        </p:nvSpPr>
        <p:spPr bwMode="auto">
          <a:xfrm>
            <a:off x="3995936" y="1467941"/>
            <a:ext cx="43924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ca-ES" sz="2800" b="1" dirty="0">
                <a:solidFill>
                  <a:schemeClr val="bg1"/>
                </a:solidFill>
              </a:rPr>
              <a:t>Actualització en alcohol a l’atenció </a:t>
            </a:r>
            <a:r>
              <a:rPr lang="ca-ES" sz="2800" b="1" dirty="0" smtClean="0">
                <a:solidFill>
                  <a:schemeClr val="bg1"/>
                </a:solidFill>
              </a:rPr>
              <a:t>primària</a:t>
            </a:r>
            <a:endParaRPr lang="ca-ES" sz="2800" dirty="0">
              <a:solidFill>
                <a:schemeClr val="bg1"/>
              </a:solidFill>
            </a:endParaRPr>
          </a:p>
          <a:p>
            <a:pPr algn="ctr"/>
            <a:r>
              <a:rPr lang="ca-ES" sz="2800" b="1" dirty="0" smtClean="0">
                <a:solidFill>
                  <a:schemeClr val="bg1"/>
                </a:solidFill>
              </a:rPr>
              <a:t>Nous </a:t>
            </a:r>
            <a:r>
              <a:rPr lang="ca-ES" sz="2800" b="1" dirty="0">
                <a:solidFill>
                  <a:schemeClr val="bg1"/>
                </a:solidFill>
              </a:rPr>
              <a:t>paradigmes</a:t>
            </a:r>
            <a:endParaRPr lang="ca-ES" sz="2800" dirty="0">
              <a:solidFill>
                <a:schemeClr val="bg1"/>
              </a:solidFill>
            </a:endParaRPr>
          </a:p>
        </p:txBody>
      </p:sp>
      <p:pic>
        <p:nvPicPr>
          <p:cNvPr id="6" name="Picture 2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889" y="5827713"/>
            <a:ext cx="765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432" y="6357938"/>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3851920" y="4495800"/>
            <a:ext cx="472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ca-ES" sz="1600" b="1" i="1" dirty="0">
                <a:solidFill>
                  <a:schemeClr val="bg1"/>
                </a:solidFill>
                <a:latin typeface="Trebuchet MS" pitchFamily="34" charset="0"/>
                <a:cs typeface="Times New Roman" pitchFamily="18" charset="0"/>
              </a:rPr>
              <a:t>Subdirecció General de Drogodependències</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170" y="6170942"/>
            <a:ext cx="2653654" cy="55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35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4624"/>
            <a:ext cx="8229600" cy="1143000"/>
          </a:xfrm>
          <a:prstGeom prst="rect">
            <a:avLst/>
          </a:prstGeom>
        </p:spPr>
        <p:txBody>
          <a:bodyPr>
            <a:normAutofit/>
          </a:bodyPr>
          <a:lstStyle/>
          <a:p>
            <a:r>
              <a:rPr lang="ca-ES" dirty="0"/>
              <a:t>Avaluació </a:t>
            </a:r>
            <a:r>
              <a:rPr lang="ca-ES" dirty="0" smtClean="0"/>
              <a:t>bàsica: Màxims </a:t>
            </a:r>
            <a:br>
              <a:rPr lang="ca-ES" dirty="0" smtClean="0"/>
            </a:br>
            <a:r>
              <a:rPr lang="ca-ES" sz="1800" dirty="0"/>
              <a:t>Registre del consum d’alcohol. </a:t>
            </a:r>
            <a:r>
              <a:rPr lang="ca-ES" sz="1800" dirty="0" err="1" smtClean="0"/>
              <a:t>Audit</a:t>
            </a:r>
            <a:r>
              <a:rPr lang="ca-ES" sz="1800" dirty="0" smtClean="0"/>
              <a:t> 10</a:t>
            </a:r>
            <a:endParaRPr lang="ca-ES" sz="1800" dirty="0"/>
          </a:p>
        </p:txBody>
      </p:sp>
      <p:pic>
        <p:nvPicPr>
          <p:cNvPr id="6" name="5 Imagen" descr="Sin título-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16868"/>
            <a:ext cx="6264696" cy="37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55576" y="4507384"/>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10</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pic>
        <p:nvPicPr>
          <p:cNvPr id="8" name="1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6385">
            <a:off x="4636029" y="3598619"/>
            <a:ext cx="4361717" cy="27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arrodonit 8"/>
          <p:cNvSpPr/>
          <p:nvPr/>
        </p:nvSpPr>
        <p:spPr bwMode="auto">
          <a:xfrm rot="265398">
            <a:off x="6908105" y="-80866"/>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3334871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altLang="es-ES" dirty="0"/>
              <a:t>Codis CIM 10 utilitzats a </a:t>
            </a:r>
            <a:r>
              <a:rPr lang="ca-ES" altLang="es-ES" dirty="0" err="1"/>
              <a:t>l’e</a:t>
            </a:r>
            <a:r>
              <a:rPr lang="ca-ES" altLang="es-ES" dirty="0"/>
              <a:t>-CAP</a:t>
            </a:r>
            <a:endParaRPr lang="ca-ES" dirty="0"/>
          </a:p>
        </p:txBody>
      </p:sp>
      <p:sp>
        <p:nvSpPr>
          <p:cNvPr id="3" name="Contenidor de contingut 2"/>
          <p:cNvSpPr>
            <a:spLocks noGrp="1"/>
          </p:cNvSpPr>
          <p:nvPr>
            <p:ph idx="1"/>
          </p:nvPr>
        </p:nvSpPr>
        <p:spPr>
          <a:xfrm>
            <a:off x="457200" y="1340768"/>
            <a:ext cx="8229600" cy="4525963"/>
          </a:xfrm>
        </p:spPr>
        <p:txBody>
          <a:bodyPr/>
          <a:lstStyle/>
          <a:p>
            <a:pPr>
              <a:buFont typeface="Wingdings 2" pitchFamily="18" charset="2"/>
              <a:buNone/>
            </a:pPr>
            <a:r>
              <a:rPr lang="ca-ES" altLang="es-ES" sz="1800" b="1" u="sng" dirty="0">
                <a:latin typeface="Arial" charset="0"/>
                <a:cs typeface="Arial" charset="0"/>
              </a:rPr>
              <a:t>Nous descriptors</a:t>
            </a:r>
          </a:p>
          <a:p>
            <a:r>
              <a:rPr lang="ca-ES" altLang="es-ES" sz="1800" b="1" dirty="0">
                <a:latin typeface="Arial" charset="0"/>
                <a:cs typeface="Arial" charset="0"/>
              </a:rPr>
              <a:t>F10</a:t>
            </a:r>
            <a:r>
              <a:rPr lang="ca-ES" altLang="es-ES" sz="1800" dirty="0">
                <a:latin typeface="Arial" charset="0"/>
                <a:cs typeface="Arial" charset="0"/>
              </a:rPr>
              <a:t>  </a:t>
            </a:r>
            <a:r>
              <a:rPr lang="ca-ES" altLang="es-ES" sz="1800" b="1" dirty="0">
                <a:latin typeface="Arial" charset="0"/>
                <a:cs typeface="Arial" charset="0"/>
              </a:rPr>
              <a:t>Trastorns mentals i trastorns del comportament causats per l'ús d'alcohol </a:t>
            </a:r>
          </a:p>
          <a:p>
            <a:r>
              <a:rPr lang="ca-ES" altLang="es-ES" sz="1800" dirty="0">
                <a:latin typeface="Arial" charset="0"/>
                <a:cs typeface="Arial" charset="0"/>
              </a:rPr>
              <a:t>F10.1 Consum nociu. </a:t>
            </a:r>
            <a:r>
              <a:rPr lang="ca-ES" altLang="es-ES" sz="1800" dirty="0">
                <a:latin typeface="Arial" charset="0"/>
                <a:cs typeface="Arial" charset="0"/>
                <a:sym typeface="Wingdings" pitchFamily="2" charset="2"/>
              </a:rPr>
              <a:t> </a:t>
            </a:r>
            <a:r>
              <a:rPr lang="ca-ES" altLang="es-ES" sz="1800" b="1" dirty="0">
                <a:latin typeface="Arial" charset="0"/>
                <a:cs typeface="Arial" charset="0"/>
              </a:rPr>
              <a:t>Consum perjudicial i de risc</a:t>
            </a:r>
            <a:endParaRPr lang="ca-ES" altLang="es-ES" sz="1800" dirty="0">
              <a:latin typeface="Arial" charset="0"/>
              <a:cs typeface="Arial" charset="0"/>
            </a:endParaRPr>
          </a:p>
          <a:p>
            <a:r>
              <a:rPr lang="ca-ES" altLang="es-ES" sz="1800" dirty="0">
                <a:latin typeface="Arial" charset="0"/>
                <a:cs typeface="Arial" charset="0"/>
              </a:rPr>
              <a:t>F10.2 Síndrome de dependència </a:t>
            </a:r>
            <a:r>
              <a:rPr lang="ca-ES" altLang="es-ES" sz="1800" dirty="0">
                <a:latin typeface="Arial" charset="0"/>
                <a:cs typeface="Arial" charset="0"/>
                <a:sym typeface="Wingdings" pitchFamily="2" charset="2"/>
              </a:rPr>
              <a:t> </a:t>
            </a:r>
            <a:r>
              <a:rPr lang="ca-ES" altLang="es-ES" sz="1800" b="1" dirty="0">
                <a:latin typeface="Arial" charset="0"/>
                <a:cs typeface="Arial" charset="0"/>
              </a:rPr>
              <a:t>Dependència de </a:t>
            </a:r>
            <a:r>
              <a:rPr lang="ca-ES" altLang="es-ES" sz="1800" b="1" dirty="0" smtClean="0">
                <a:latin typeface="Arial" charset="0"/>
                <a:cs typeface="Arial" charset="0"/>
              </a:rPr>
              <a:t>l’alcohol</a:t>
            </a:r>
          </a:p>
          <a:p>
            <a:r>
              <a:rPr lang="ca-ES" altLang="es-ES" sz="1800" dirty="0" smtClean="0">
                <a:latin typeface="Arial" charset="0"/>
                <a:cs typeface="Arial" charset="0"/>
              </a:rPr>
              <a:t>F10.0 Intoxicació aguda </a:t>
            </a:r>
            <a:r>
              <a:rPr lang="ca-ES" altLang="es-ES" sz="1800" dirty="0" smtClean="0">
                <a:latin typeface="Arial" charset="0"/>
                <a:cs typeface="Arial" charset="0"/>
                <a:sym typeface="Wingdings" pitchFamily="2" charset="2"/>
              </a:rPr>
              <a:t> </a:t>
            </a:r>
            <a:r>
              <a:rPr lang="ca-ES" altLang="es-ES" sz="1800" dirty="0" err="1" smtClean="0">
                <a:latin typeface="Arial" charset="0"/>
                <a:cs typeface="Arial" charset="0"/>
                <a:sym typeface="Wingdings" pitchFamily="2" charset="2"/>
              </a:rPr>
              <a:t>Binge</a:t>
            </a:r>
            <a:r>
              <a:rPr lang="ca-ES" altLang="es-ES" sz="1800" dirty="0" smtClean="0">
                <a:latin typeface="Arial" charset="0"/>
                <a:cs typeface="Arial" charset="0"/>
                <a:sym typeface="Wingdings" pitchFamily="2" charset="2"/>
              </a:rPr>
              <a:t> </a:t>
            </a:r>
            <a:r>
              <a:rPr lang="ca-ES" altLang="es-ES" sz="1800" dirty="0" err="1" smtClean="0">
                <a:latin typeface="Arial" charset="0"/>
                <a:cs typeface="Arial" charset="0"/>
                <a:sym typeface="Wingdings" pitchFamily="2" charset="2"/>
              </a:rPr>
              <a:t>drinking</a:t>
            </a:r>
            <a:endParaRPr lang="ca-ES" altLang="es-ES" sz="1800" dirty="0">
              <a:latin typeface="Arial" charset="0"/>
              <a:cs typeface="Arial" charset="0"/>
            </a:endParaRPr>
          </a:p>
          <a:p>
            <a:endParaRPr lang="ca-ES" altLang="es-ES" sz="1800" dirty="0">
              <a:latin typeface="Arial" charset="0"/>
              <a:cs typeface="Arial" charset="0"/>
            </a:endParaRPr>
          </a:p>
          <a:p>
            <a:pPr>
              <a:buFontTx/>
              <a:buNone/>
            </a:pPr>
            <a:r>
              <a:rPr lang="ca-ES" altLang="es-ES" sz="1800" b="1" u="sng" dirty="0">
                <a:latin typeface="Arial" charset="0"/>
                <a:cs typeface="Arial" charset="0"/>
              </a:rPr>
              <a:t>Abans</a:t>
            </a:r>
          </a:p>
          <a:p>
            <a:pPr lvl="1"/>
            <a:r>
              <a:rPr lang="ca-ES" altLang="es-ES" sz="1800" dirty="0">
                <a:latin typeface="Arial" charset="0"/>
                <a:cs typeface="Arial" charset="0"/>
              </a:rPr>
              <a:t>F10  Dependència per consum d’alcohol</a:t>
            </a:r>
          </a:p>
          <a:p>
            <a:pPr lvl="1"/>
            <a:r>
              <a:rPr lang="ca-ES" altLang="es-ES" sz="1800" dirty="0">
                <a:latin typeface="Arial" charset="0"/>
                <a:cs typeface="Arial" charset="0"/>
              </a:rPr>
              <a:t>F10.1: Dependència per consum d’alcohol, consum nociu</a:t>
            </a:r>
          </a:p>
          <a:p>
            <a:pPr lvl="1"/>
            <a:r>
              <a:rPr lang="ca-ES" altLang="es-ES" sz="1800" dirty="0">
                <a:latin typeface="Arial" charset="0"/>
                <a:cs typeface="Arial" charset="0"/>
              </a:rPr>
              <a:t>F10.2: Dependència per consum d’alcohol, síndrome de dependència</a:t>
            </a:r>
          </a:p>
          <a:p>
            <a:pPr lvl="1"/>
            <a:r>
              <a:rPr lang="ca-ES" altLang="es-ES" sz="1800" dirty="0">
                <a:latin typeface="Arial" charset="0"/>
                <a:cs typeface="Arial" charset="0"/>
              </a:rPr>
              <a:t>Codi Z72.1: Bevedor rehabilitat</a:t>
            </a:r>
          </a:p>
          <a:p>
            <a:pPr lvl="1"/>
            <a:r>
              <a:rPr lang="ca-ES" altLang="es-ES" sz="1800" dirty="0">
                <a:latin typeface="Arial" charset="0"/>
                <a:cs typeface="Arial" charset="0"/>
              </a:rPr>
              <a:t>Codi Z71.4: consell i educació general en l’abús d’alcohol</a:t>
            </a:r>
          </a:p>
          <a:p>
            <a:pPr lvl="1"/>
            <a:endParaRPr lang="ca-ES" altLang="es-ES" sz="1800" dirty="0">
              <a:latin typeface="Arial" charset="0"/>
              <a:cs typeface="Arial" charset="0"/>
            </a:endParaRPr>
          </a:p>
        </p:txBody>
      </p:sp>
      <p:pic>
        <p:nvPicPr>
          <p:cNvPr id="4" name="1 Imagen"/>
          <p:cNvPicPr>
            <a:picLocks noChangeAspect="1"/>
          </p:cNvPicPr>
          <p:nvPr/>
        </p:nvPicPr>
        <p:blipFill>
          <a:blip r:embed="rId3" cstate="print">
            <a:extLst>
              <a:ext uri="{28A0092B-C50C-407E-A947-70E740481C1C}">
                <a14:useLocalDpi xmlns:a14="http://schemas.microsoft.com/office/drawing/2010/main" val="0"/>
              </a:ext>
            </a:extLst>
          </a:blip>
          <a:srcRect l="533" t="17514" r="81747" b="71658"/>
          <a:stretch>
            <a:fillRect/>
          </a:stretch>
        </p:blipFill>
        <p:spPr bwMode="auto">
          <a:xfrm>
            <a:off x="7108615" y="3212976"/>
            <a:ext cx="172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arrodonit 4"/>
          <p:cNvSpPr/>
          <p:nvPr/>
        </p:nvSpPr>
        <p:spPr bwMode="auto">
          <a:xfrm rot="265398">
            <a:off x="6908105" y="-80866"/>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359877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Cribratge d’alcohol a Catalunya  en augment</a:t>
            </a:r>
            <a:endParaRPr lang="ca-ES" dirty="0"/>
          </a:p>
        </p:txBody>
      </p:sp>
      <p:sp>
        <p:nvSpPr>
          <p:cNvPr id="5" name="QuadreDeText 4"/>
          <p:cNvSpPr txBox="1"/>
          <p:nvPr/>
        </p:nvSpPr>
        <p:spPr>
          <a:xfrm>
            <a:off x="2448272" y="6114782"/>
            <a:ext cx="6948264" cy="338554"/>
          </a:xfrm>
          <a:prstGeom prst="rect">
            <a:avLst/>
          </a:prstGeom>
          <a:noFill/>
        </p:spPr>
        <p:txBody>
          <a:bodyPr wrap="square" rtlCol="0">
            <a:spAutoFit/>
          </a:bodyPr>
          <a:lstStyle/>
          <a:p>
            <a:r>
              <a:rPr lang="ca-ES" sz="1600" dirty="0" smtClean="0"/>
              <a:t>Font: Dades cribratge alcohol, indicador EQA0301,  ECAP 2015</a:t>
            </a:r>
            <a:endParaRPr lang="ca-ES" sz="1600" dirty="0"/>
          </a:p>
        </p:txBody>
      </p:sp>
      <p:graphicFrame>
        <p:nvGraphicFramePr>
          <p:cNvPr id="7" name="Objecte 5"/>
          <p:cNvGraphicFramePr>
            <a:graphicFrameLocks/>
          </p:cNvGraphicFramePr>
          <p:nvPr>
            <p:extLst>
              <p:ext uri="{D42A27DB-BD31-4B8C-83A1-F6EECF244321}">
                <p14:modId xmlns:p14="http://schemas.microsoft.com/office/powerpoint/2010/main" val="365669061"/>
              </p:ext>
            </p:extLst>
          </p:nvPr>
        </p:nvGraphicFramePr>
        <p:xfrm>
          <a:off x="179512" y="2204864"/>
          <a:ext cx="8203367"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arrodonit 10"/>
          <p:cNvSpPr/>
          <p:nvPr/>
        </p:nvSpPr>
        <p:spPr bwMode="auto">
          <a:xfrm rot="643833">
            <a:off x="5797456" y="1535165"/>
            <a:ext cx="3114092" cy="1080120"/>
          </a:xfrm>
          <a:prstGeom prst="roundRect">
            <a:avLst/>
          </a:prstGeom>
          <a:solidFill>
            <a:srgbClr val="92D050"/>
          </a:solidFill>
          <a:ln w="57150"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ca-ES" sz="2000" b="1" i="0" u="none" strike="noStrike" cap="none" normalizeH="0" baseline="0" dirty="0" smtClean="0">
                <a:ln>
                  <a:noFill/>
                </a:ln>
                <a:solidFill>
                  <a:schemeClr val="tx1"/>
                </a:solidFill>
                <a:effectLst/>
                <a:latin typeface="Arial" pitchFamily="34" charset="0"/>
                <a:ea typeface="ＭＳ Ｐゴシック" charset="-128"/>
              </a:rPr>
              <a:t>Augment</a:t>
            </a:r>
            <a:r>
              <a:rPr kumimoji="0" lang="ca-ES" sz="2000" b="1" i="0" u="none" strike="noStrike" cap="none" normalizeH="0" dirty="0" smtClean="0">
                <a:ln>
                  <a:noFill/>
                </a:ln>
                <a:solidFill>
                  <a:schemeClr val="tx1"/>
                </a:solidFill>
                <a:effectLst/>
                <a:latin typeface="Arial" pitchFamily="34" charset="0"/>
                <a:ea typeface="ＭＳ Ｐゴシック" charset="-128"/>
              </a:rPr>
              <a:t> del c</a:t>
            </a:r>
            <a:r>
              <a:rPr kumimoji="0" lang="ca-ES" sz="2000" b="1" i="0" u="none" strike="noStrike" cap="none" normalizeH="0" baseline="0" dirty="0" smtClean="0">
                <a:ln>
                  <a:noFill/>
                </a:ln>
                <a:solidFill>
                  <a:schemeClr val="tx1"/>
                </a:solidFill>
                <a:effectLst/>
                <a:latin typeface="Arial" pitchFamily="34" charset="0"/>
                <a:ea typeface="ＭＳ Ｐゴシック" charset="-128"/>
              </a:rPr>
              <a:t>ribratge</a:t>
            </a:r>
            <a:r>
              <a:rPr kumimoji="0" lang="ca-ES" sz="2000" b="1" i="0" u="none" strike="noStrike" cap="none" normalizeH="0" dirty="0" smtClean="0">
                <a:ln>
                  <a:noFill/>
                </a:ln>
                <a:solidFill>
                  <a:schemeClr val="tx1"/>
                </a:solidFill>
                <a:effectLst/>
                <a:latin typeface="Arial" pitchFamily="34" charset="0"/>
                <a:ea typeface="ＭＳ Ｐゴシック" charset="-128"/>
              </a:rPr>
              <a:t> d’alcohol a Catalunya al 2015:      </a:t>
            </a:r>
            <a:r>
              <a:rPr kumimoji="0" lang="ca-ES" sz="2000" b="1" i="0" u="none" strike="noStrike" cap="none" normalizeH="0" dirty="0" smtClean="0">
                <a:ln>
                  <a:noFill/>
                </a:ln>
                <a:solidFill>
                  <a:srgbClr val="C00000"/>
                </a:solidFill>
                <a:effectLst/>
                <a:latin typeface="Arial" pitchFamily="34" charset="0"/>
                <a:ea typeface="ＭＳ Ｐゴシック" charset="-128"/>
              </a:rPr>
              <a:t>74%</a:t>
            </a:r>
            <a:endParaRPr kumimoji="0" lang="ca-ES" sz="2000" b="1" i="0" u="none" strike="noStrike" cap="none" normalizeH="0" baseline="0" dirty="0" smtClean="0">
              <a:ln>
                <a:noFill/>
              </a:ln>
              <a:solidFill>
                <a:srgbClr val="C00000"/>
              </a:solidFill>
              <a:effectLst/>
              <a:latin typeface="Arial" pitchFamily="34" charset="0"/>
              <a:ea typeface="ＭＳ Ｐゴシック" charset="-128"/>
            </a:endParaRPr>
          </a:p>
        </p:txBody>
      </p:sp>
    </p:spTree>
    <p:extLst>
      <p:ext uri="{BB962C8B-B14F-4D97-AF65-F5344CB8AC3E}">
        <p14:creationId xmlns:p14="http://schemas.microsoft.com/office/powerpoint/2010/main" val="2685894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ítulo 3"/>
          <p:cNvSpPr>
            <a:spLocks noGrp="1"/>
          </p:cNvSpPr>
          <p:nvPr>
            <p:ph type="title"/>
          </p:nvPr>
        </p:nvSpPr>
        <p:spPr>
          <a:prstGeom prst="rect">
            <a:avLst/>
          </a:prstGeom>
        </p:spPr>
        <p:txBody>
          <a:bodyPr/>
          <a:lstStyle/>
          <a:p>
            <a:pPr eaLnBrk="1" hangingPunct="1"/>
            <a:r>
              <a:rPr lang="ca-ES" sz="2800" smtClean="0"/>
              <a:t>Infradetecció: el doble “Gap” </a:t>
            </a:r>
            <a:r>
              <a:rPr lang="ca-ES" sz="2400" smtClean="0"/>
              <a:t>(forat o bretxa)</a:t>
            </a:r>
          </a:p>
        </p:txBody>
      </p:sp>
      <p:pic>
        <p:nvPicPr>
          <p:cNvPr id="129026" name="Picture 2"/>
          <p:cNvPicPr>
            <a:picLocks noChangeAspect="1" noChangeArrowheads="1"/>
          </p:cNvPicPr>
          <p:nvPr/>
        </p:nvPicPr>
        <p:blipFill>
          <a:blip r:embed="rId3" cstate="print"/>
          <a:srcRect/>
          <a:stretch>
            <a:fillRect/>
          </a:stretch>
        </p:blipFill>
        <p:spPr bwMode="auto">
          <a:xfrm>
            <a:off x="314964" y="1685071"/>
            <a:ext cx="161261" cy="427152"/>
          </a:xfrm>
          <a:prstGeom prst="rect">
            <a:avLst/>
          </a:prstGeom>
          <a:noFill/>
          <a:ln w="9525">
            <a:noFill/>
            <a:miter lim="800000"/>
            <a:headEnd/>
            <a:tailEnd/>
          </a:ln>
        </p:spPr>
      </p:pic>
      <p:pic>
        <p:nvPicPr>
          <p:cNvPr id="129027" name="Picture 2"/>
          <p:cNvPicPr>
            <a:picLocks noChangeAspect="1" noChangeArrowheads="1"/>
          </p:cNvPicPr>
          <p:nvPr/>
        </p:nvPicPr>
        <p:blipFill>
          <a:blip r:embed="rId4" cstate="print"/>
          <a:srcRect/>
          <a:stretch>
            <a:fillRect/>
          </a:stretch>
        </p:blipFill>
        <p:spPr bwMode="auto">
          <a:xfrm>
            <a:off x="539216" y="1685072"/>
            <a:ext cx="161261" cy="423790"/>
          </a:xfrm>
          <a:prstGeom prst="rect">
            <a:avLst/>
          </a:prstGeom>
          <a:noFill/>
          <a:ln w="9525">
            <a:noFill/>
            <a:miter lim="800000"/>
            <a:headEnd/>
            <a:tailEnd/>
          </a:ln>
        </p:spPr>
      </p:pic>
      <p:pic>
        <p:nvPicPr>
          <p:cNvPr id="129028" name="Picture 2"/>
          <p:cNvPicPr>
            <a:picLocks noChangeAspect="1" noChangeArrowheads="1"/>
          </p:cNvPicPr>
          <p:nvPr/>
        </p:nvPicPr>
        <p:blipFill>
          <a:blip r:embed="rId5" cstate="print"/>
          <a:srcRect/>
          <a:stretch>
            <a:fillRect/>
          </a:stretch>
        </p:blipFill>
        <p:spPr bwMode="auto">
          <a:xfrm>
            <a:off x="776068" y="1688434"/>
            <a:ext cx="163781" cy="423790"/>
          </a:xfrm>
          <a:prstGeom prst="rect">
            <a:avLst/>
          </a:prstGeom>
          <a:noFill/>
          <a:ln w="9525">
            <a:noFill/>
            <a:miter lim="800000"/>
            <a:headEnd/>
            <a:tailEnd/>
          </a:ln>
        </p:spPr>
      </p:pic>
      <p:pic>
        <p:nvPicPr>
          <p:cNvPr id="129029" name="Picture 2"/>
          <p:cNvPicPr>
            <a:picLocks noChangeAspect="1" noChangeArrowheads="1"/>
          </p:cNvPicPr>
          <p:nvPr/>
        </p:nvPicPr>
        <p:blipFill>
          <a:blip r:embed="rId6" cstate="print"/>
          <a:srcRect/>
          <a:stretch>
            <a:fillRect/>
          </a:stretch>
        </p:blipFill>
        <p:spPr bwMode="auto">
          <a:xfrm>
            <a:off x="1237175" y="1688435"/>
            <a:ext cx="163780" cy="427154"/>
          </a:xfrm>
          <a:prstGeom prst="rect">
            <a:avLst/>
          </a:prstGeom>
          <a:noFill/>
          <a:ln w="9525">
            <a:noFill/>
            <a:miter lim="800000"/>
            <a:headEnd/>
            <a:tailEnd/>
          </a:ln>
        </p:spPr>
      </p:pic>
      <p:pic>
        <p:nvPicPr>
          <p:cNvPr id="129030" name="Picture 2"/>
          <p:cNvPicPr>
            <a:picLocks noChangeAspect="1" noChangeArrowheads="1"/>
          </p:cNvPicPr>
          <p:nvPr/>
        </p:nvPicPr>
        <p:blipFill>
          <a:blip r:embed="rId5" cstate="print"/>
          <a:srcRect/>
          <a:stretch>
            <a:fillRect/>
          </a:stretch>
        </p:blipFill>
        <p:spPr bwMode="auto">
          <a:xfrm>
            <a:off x="1010402" y="1685072"/>
            <a:ext cx="163780" cy="423790"/>
          </a:xfrm>
          <a:prstGeom prst="rect">
            <a:avLst/>
          </a:prstGeom>
          <a:noFill/>
          <a:ln w="9525">
            <a:noFill/>
            <a:miter lim="800000"/>
            <a:headEnd/>
            <a:tailEnd/>
          </a:ln>
        </p:spPr>
      </p:pic>
      <p:pic>
        <p:nvPicPr>
          <p:cNvPr id="129031" name="Picture 2"/>
          <p:cNvPicPr>
            <a:picLocks noChangeAspect="1" noChangeArrowheads="1"/>
          </p:cNvPicPr>
          <p:nvPr/>
        </p:nvPicPr>
        <p:blipFill>
          <a:blip r:embed="rId6" cstate="print"/>
          <a:srcRect/>
          <a:stretch>
            <a:fillRect/>
          </a:stretch>
        </p:blipFill>
        <p:spPr bwMode="auto">
          <a:xfrm>
            <a:off x="1466467" y="1685071"/>
            <a:ext cx="163781" cy="427152"/>
          </a:xfrm>
          <a:prstGeom prst="rect">
            <a:avLst/>
          </a:prstGeom>
          <a:noFill/>
          <a:ln w="9525">
            <a:noFill/>
            <a:miter lim="800000"/>
            <a:headEnd/>
            <a:tailEnd/>
          </a:ln>
        </p:spPr>
      </p:pic>
      <p:pic>
        <p:nvPicPr>
          <p:cNvPr id="129032" name="Picture 2"/>
          <p:cNvPicPr>
            <a:picLocks noChangeAspect="1" noChangeArrowheads="1"/>
          </p:cNvPicPr>
          <p:nvPr/>
        </p:nvPicPr>
        <p:blipFill>
          <a:blip r:embed="rId5" cstate="print"/>
          <a:srcRect/>
          <a:stretch>
            <a:fillRect/>
          </a:stretch>
        </p:blipFill>
        <p:spPr bwMode="auto">
          <a:xfrm>
            <a:off x="1690722" y="1685072"/>
            <a:ext cx="163780" cy="423790"/>
          </a:xfrm>
          <a:prstGeom prst="rect">
            <a:avLst/>
          </a:prstGeom>
          <a:noFill/>
          <a:ln w="9525">
            <a:noFill/>
            <a:miter lim="800000"/>
            <a:headEnd/>
            <a:tailEnd/>
          </a:ln>
        </p:spPr>
      </p:pic>
      <p:pic>
        <p:nvPicPr>
          <p:cNvPr id="129033" name="Picture 2"/>
          <p:cNvPicPr>
            <a:picLocks noChangeAspect="1" noChangeArrowheads="1"/>
          </p:cNvPicPr>
          <p:nvPr/>
        </p:nvPicPr>
        <p:blipFill>
          <a:blip r:embed="rId4" cstate="print"/>
          <a:srcRect/>
          <a:stretch>
            <a:fillRect/>
          </a:stretch>
        </p:blipFill>
        <p:spPr bwMode="auto">
          <a:xfrm>
            <a:off x="1930092" y="1688434"/>
            <a:ext cx="161261" cy="423790"/>
          </a:xfrm>
          <a:prstGeom prst="rect">
            <a:avLst/>
          </a:prstGeom>
          <a:noFill/>
          <a:ln w="9525">
            <a:noFill/>
            <a:miter lim="800000"/>
            <a:headEnd/>
            <a:tailEnd/>
          </a:ln>
        </p:spPr>
      </p:pic>
      <p:pic>
        <p:nvPicPr>
          <p:cNvPr id="129034" name="Picture 2"/>
          <p:cNvPicPr>
            <a:picLocks noChangeAspect="1" noChangeArrowheads="1"/>
          </p:cNvPicPr>
          <p:nvPr/>
        </p:nvPicPr>
        <p:blipFill>
          <a:blip r:embed="rId6" cstate="print"/>
          <a:srcRect/>
          <a:stretch>
            <a:fillRect/>
          </a:stretch>
        </p:blipFill>
        <p:spPr bwMode="auto">
          <a:xfrm>
            <a:off x="2388678" y="1688435"/>
            <a:ext cx="163781" cy="427154"/>
          </a:xfrm>
          <a:prstGeom prst="rect">
            <a:avLst/>
          </a:prstGeom>
          <a:noFill/>
          <a:ln w="9525">
            <a:noFill/>
            <a:miter lim="800000"/>
            <a:headEnd/>
            <a:tailEnd/>
          </a:ln>
        </p:spPr>
      </p:pic>
      <p:pic>
        <p:nvPicPr>
          <p:cNvPr id="129035" name="Picture 2"/>
          <p:cNvPicPr>
            <a:picLocks noChangeAspect="1" noChangeArrowheads="1"/>
          </p:cNvPicPr>
          <p:nvPr/>
        </p:nvPicPr>
        <p:blipFill>
          <a:blip r:embed="rId4" cstate="print"/>
          <a:srcRect/>
          <a:stretch>
            <a:fillRect/>
          </a:stretch>
        </p:blipFill>
        <p:spPr bwMode="auto">
          <a:xfrm>
            <a:off x="2164425" y="1685072"/>
            <a:ext cx="161261" cy="423790"/>
          </a:xfrm>
          <a:prstGeom prst="rect">
            <a:avLst/>
          </a:prstGeom>
          <a:noFill/>
          <a:ln w="9525">
            <a:noFill/>
            <a:miter lim="800000"/>
            <a:headEnd/>
            <a:tailEnd/>
          </a:ln>
        </p:spPr>
      </p:pic>
      <p:pic>
        <p:nvPicPr>
          <p:cNvPr id="129036" name="Picture 2"/>
          <p:cNvPicPr>
            <a:picLocks noChangeAspect="1" noChangeArrowheads="1"/>
          </p:cNvPicPr>
          <p:nvPr/>
        </p:nvPicPr>
        <p:blipFill>
          <a:blip r:embed="rId3" cstate="print"/>
          <a:srcRect/>
          <a:stretch>
            <a:fillRect/>
          </a:stretch>
        </p:blipFill>
        <p:spPr bwMode="auto">
          <a:xfrm>
            <a:off x="304885" y="2152586"/>
            <a:ext cx="161261" cy="427154"/>
          </a:xfrm>
          <a:prstGeom prst="rect">
            <a:avLst/>
          </a:prstGeom>
          <a:noFill/>
          <a:ln w="9525">
            <a:noFill/>
            <a:miter lim="800000"/>
            <a:headEnd/>
            <a:tailEnd/>
          </a:ln>
        </p:spPr>
      </p:pic>
      <p:pic>
        <p:nvPicPr>
          <p:cNvPr id="129037" name="Picture 2"/>
          <p:cNvPicPr>
            <a:picLocks noChangeAspect="1" noChangeArrowheads="1"/>
          </p:cNvPicPr>
          <p:nvPr/>
        </p:nvPicPr>
        <p:blipFill>
          <a:blip r:embed="rId6" cstate="print"/>
          <a:srcRect/>
          <a:stretch>
            <a:fillRect/>
          </a:stretch>
        </p:blipFill>
        <p:spPr bwMode="auto">
          <a:xfrm>
            <a:off x="529138" y="2149222"/>
            <a:ext cx="163781" cy="427152"/>
          </a:xfrm>
          <a:prstGeom prst="rect">
            <a:avLst/>
          </a:prstGeom>
          <a:noFill/>
          <a:ln w="9525">
            <a:noFill/>
            <a:miter lim="800000"/>
            <a:headEnd/>
            <a:tailEnd/>
          </a:ln>
        </p:spPr>
      </p:pic>
      <p:pic>
        <p:nvPicPr>
          <p:cNvPr id="129038" name="Picture 2"/>
          <p:cNvPicPr>
            <a:picLocks noChangeAspect="1" noChangeArrowheads="1"/>
          </p:cNvPicPr>
          <p:nvPr/>
        </p:nvPicPr>
        <p:blipFill>
          <a:blip r:embed="rId5" cstate="print"/>
          <a:srcRect/>
          <a:stretch>
            <a:fillRect/>
          </a:stretch>
        </p:blipFill>
        <p:spPr bwMode="auto">
          <a:xfrm>
            <a:off x="765990" y="2155950"/>
            <a:ext cx="163781" cy="423790"/>
          </a:xfrm>
          <a:prstGeom prst="rect">
            <a:avLst/>
          </a:prstGeom>
          <a:noFill/>
          <a:ln w="9525">
            <a:noFill/>
            <a:miter lim="800000"/>
            <a:headEnd/>
            <a:tailEnd/>
          </a:ln>
        </p:spPr>
      </p:pic>
      <p:pic>
        <p:nvPicPr>
          <p:cNvPr id="129039" name="Picture 2"/>
          <p:cNvPicPr>
            <a:picLocks noChangeAspect="1" noChangeArrowheads="1"/>
          </p:cNvPicPr>
          <p:nvPr/>
        </p:nvPicPr>
        <p:blipFill>
          <a:blip r:embed="rId5" cstate="print"/>
          <a:srcRect/>
          <a:stretch>
            <a:fillRect/>
          </a:stretch>
        </p:blipFill>
        <p:spPr bwMode="auto">
          <a:xfrm>
            <a:off x="1227096" y="2155950"/>
            <a:ext cx="163780" cy="423790"/>
          </a:xfrm>
          <a:prstGeom prst="rect">
            <a:avLst/>
          </a:prstGeom>
          <a:noFill/>
          <a:ln w="9525">
            <a:noFill/>
            <a:miter lim="800000"/>
            <a:headEnd/>
            <a:tailEnd/>
          </a:ln>
        </p:spPr>
      </p:pic>
      <p:pic>
        <p:nvPicPr>
          <p:cNvPr id="129040" name="Picture 2"/>
          <p:cNvPicPr>
            <a:picLocks noChangeAspect="1" noChangeArrowheads="1"/>
          </p:cNvPicPr>
          <p:nvPr/>
        </p:nvPicPr>
        <p:blipFill>
          <a:blip r:embed="rId3" cstate="print"/>
          <a:srcRect/>
          <a:stretch>
            <a:fillRect/>
          </a:stretch>
        </p:blipFill>
        <p:spPr bwMode="auto">
          <a:xfrm>
            <a:off x="1002841" y="2149222"/>
            <a:ext cx="161261" cy="427152"/>
          </a:xfrm>
          <a:prstGeom prst="rect">
            <a:avLst/>
          </a:prstGeom>
          <a:noFill/>
          <a:ln w="9525">
            <a:noFill/>
            <a:miter lim="800000"/>
            <a:headEnd/>
            <a:tailEnd/>
          </a:ln>
        </p:spPr>
      </p:pic>
      <p:pic>
        <p:nvPicPr>
          <p:cNvPr id="129041" name="Picture 2"/>
          <p:cNvPicPr>
            <a:picLocks noChangeAspect="1" noChangeArrowheads="1"/>
          </p:cNvPicPr>
          <p:nvPr/>
        </p:nvPicPr>
        <p:blipFill>
          <a:blip r:embed="rId6" cstate="print"/>
          <a:srcRect/>
          <a:stretch>
            <a:fillRect/>
          </a:stretch>
        </p:blipFill>
        <p:spPr bwMode="auto">
          <a:xfrm>
            <a:off x="1456388" y="2152586"/>
            <a:ext cx="163781" cy="427154"/>
          </a:xfrm>
          <a:prstGeom prst="rect">
            <a:avLst/>
          </a:prstGeom>
          <a:noFill/>
          <a:ln w="9525">
            <a:noFill/>
            <a:miter lim="800000"/>
            <a:headEnd/>
            <a:tailEnd/>
          </a:ln>
        </p:spPr>
      </p:pic>
      <p:pic>
        <p:nvPicPr>
          <p:cNvPr id="129042" name="Picture 2"/>
          <p:cNvPicPr>
            <a:picLocks noChangeAspect="1" noChangeArrowheads="1"/>
          </p:cNvPicPr>
          <p:nvPr/>
        </p:nvPicPr>
        <p:blipFill>
          <a:blip r:embed="rId3" cstate="print"/>
          <a:srcRect/>
          <a:stretch>
            <a:fillRect/>
          </a:stretch>
        </p:blipFill>
        <p:spPr bwMode="auto">
          <a:xfrm>
            <a:off x="1683161" y="2149222"/>
            <a:ext cx="161261" cy="427152"/>
          </a:xfrm>
          <a:prstGeom prst="rect">
            <a:avLst/>
          </a:prstGeom>
          <a:noFill/>
          <a:ln w="9525">
            <a:noFill/>
            <a:miter lim="800000"/>
            <a:headEnd/>
            <a:tailEnd/>
          </a:ln>
        </p:spPr>
      </p:pic>
      <p:pic>
        <p:nvPicPr>
          <p:cNvPr id="129043" name="Picture 2"/>
          <p:cNvPicPr>
            <a:picLocks noChangeAspect="1" noChangeArrowheads="1"/>
          </p:cNvPicPr>
          <p:nvPr/>
        </p:nvPicPr>
        <p:blipFill>
          <a:blip r:embed="rId4" cstate="print"/>
          <a:srcRect/>
          <a:stretch>
            <a:fillRect/>
          </a:stretch>
        </p:blipFill>
        <p:spPr bwMode="auto">
          <a:xfrm>
            <a:off x="1920013" y="2155950"/>
            <a:ext cx="161261" cy="423790"/>
          </a:xfrm>
          <a:prstGeom prst="rect">
            <a:avLst/>
          </a:prstGeom>
          <a:noFill/>
          <a:ln w="9525">
            <a:noFill/>
            <a:miter lim="800000"/>
            <a:headEnd/>
            <a:tailEnd/>
          </a:ln>
        </p:spPr>
      </p:pic>
      <p:pic>
        <p:nvPicPr>
          <p:cNvPr id="129044" name="Picture 2"/>
          <p:cNvPicPr>
            <a:picLocks noChangeAspect="1" noChangeArrowheads="1"/>
          </p:cNvPicPr>
          <p:nvPr/>
        </p:nvPicPr>
        <p:blipFill>
          <a:blip r:embed="rId4" cstate="print"/>
          <a:srcRect/>
          <a:stretch>
            <a:fillRect/>
          </a:stretch>
        </p:blipFill>
        <p:spPr bwMode="auto">
          <a:xfrm>
            <a:off x="2381119" y="2155950"/>
            <a:ext cx="161261" cy="423790"/>
          </a:xfrm>
          <a:prstGeom prst="rect">
            <a:avLst/>
          </a:prstGeom>
          <a:noFill/>
          <a:ln w="9525">
            <a:noFill/>
            <a:miter lim="800000"/>
            <a:headEnd/>
            <a:tailEnd/>
          </a:ln>
        </p:spPr>
      </p:pic>
      <p:pic>
        <p:nvPicPr>
          <p:cNvPr id="129045" name="Picture 2"/>
          <p:cNvPicPr>
            <a:picLocks noChangeAspect="1" noChangeArrowheads="1"/>
          </p:cNvPicPr>
          <p:nvPr/>
        </p:nvPicPr>
        <p:blipFill>
          <a:blip r:embed="rId6" cstate="print"/>
          <a:srcRect/>
          <a:stretch>
            <a:fillRect/>
          </a:stretch>
        </p:blipFill>
        <p:spPr bwMode="auto">
          <a:xfrm>
            <a:off x="2154347" y="2149222"/>
            <a:ext cx="163780" cy="427152"/>
          </a:xfrm>
          <a:prstGeom prst="rect">
            <a:avLst/>
          </a:prstGeom>
          <a:noFill/>
          <a:ln w="9525">
            <a:noFill/>
            <a:miter lim="800000"/>
            <a:headEnd/>
            <a:tailEnd/>
          </a:ln>
        </p:spPr>
      </p:pic>
      <p:pic>
        <p:nvPicPr>
          <p:cNvPr id="129046" name="Picture 2"/>
          <p:cNvPicPr>
            <a:picLocks noChangeAspect="1" noChangeArrowheads="1"/>
          </p:cNvPicPr>
          <p:nvPr/>
        </p:nvPicPr>
        <p:blipFill>
          <a:blip r:embed="rId3" cstate="print"/>
          <a:srcRect/>
          <a:stretch>
            <a:fillRect/>
          </a:stretch>
        </p:blipFill>
        <p:spPr bwMode="auto">
          <a:xfrm>
            <a:off x="304885" y="2610010"/>
            <a:ext cx="161261" cy="427154"/>
          </a:xfrm>
          <a:prstGeom prst="rect">
            <a:avLst/>
          </a:prstGeom>
          <a:noFill/>
          <a:ln w="9525">
            <a:noFill/>
            <a:miter lim="800000"/>
            <a:headEnd/>
            <a:tailEnd/>
          </a:ln>
        </p:spPr>
      </p:pic>
      <p:pic>
        <p:nvPicPr>
          <p:cNvPr id="129047" name="Picture 2"/>
          <p:cNvPicPr>
            <a:picLocks noChangeAspect="1" noChangeArrowheads="1"/>
          </p:cNvPicPr>
          <p:nvPr/>
        </p:nvPicPr>
        <p:blipFill>
          <a:blip r:embed="rId6" cstate="print"/>
          <a:srcRect/>
          <a:stretch>
            <a:fillRect/>
          </a:stretch>
        </p:blipFill>
        <p:spPr bwMode="auto">
          <a:xfrm>
            <a:off x="529138" y="2606646"/>
            <a:ext cx="163781" cy="427152"/>
          </a:xfrm>
          <a:prstGeom prst="rect">
            <a:avLst/>
          </a:prstGeom>
          <a:noFill/>
          <a:ln w="9525">
            <a:noFill/>
            <a:miter lim="800000"/>
            <a:headEnd/>
            <a:tailEnd/>
          </a:ln>
        </p:spPr>
      </p:pic>
      <p:pic>
        <p:nvPicPr>
          <p:cNvPr id="129048" name="Picture 2"/>
          <p:cNvPicPr>
            <a:picLocks noChangeAspect="1" noChangeArrowheads="1"/>
          </p:cNvPicPr>
          <p:nvPr/>
        </p:nvPicPr>
        <p:blipFill>
          <a:blip r:embed="rId5" cstate="print"/>
          <a:srcRect/>
          <a:stretch>
            <a:fillRect/>
          </a:stretch>
        </p:blipFill>
        <p:spPr bwMode="auto">
          <a:xfrm>
            <a:off x="765990" y="2613374"/>
            <a:ext cx="163781" cy="423790"/>
          </a:xfrm>
          <a:prstGeom prst="rect">
            <a:avLst/>
          </a:prstGeom>
          <a:noFill/>
          <a:ln w="9525">
            <a:noFill/>
            <a:miter lim="800000"/>
            <a:headEnd/>
            <a:tailEnd/>
          </a:ln>
        </p:spPr>
      </p:pic>
      <p:pic>
        <p:nvPicPr>
          <p:cNvPr id="129049" name="Picture 2"/>
          <p:cNvPicPr>
            <a:picLocks noChangeAspect="1" noChangeArrowheads="1"/>
          </p:cNvPicPr>
          <p:nvPr/>
        </p:nvPicPr>
        <p:blipFill>
          <a:blip r:embed="rId5" cstate="print"/>
          <a:srcRect/>
          <a:stretch>
            <a:fillRect/>
          </a:stretch>
        </p:blipFill>
        <p:spPr bwMode="auto">
          <a:xfrm>
            <a:off x="1227096" y="2613374"/>
            <a:ext cx="163780" cy="423790"/>
          </a:xfrm>
          <a:prstGeom prst="rect">
            <a:avLst/>
          </a:prstGeom>
          <a:noFill/>
          <a:ln w="9525">
            <a:noFill/>
            <a:miter lim="800000"/>
            <a:headEnd/>
            <a:tailEnd/>
          </a:ln>
        </p:spPr>
      </p:pic>
      <p:pic>
        <p:nvPicPr>
          <p:cNvPr id="129050" name="Picture 2"/>
          <p:cNvPicPr>
            <a:picLocks noChangeAspect="1" noChangeArrowheads="1"/>
          </p:cNvPicPr>
          <p:nvPr/>
        </p:nvPicPr>
        <p:blipFill>
          <a:blip r:embed="rId3" cstate="print"/>
          <a:srcRect/>
          <a:stretch>
            <a:fillRect/>
          </a:stretch>
        </p:blipFill>
        <p:spPr bwMode="auto">
          <a:xfrm>
            <a:off x="1002841" y="2606646"/>
            <a:ext cx="161261" cy="427152"/>
          </a:xfrm>
          <a:prstGeom prst="rect">
            <a:avLst/>
          </a:prstGeom>
          <a:noFill/>
          <a:ln w="9525">
            <a:noFill/>
            <a:miter lim="800000"/>
            <a:headEnd/>
            <a:tailEnd/>
          </a:ln>
        </p:spPr>
      </p:pic>
      <p:pic>
        <p:nvPicPr>
          <p:cNvPr id="129051" name="Picture 2"/>
          <p:cNvPicPr>
            <a:picLocks noChangeAspect="1" noChangeArrowheads="1"/>
          </p:cNvPicPr>
          <p:nvPr/>
        </p:nvPicPr>
        <p:blipFill>
          <a:blip r:embed="rId6" cstate="print"/>
          <a:srcRect/>
          <a:stretch>
            <a:fillRect/>
          </a:stretch>
        </p:blipFill>
        <p:spPr bwMode="auto">
          <a:xfrm>
            <a:off x="1456388" y="2610010"/>
            <a:ext cx="163781" cy="427154"/>
          </a:xfrm>
          <a:prstGeom prst="rect">
            <a:avLst/>
          </a:prstGeom>
          <a:noFill/>
          <a:ln w="9525">
            <a:noFill/>
            <a:miter lim="800000"/>
            <a:headEnd/>
            <a:tailEnd/>
          </a:ln>
        </p:spPr>
      </p:pic>
      <p:pic>
        <p:nvPicPr>
          <p:cNvPr id="129052" name="Picture 2"/>
          <p:cNvPicPr>
            <a:picLocks noChangeAspect="1" noChangeArrowheads="1"/>
          </p:cNvPicPr>
          <p:nvPr/>
        </p:nvPicPr>
        <p:blipFill>
          <a:blip r:embed="rId3" cstate="print"/>
          <a:srcRect/>
          <a:stretch>
            <a:fillRect/>
          </a:stretch>
        </p:blipFill>
        <p:spPr bwMode="auto">
          <a:xfrm>
            <a:off x="1683161" y="2606646"/>
            <a:ext cx="161261" cy="427152"/>
          </a:xfrm>
          <a:prstGeom prst="rect">
            <a:avLst/>
          </a:prstGeom>
          <a:noFill/>
          <a:ln w="9525">
            <a:noFill/>
            <a:miter lim="800000"/>
            <a:headEnd/>
            <a:tailEnd/>
          </a:ln>
        </p:spPr>
      </p:pic>
      <p:pic>
        <p:nvPicPr>
          <p:cNvPr id="129053" name="Picture 2"/>
          <p:cNvPicPr>
            <a:picLocks noChangeAspect="1" noChangeArrowheads="1"/>
          </p:cNvPicPr>
          <p:nvPr/>
        </p:nvPicPr>
        <p:blipFill>
          <a:blip r:embed="rId4" cstate="print"/>
          <a:srcRect/>
          <a:stretch>
            <a:fillRect/>
          </a:stretch>
        </p:blipFill>
        <p:spPr bwMode="auto">
          <a:xfrm>
            <a:off x="1920013" y="2613374"/>
            <a:ext cx="161261" cy="423790"/>
          </a:xfrm>
          <a:prstGeom prst="rect">
            <a:avLst/>
          </a:prstGeom>
          <a:noFill/>
          <a:ln w="9525">
            <a:noFill/>
            <a:miter lim="800000"/>
            <a:headEnd/>
            <a:tailEnd/>
          </a:ln>
        </p:spPr>
      </p:pic>
      <p:pic>
        <p:nvPicPr>
          <p:cNvPr id="129054" name="Picture 2"/>
          <p:cNvPicPr>
            <a:picLocks noChangeAspect="1" noChangeArrowheads="1"/>
          </p:cNvPicPr>
          <p:nvPr/>
        </p:nvPicPr>
        <p:blipFill>
          <a:blip r:embed="rId4" cstate="print"/>
          <a:srcRect/>
          <a:stretch>
            <a:fillRect/>
          </a:stretch>
        </p:blipFill>
        <p:spPr bwMode="auto">
          <a:xfrm>
            <a:off x="2381119" y="2613374"/>
            <a:ext cx="161261" cy="423790"/>
          </a:xfrm>
          <a:prstGeom prst="rect">
            <a:avLst/>
          </a:prstGeom>
          <a:noFill/>
          <a:ln w="9525">
            <a:noFill/>
            <a:miter lim="800000"/>
            <a:headEnd/>
            <a:tailEnd/>
          </a:ln>
        </p:spPr>
      </p:pic>
      <p:pic>
        <p:nvPicPr>
          <p:cNvPr id="129055" name="Picture 2"/>
          <p:cNvPicPr>
            <a:picLocks noChangeAspect="1" noChangeArrowheads="1"/>
          </p:cNvPicPr>
          <p:nvPr/>
        </p:nvPicPr>
        <p:blipFill>
          <a:blip r:embed="rId6" cstate="print"/>
          <a:srcRect/>
          <a:stretch>
            <a:fillRect/>
          </a:stretch>
        </p:blipFill>
        <p:spPr bwMode="auto">
          <a:xfrm>
            <a:off x="2154347" y="2606646"/>
            <a:ext cx="163780" cy="427152"/>
          </a:xfrm>
          <a:prstGeom prst="rect">
            <a:avLst/>
          </a:prstGeom>
          <a:noFill/>
          <a:ln w="9525">
            <a:noFill/>
            <a:miter lim="800000"/>
            <a:headEnd/>
            <a:tailEnd/>
          </a:ln>
        </p:spPr>
      </p:pic>
      <p:pic>
        <p:nvPicPr>
          <p:cNvPr id="129056" name="Picture 2"/>
          <p:cNvPicPr>
            <a:picLocks noChangeAspect="1" noChangeArrowheads="1"/>
          </p:cNvPicPr>
          <p:nvPr/>
        </p:nvPicPr>
        <p:blipFill>
          <a:blip r:embed="rId5" cstate="print"/>
          <a:srcRect/>
          <a:stretch>
            <a:fillRect/>
          </a:stretch>
        </p:blipFill>
        <p:spPr bwMode="auto">
          <a:xfrm>
            <a:off x="294807" y="3077525"/>
            <a:ext cx="163780" cy="423790"/>
          </a:xfrm>
          <a:prstGeom prst="rect">
            <a:avLst/>
          </a:prstGeom>
          <a:noFill/>
          <a:ln w="9525">
            <a:noFill/>
            <a:miter lim="800000"/>
            <a:headEnd/>
            <a:tailEnd/>
          </a:ln>
        </p:spPr>
      </p:pic>
      <p:pic>
        <p:nvPicPr>
          <p:cNvPr id="129057" name="Picture 2"/>
          <p:cNvPicPr>
            <a:picLocks noChangeAspect="1" noChangeArrowheads="1"/>
          </p:cNvPicPr>
          <p:nvPr/>
        </p:nvPicPr>
        <p:blipFill>
          <a:blip r:embed="rId6" cstate="print"/>
          <a:srcRect/>
          <a:stretch>
            <a:fillRect/>
          </a:stretch>
        </p:blipFill>
        <p:spPr bwMode="auto">
          <a:xfrm>
            <a:off x="519059" y="3074161"/>
            <a:ext cx="163781" cy="427154"/>
          </a:xfrm>
          <a:prstGeom prst="rect">
            <a:avLst/>
          </a:prstGeom>
          <a:noFill/>
          <a:ln w="9525">
            <a:noFill/>
            <a:miter lim="800000"/>
            <a:headEnd/>
            <a:tailEnd/>
          </a:ln>
        </p:spPr>
      </p:pic>
      <p:pic>
        <p:nvPicPr>
          <p:cNvPr id="129058" name="Picture 2"/>
          <p:cNvPicPr>
            <a:picLocks noChangeAspect="1" noChangeArrowheads="1"/>
          </p:cNvPicPr>
          <p:nvPr/>
        </p:nvPicPr>
        <p:blipFill>
          <a:blip r:embed="rId3" cstate="print"/>
          <a:srcRect/>
          <a:stretch>
            <a:fillRect/>
          </a:stretch>
        </p:blipFill>
        <p:spPr bwMode="auto">
          <a:xfrm>
            <a:off x="758431" y="3077524"/>
            <a:ext cx="161261" cy="427152"/>
          </a:xfrm>
          <a:prstGeom prst="rect">
            <a:avLst/>
          </a:prstGeom>
          <a:noFill/>
          <a:ln w="9525">
            <a:noFill/>
            <a:miter lim="800000"/>
            <a:headEnd/>
            <a:tailEnd/>
          </a:ln>
        </p:spPr>
      </p:pic>
      <p:pic>
        <p:nvPicPr>
          <p:cNvPr id="129059" name="Picture 2"/>
          <p:cNvPicPr>
            <a:picLocks noChangeAspect="1" noChangeArrowheads="1"/>
          </p:cNvPicPr>
          <p:nvPr/>
        </p:nvPicPr>
        <p:blipFill>
          <a:blip r:embed="rId5" cstate="print"/>
          <a:srcRect/>
          <a:stretch>
            <a:fillRect/>
          </a:stretch>
        </p:blipFill>
        <p:spPr bwMode="auto">
          <a:xfrm>
            <a:off x="1217018" y="3080887"/>
            <a:ext cx="163780" cy="423790"/>
          </a:xfrm>
          <a:prstGeom prst="rect">
            <a:avLst/>
          </a:prstGeom>
          <a:noFill/>
          <a:ln w="9525">
            <a:noFill/>
            <a:miter lim="800000"/>
            <a:headEnd/>
            <a:tailEnd/>
          </a:ln>
        </p:spPr>
      </p:pic>
      <p:pic>
        <p:nvPicPr>
          <p:cNvPr id="129060" name="Picture 2"/>
          <p:cNvPicPr>
            <a:picLocks noChangeAspect="1" noChangeArrowheads="1"/>
          </p:cNvPicPr>
          <p:nvPr/>
        </p:nvPicPr>
        <p:blipFill>
          <a:blip r:embed="rId3" cstate="print"/>
          <a:srcRect/>
          <a:stretch>
            <a:fillRect/>
          </a:stretch>
        </p:blipFill>
        <p:spPr bwMode="auto">
          <a:xfrm>
            <a:off x="992763" y="3074161"/>
            <a:ext cx="161261" cy="427154"/>
          </a:xfrm>
          <a:prstGeom prst="rect">
            <a:avLst/>
          </a:prstGeom>
          <a:noFill/>
          <a:ln w="9525">
            <a:noFill/>
            <a:miter lim="800000"/>
            <a:headEnd/>
            <a:tailEnd/>
          </a:ln>
        </p:spPr>
      </p:pic>
      <p:pic>
        <p:nvPicPr>
          <p:cNvPr id="129061" name="Picture 2"/>
          <p:cNvPicPr>
            <a:picLocks noChangeAspect="1" noChangeArrowheads="1"/>
          </p:cNvPicPr>
          <p:nvPr/>
        </p:nvPicPr>
        <p:blipFill>
          <a:blip r:embed="rId4" cstate="print"/>
          <a:srcRect/>
          <a:stretch>
            <a:fillRect/>
          </a:stretch>
        </p:blipFill>
        <p:spPr bwMode="auto">
          <a:xfrm>
            <a:off x="1448830" y="3077525"/>
            <a:ext cx="161261" cy="423790"/>
          </a:xfrm>
          <a:prstGeom prst="rect">
            <a:avLst/>
          </a:prstGeom>
          <a:noFill/>
          <a:ln w="9525">
            <a:noFill/>
            <a:miter lim="800000"/>
            <a:headEnd/>
            <a:tailEnd/>
          </a:ln>
        </p:spPr>
      </p:pic>
      <p:pic>
        <p:nvPicPr>
          <p:cNvPr id="129062" name="Picture 2"/>
          <p:cNvPicPr>
            <a:picLocks noChangeAspect="1" noChangeArrowheads="1"/>
          </p:cNvPicPr>
          <p:nvPr/>
        </p:nvPicPr>
        <p:blipFill>
          <a:blip r:embed="rId3" cstate="print"/>
          <a:srcRect/>
          <a:stretch>
            <a:fillRect/>
          </a:stretch>
        </p:blipFill>
        <p:spPr bwMode="auto">
          <a:xfrm>
            <a:off x="1673082" y="3074161"/>
            <a:ext cx="161261" cy="427154"/>
          </a:xfrm>
          <a:prstGeom prst="rect">
            <a:avLst/>
          </a:prstGeom>
          <a:noFill/>
          <a:ln w="9525">
            <a:noFill/>
            <a:miter lim="800000"/>
            <a:headEnd/>
            <a:tailEnd/>
          </a:ln>
        </p:spPr>
      </p:pic>
      <p:pic>
        <p:nvPicPr>
          <p:cNvPr id="129063" name="Picture 2"/>
          <p:cNvPicPr>
            <a:picLocks noChangeAspect="1" noChangeArrowheads="1"/>
          </p:cNvPicPr>
          <p:nvPr/>
        </p:nvPicPr>
        <p:blipFill>
          <a:blip r:embed="rId6" cstate="print"/>
          <a:srcRect/>
          <a:stretch>
            <a:fillRect/>
          </a:stretch>
        </p:blipFill>
        <p:spPr bwMode="auto">
          <a:xfrm>
            <a:off x="1909934" y="3077524"/>
            <a:ext cx="163781" cy="427152"/>
          </a:xfrm>
          <a:prstGeom prst="rect">
            <a:avLst/>
          </a:prstGeom>
          <a:noFill/>
          <a:ln w="9525">
            <a:noFill/>
            <a:miter lim="800000"/>
            <a:headEnd/>
            <a:tailEnd/>
          </a:ln>
        </p:spPr>
      </p:pic>
      <p:pic>
        <p:nvPicPr>
          <p:cNvPr id="129064" name="Picture 2"/>
          <p:cNvPicPr>
            <a:picLocks noChangeAspect="1" noChangeArrowheads="1"/>
          </p:cNvPicPr>
          <p:nvPr/>
        </p:nvPicPr>
        <p:blipFill>
          <a:blip r:embed="rId4" cstate="print"/>
          <a:srcRect/>
          <a:stretch>
            <a:fillRect/>
          </a:stretch>
        </p:blipFill>
        <p:spPr bwMode="auto">
          <a:xfrm>
            <a:off x="2371041" y="3080887"/>
            <a:ext cx="161261" cy="423790"/>
          </a:xfrm>
          <a:prstGeom prst="rect">
            <a:avLst/>
          </a:prstGeom>
          <a:noFill/>
          <a:ln w="9525">
            <a:noFill/>
            <a:miter lim="800000"/>
            <a:headEnd/>
            <a:tailEnd/>
          </a:ln>
        </p:spPr>
      </p:pic>
      <p:pic>
        <p:nvPicPr>
          <p:cNvPr id="129065" name="Picture 2"/>
          <p:cNvPicPr>
            <a:picLocks noChangeAspect="1" noChangeArrowheads="1"/>
          </p:cNvPicPr>
          <p:nvPr/>
        </p:nvPicPr>
        <p:blipFill>
          <a:blip r:embed="rId6" cstate="print"/>
          <a:srcRect/>
          <a:stretch>
            <a:fillRect/>
          </a:stretch>
        </p:blipFill>
        <p:spPr bwMode="auto">
          <a:xfrm>
            <a:off x="2144268" y="3074161"/>
            <a:ext cx="163780" cy="427154"/>
          </a:xfrm>
          <a:prstGeom prst="rect">
            <a:avLst/>
          </a:prstGeom>
          <a:noFill/>
          <a:ln w="9525">
            <a:noFill/>
            <a:miter lim="800000"/>
            <a:headEnd/>
            <a:tailEnd/>
          </a:ln>
        </p:spPr>
      </p:pic>
      <p:pic>
        <p:nvPicPr>
          <p:cNvPr id="129066" name="Picture 2"/>
          <p:cNvPicPr>
            <a:picLocks noChangeAspect="1" noChangeArrowheads="1"/>
          </p:cNvPicPr>
          <p:nvPr/>
        </p:nvPicPr>
        <p:blipFill>
          <a:blip r:embed="rId5" cstate="print"/>
          <a:srcRect/>
          <a:stretch>
            <a:fillRect/>
          </a:stretch>
        </p:blipFill>
        <p:spPr bwMode="auto">
          <a:xfrm>
            <a:off x="294807" y="3524858"/>
            <a:ext cx="163780" cy="423790"/>
          </a:xfrm>
          <a:prstGeom prst="rect">
            <a:avLst/>
          </a:prstGeom>
          <a:noFill/>
          <a:ln w="9525">
            <a:noFill/>
            <a:miter lim="800000"/>
            <a:headEnd/>
            <a:tailEnd/>
          </a:ln>
        </p:spPr>
      </p:pic>
      <p:pic>
        <p:nvPicPr>
          <p:cNvPr id="129067" name="Picture 2"/>
          <p:cNvPicPr>
            <a:picLocks noChangeAspect="1" noChangeArrowheads="1"/>
          </p:cNvPicPr>
          <p:nvPr/>
        </p:nvPicPr>
        <p:blipFill>
          <a:blip r:embed="rId6" cstate="print"/>
          <a:srcRect/>
          <a:stretch>
            <a:fillRect/>
          </a:stretch>
        </p:blipFill>
        <p:spPr bwMode="auto">
          <a:xfrm>
            <a:off x="519059" y="3521495"/>
            <a:ext cx="163781" cy="427152"/>
          </a:xfrm>
          <a:prstGeom prst="rect">
            <a:avLst/>
          </a:prstGeom>
          <a:noFill/>
          <a:ln w="9525">
            <a:noFill/>
            <a:miter lim="800000"/>
            <a:headEnd/>
            <a:tailEnd/>
          </a:ln>
        </p:spPr>
      </p:pic>
      <p:pic>
        <p:nvPicPr>
          <p:cNvPr id="129068" name="Picture 2"/>
          <p:cNvPicPr>
            <a:picLocks noChangeAspect="1" noChangeArrowheads="1"/>
          </p:cNvPicPr>
          <p:nvPr/>
        </p:nvPicPr>
        <p:blipFill>
          <a:blip r:embed="rId3" cstate="print"/>
          <a:srcRect/>
          <a:stretch>
            <a:fillRect/>
          </a:stretch>
        </p:blipFill>
        <p:spPr bwMode="auto">
          <a:xfrm>
            <a:off x="758431" y="3524858"/>
            <a:ext cx="161261" cy="427154"/>
          </a:xfrm>
          <a:prstGeom prst="rect">
            <a:avLst/>
          </a:prstGeom>
          <a:noFill/>
          <a:ln w="9525">
            <a:noFill/>
            <a:miter lim="800000"/>
            <a:headEnd/>
            <a:tailEnd/>
          </a:ln>
        </p:spPr>
      </p:pic>
      <p:pic>
        <p:nvPicPr>
          <p:cNvPr id="129069" name="Picture 2"/>
          <p:cNvPicPr>
            <a:picLocks noChangeAspect="1" noChangeArrowheads="1"/>
          </p:cNvPicPr>
          <p:nvPr/>
        </p:nvPicPr>
        <p:blipFill>
          <a:blip r:embed="rId5" cstate="print"/>
          <a:srcRect/>
          <a:stretch>
            <a:fillRect/>
          </a:stretch>
        </p:blipFill>
        <p:spPr bwMode="auto">
          <a:xfrm>
            <a:off x="1217018" y="3528222"/>
            <a:ext cx="163780" cy="423790"/>
          </a:xfrm>
          <a:prstGeom prst="rect">
            <a:avLst/>
          </a:prstGeom>
          <a:noFill/>
          <a:ln w="9525">
            <a:noFill/>
            <a:miter lim="800000"/>
            <a:headEnd/>
            <a:tailEnd/>
          </a:ln>
        </p:spPr>
      </p:pic>
      <p:pic>
        <p:nvPicPr>
          <p:cNvPr id="129070" name="Picture 2"/>
          <p:cNvPicPr>
            <a:picLocks noChangeAspect="1" noChangeArrowheads="1"/>
          </p:cNvPicPr>
          <p:nvPr/>
        </p:nvPicPr>
        <p:blipFill>
          <a:blip r:embed="rId3" cstate="print"/>
          <a:srcRect/>
          <a:stretch>
            <a:fillRect/>
          </a:stretch>
        </p:blipFill>
        <p:spPr bwMode="auto">
          <a:xfrm>
            <a:off x="992763" y="3521495"/>
            <a:ext cx="161261" cy="427152"/>
          </a:xfrm>
          <a:prstGeom prst="rect">
            <a:avLst/>
          </a:prstGeom>
          <a:noFill/>
          <a:ln w="9525">
            <a:noFill/>
            <a:miter lim="800000"/>
            <a:headEnd/>
            <a:tailEnd/>
          </a:ln>
        </p:spPr>
      </p:pic>
      <p:pic>
        <p:nvPicPr>
          <p:cNvPr id="129071" name="Picture 2"/>
          <p:cNvPicPr>
            <a:picLocks noChangeAspect="1" noChangeArrowheads="1"/>
          </p:cNvPicPr>
          <p:nvPr/>
        </p:nvPicPr>
        <p:blipFill>
          <a:blip r:embed="rId4" cstate="print"/>
          <a:srcRect/>
          <a:stretch>
            <a:fillRect/>
          </a:stretch>
        </p:blipFill>
        <p:spPr bwMode="auto">
          <a:xfrm>
            <a:off x="1448830" y="3524858"/>
            <a:ext cx="161261" cy="423790"/>
          </a:xfrm>
          <a:prstGeom prst="rect">
            <a:avLst/>
          </a:prstGeom>
          <a:noFill/>
          <a:ln w="9525">
            <a:noFill/>
            <a:miter lim="800000"/>
            <a:headEnd/>
            <a:tailEnd/>
          </a:ln>
        </p:spPr>
      </p:pic>
      <p:pic>
        <p:nvPicPr>
          <p:cNvPr id="129072" name="Picture 2"/>
          <p:cNvPicPr>
            <a:picLocks noChangeAspect="1" noChangeArrowheads="1"/>
          </p:cNvPicPr>
          <p:nvPr/>
        </p:nvPicPr>
        <p:blipFill>
          <a:blip r:embed="rId3" cstate="print"/>
          <a:srcRect/>
          <a:stretch>
            <a:fillRect/>
          </a:stretch>
        </p:blipFill>
        <p:spPr bwMode="auto">
          <a:xfrm>
            <a:off x="1673082" y="3521495"/>
            <a:ext cx="161261" cy="427152"/>
          </a:xfrm>
          <a:prstGeom prst="rect">
            <a:avLst/>
          </a:prstGeom>
          <a:noFill/>
          <a:ln w="9525">
            <a:noFill/>
            <a:miter lim="800000"/>
            <a:headEnd/>
            <a:tailEnd/>
          </a:ln>
        </p:spPr>
      </p:pic>
      <p:pic>
        <p:nvPicPr>
          <p:cNvPr id="129073" name="Picture 2"/>
          <p:cNvPicPr>
            <a:picLocks noChangeAspect="1" noChangeArrowheads="1"/>
          </p:cNvPicPr>
          <p:nvPr/>
        </p:nvPicPr>
        <p:blipFill>
          <a:blip r:embed="rId6" cstate="print"/>
          <a:srcRect/>
          <a:stretch>
            <a:fillRect/>
          </a:stretch>
        </p:blipFill>
        <p:spPr bwMode="auto">
          <a:xfrm>
            <a:off x="1909934" y="3524858"/>
            <a:ext cx="163781" cy="427154"/>
          </a:xfrm>
          <a:prstGeom prst="rect">
            <a:avLst/>
          </a:prstGeom>
          <a:noFill/>
          <a:ln w="9525">
            <a:noFill/>
            <a:miter lim="800000"/>
            <a:headEnd/>
            <a:tailEnd/>
          </a:ln>
        </p:spPr>
      </p:pic>
      <p:pic>
        <p:nvPicPr>
          <p:cNvPr id="129074" name="Picture 2"/>
          <p:cNvPicPr>
            <a:picLocks noChangeAspect="1" noChangeArrowheads="1"/>
          </p:cNvPicPr>
          <p:nvPr/>
        </p:nvPicPr>
        <p:blipFill>
          <a:blip r:embed="rId4" cstate="print"/>
          <a:srcRect/>
          <a:stretch>
            <a:fillRect/>
          </a:stretch>
        </p:blipFill>
        <p:spPr bwMode="auto">
          <a:xfrm>
            <a:off x="2371041" y="3528222"/>
            <a:ext cx="161261" cy="423790"/>
          </a:xfrm>
          <a:prstGeom prst="rect">
            <a:avLst/>
          </a:prstGeom>
          <a:noFill/>
          <a:ln w="9525">
            <a:noFill/>
            <a:miter lim="800000"/>
            <a:headEnd/>
            <a:tailEnd/>
          </a:ln>
        </p:spPr>
      </p:pic>
      <p:pic>
        <p:nvPicPr>
          <p:cNvPr id="129075" name="Picture 2"/>
          <p:cNvPicPr>
            <a:picLocks noChangeAspect="1" noChangeArrowheads="1"/>
          </p:cNvPicPr>
          <p:nvPr/>
        </p:nvPicPr>
        <p:blipFill>
          <a:blip r:embed="rId6" cstate="print"/>
          <a:srcRect/>
          <a:stretch>
            <a:fillRect/>
          </a:stretch>
        </p:blipFill>
        <p:spPr bwMode="auto">
          <a:xfrm>
            <a:off x="2144268" y="3521495"/>
            <a:ext cx="163780" cy="427152"/>
          </a:xfrm>
          <a:prstGeom prst="rect">
            <a:avLst/>
          </a:prstGeom>
          <a:noFill/>
          <a:ln w="9525">
            <a:noFill/>
            <a:miter lim="800000"/>
            <a:headEnd/>
            <a:tailEnd/>
          </a:ln>
        </p:spPr>
      </p:pic>
      <p:pic>
        <p:nvPicPr>
          <p:cNvPr id="129076" name="Picture 2"/>
          <p:cNvPicPr>
            <a:picLocks noChangeAspect="1" noChangeArrowheads="1"/>
          </p:cNvPicPr>
          <p:nvPr/>
        </p:nvPicPr>
        <p:blipFill>
          <a:blip r:embed="rId5" cstate="print"/>
          <a:srcRect/>
          <a:stretch>
            <a:fillRect/>
          </a:stretch>
        </p:blipFill>
        <p:spPr bwMode="auto">
          <a:xfrm>
            <a:off x="284728" y="3992373"/>
            <a:ext cx="163780" cy="423790"/>
          </a:xfrm>
          <a:prstGeom prst="rect">
            <a:avLst/>
          </a:prstGeom>
          <a:noFill/>
          <a:ln w="9525">
            <a:noFill/>
            <a:miter lim="800000"/>
            <a:headEnd/>
            <a:tailEnd/>
          </a:ln>
        </p:spPr>
      </p:pic>
      <p:pic>
        <p:nvPicPr>
          <p:cNvPr id="129077" name="Picture 2"/>
          <p:cNvPicPr>
            <a:picLocks noChangeAspect="1" noChangeArrowheads="1"/>
          </p:cNvPicPr>
          <p:nvPr/>
        </p:nvPicPr>
        <p:blipFill>
          <a:blip r:embed="rId4" cstate="print"/>
          <a:srcRect/>
          <a:stretch>
            <a:fillRect/>
          </a:stretch>
        </p:blipFill>
        <p:spPr bwMode="auto">
          <a:xfrm>
            <a:off x="511500" y="3989009"/>
            <a:ext cx="161261" cy="423790"/>
          </a:xfrm>
          <a:prstGeom prst="rect">
            <a:avLst/>
          </a:prstGeom>
          <a:noFill/>
          <a:ln w="9525">
            <a:noFill/>
            <a:miter lim="800000"/>
            <a:headEnd/>
            <a:tailEnd/>
          </a:ln>
        </p:spPr>
      </p:pic>
      <p:pic>
        <p:nvPicPr>
          <p:cNvPr id="129078" name="Picture 2"/>
          <p:cNvPicPr>
            <a:picLocks noChangeAspect="1" noChangeArrowheads="1"/>
          </p:cNvPicPr>
          <p:nvPr/>
        </p:nvPicPr>
        <p:blipFill>
          <a:blip r:embed="rId3" cstate="print"/>
          <a:srcRect/>
          <a:stretch>
            <a:fillRect/>
          </a:stretch>
        </p:blipFill>
        <p:spPr bwMode="auto">
          <a:xfrm>
            <a:off x="748352" y="3992372"/>
            <a:ext cx="161261" cy="427152"/>
          </a:xfrm>
          <a:prstGeom prst="rect">
            <a:avLst/>
          </a:prstGeom>
          <a:noFill/>
          <a:ln w="9525">
            <a:noFill/>
            <a:miter lim="800000"/>
            <a:headEnd/>
            <a:tailEnd/>
          </a:ln>
        </p:spPr>
      </p:pic>
      <p:pic>
        <p:nvPicPr>
          <p:cNvPr id="129079" name="Picture 2"/>
          <p:cNvPicPr>
            <a:picLocks noChangeAspect="1" noChangeArrowheads="1"/>
          </p:cNvPicPr>
          <p:nvPr/>
        </p:nvPicPr>
        <p:blipFill>
          <a:blip r:embed="rId3" cstate="print"/>
          <a:srcRect/>
          <a:stretch>
            <a:fillRect/>
          </a:stretch>
        </p:blipFill>
        <p:spPr bwMode="auto">
          <a:xfrm>
            <a:off x="1209457" y="3992372"/>
            <a:ext cx="161261" cy="427152"/>
          </a:xfrm>
          <a:prstGeom prst="rect">
            <a:avLst/>
          </a:prstGeom>
          <a:noFill/>
          <a:ln w="9525">
            <a:noFill/>
            <a:miter lim="800000"/>
            <a:headEnd/>
            <a:tailEnd/>
          </a:ln>
        </p:spPr>
      </p:pic>
      <p:pic>
        <p:nvPicPr>
          <p:cNvPr id="129080" name="Picture 2"/>
          <p:cNvPicPr>
            <a:picLocks noChangeAspect="1" noChangeArrowheads="1"/>
          </p:cNvPicPr>
          <p:nvPr/>
        </p:nvPicPr>
        <p:blipFill>
          <a:blip r:embed="rId5" cstate="print"/>
          <a:srcRect/>
          <a:stretch>
            <a:fillRect/>
          </a:stretch>
        </p:blipFill>
        <p:spPr bwMode="auto">
          <a:xfrm>
            <a:off x="982684" y="3989009"/>
            <a:ext cx="163781" cy="423790"/>
          </a:xfrm>
          <a:prstGeom prst="rect">
            <a:avLst/>
          </a:prstGeom>
          <a:noFill/>
          <a:ln w="9525">
            <a:noFill/>
            <a:miter lim="800000"/>
            <a:headEnd/>
            <a:tailEnd/>
          </a:ln>
        </p:spPr>
      </p:pic>
      <p:pic>
        <p:nvPicPr>
          <p:cNvPr id="129081" name="Picture 2"/>
          <p:cNvPicPr>
            <a:picLocks noChangeAspect="1" noChangeArrowheads="1"/>
          </p:cNvPicPr>
          <p:nvPr/>
        </p:nvPicPr>
        <p:blipFill>
          <a:blip r:embed="rId4" cstate="print"/>
          <a:srcRect/>
          <a:stretch>
            <a:fillRect/>
          </a:stretch>
        </p:blipFill>
        <p:spPr bwMode="auto">
          <a:xfrm>
            <a:off x="1438751" y="3992373"/>
            <a:ext cx="161261" cy="423790"/>
          </a:xfrm>
          <a:prstGeom prst="rect">
            <a:avLst/>
          </a:prstGeom>
          <a:noFill/>
          <a:ln w="9525">
            <a:noFill/>
            <a:miter lim="800000"/>
            <a:headEnd/>
            <a:tailEnd/>
          </a:ln>
        </p:spPr>
      </p:pic>
      <p:pic>
        <p:nvPicPr>
          <p:cNvPr id="129082" name="Picture 2"/>
          <p:cNvPicPr>
            <a:picLocks noChangeAspect="1" noChangeArrowheads="1"/>
          </p:cNvPicPr>
          <p:nvPr/>
        </p:nvPicPr>
        <p:blipFill>
          <a:blip r:embed="rId4" cstate="print"/>
          <a:srcRect/>
          <a:stretch>
            <a:fillRect/>
          </a:stretch>
        </p:blipFill>
        <p:spPr bwMode="auto">
          <a:xfrm>
            <a:off x="1663003" y="3989009"/>
            <a:ext cx="161261" cy="423790"/>
          </a:xfrm>
          <a:prstGeom prst="rect">
            <a:avLst/>
          </a:prstGeom>
          <a:noFill/>
          <a:ln w="9525">
            <a:noFill/>
            <a:miter lim="800000"/>
            <a:headEnd/>
            <a:tailEnd/>
          </a:ln>
        </p:spPr>
      </p:pic>
      <p:pic>
        <p:nvPicPr>
          <p:cNvPr id="129083" name="Picture 2"/>
          <p:cNvPicPr>
            <a:picLocks noChangeAspect="1" noChangeArrowheads="1"/>
          </p:cNvPicPr>
          <p:nvPr/>
        </p:nvPicPr>
        <p:blipFill>
          <a:blip r:embed="rId6" cstate="print"/>
          <a:srcRect/>
          <a:stretch>
            <a:fillRect/>
          </a:stretch>
        </p:blipFill>
        <p:spPr bwMode="auto">
          <a:xfrm>
            <a:off x="1899856" y="3992372"/>
            <a:ext cx="163781" cy="427152"/>
          </a:xfrm>
          <a:prstGeom prst="rect">
            <a:avLst/>
          </a:prstGeom>
          <a:noFill/>
          <a:ln w="9525">
            <a:noFill/>
            <a:miter lim="800000"/>
            <a:headEnd/>
            <a:tailEnd/>
          </a:ln>
        </p:spPr>
      </p:pic>
      <p:pic>
        <p:nvPicPr>
          <p:cNvPr id="129084" name="Picture 2"/>
          <p:cNvPicPr>
            <a:picLocks noChangeAspect="1" noChangeArrowheads="1"/>
          </p:cNvPicPr>
          <p:nvPr/>
        </p:nvPicPr>
        <p:blipFill>
          <a:blip r:embed="rId6" cstate="print"/>
          <a:srcRect/>
          <a:stretch>
            <a:fillRect/>
          </a:stretch>
        </p:blipFill>
        <p:spPr bwMode="auto">
          <a:xfrm>
            <a:off x="2360962" y="3992372"/>
            <a:ext cx="163780" cy="427152"/>
          </a:xfrm>
          <a:prstGeom prst="rect">
            <a:avLst/>
          </a:prstGeom>
          <a:noFill/>
          <a:ln w="9525">
            <a:noFill/>
            <a:miter lim="800000"/>
            <a:headEnd/>
            <a:tailEnd/>
          </a:ln>
        </p:spPr>
      </p:pic>
      <p:pic>
        <p:nvPicPr>
          <p:cNvPr id="129085" name="Picture 2"/>
          <p:cNvPicPr>
            <a:picLocks noChangeAspect="1" noChangeArrowheads="1"/>
          </p:cNvPicPr>
          <p:nvPr/>
        </p:nvPicPr>
        <p:blipFill>
          <a:blip r:embed="rId4" cstate="print"/>
          <a:srcRect/>
          <a:stretch>
            <a:fillRect/>
          </a:stretch>
        </p:blipFill>
        <p:spPr bwMode="auto">
          <a:xfrm>
            <a:off x="2136707" y="3989009"/>
            <a:ext cx="161261" cy="423790"/>
          </a:xfrm>
          <a:prstGeom prst="rect">
            <a:avLst/>
          </a:prstGeom>
          <a:noFill/>
          <a:ln w="9525">
            <a:noFill/>
            <a:miter lim="800000"/>
            <a:headEnd/>
            <a:tailEnd/>
          </a:ln>
        </p:spPr>
      </p:pic>
      <p:pic>
        <p:nvPicPr>
          <p:cNvPr id="129086" name="Picture 2"/>
          <p:cNvPicPr>
            <a:picLocks noChangeAspect="1" noChangeArrowheads="1"/>
          </p:cNvPicPr>
          <p:nvPr/>
        </p:nvPicPr>
        <p:blipFill>
          <a:blip r:embed="rId5" cstate="print"/>
          <a:srcRect/>
          <a:stretch>
            <a:fillRect/>
          </a:stretch>
        </p:blipFill>
        <p:spPr bwMode="auto">
          <a:xfrm>
            <a:off x="284728" y="4449797"/>
            <a:ext cx="163780" cy="423790"/>
          </a:xfrm>
          <a:prstGeom prst="rect">
            <a:avLst/>
          </a:prstGeom>
          <a:noFill/>
          <a:ln w="9525">
            <a:noFill/>
            <a:miter lim="800000"/>
            <a:headEnd/>
            <a:tailEnd/>
          </a:ln>
        </p:spPr>
      </p:pic>
      <p:pic>
        <p:nvPicPr>
          <p:cNvPr id="129087" name="Picture 2"/>
          <p:cNvPicPr>
            <a:picLocks noChangeAspect="1" noChangeArrowheads="1"/>
          </p:cNvPicPr>
          <p:nvPr/>
        </p:nvPicPr>
        <p:blipFill>
          <a:blip r:embed="rId4" cstate="print"/>
          <a:srcRect/>
          <a:stretch>
            <a:fillRect/>
          </a:stretch>
        </p:blipFill>
        <p:spPr bwMode="auto">
          <a:xfrm>
            <a:off x="511500" y="4446433"/>
            <a:ext cx="161261" cy="423790"/>
          </a:xfrm>
          <a:prstGeom prst="rect">
            <a:avLst/>
          </a:prstGeom>
          <a:noFill/>
          <a:ln w="9525">
            <a:noFill/>
            <a:miter lim="800000"/>
            <a:headEnd/>
            <a:tailEnd/>
          </a:ln>
        </p:spPr>
      </p:pic>
      <p:pic>
        <p:nvPicPr>
          <p:cNvPr id="129088" name="Picture 2"/>
          <p:cNvPicPr>
            <a:picLocks noChangeAspect="1" noChangeArrowheads="1"/>
          </p:cNvPicPr>
          <p:nvPr/>
        </p:nvPicPr>
        <p:blipFill>
          <a:blip r:embed="rId3" cstate="print"/>
          <a:srcRect/>
          <a:stretch>
            <a:fillRect/>
          </a:stretch>
        </p:blipFill>
        <p:spPr bwMode="auto">
          <a:xfrm>
            <a:off x="748352" y="4449797"/>
            <a:ext cx="161261" cy="427152"/>
          </a:xfrm>
          <a:prstGeom prst="rect">
            <a:avLst/>
          </a:prstGeom>
          <a:noFill/>
          <a:ln w="9525">
            <a:noFill/>
            <a:miter lim="800000"/>
            <a:headEnd/>
            <a:tailEnd/>
          </a:ln>
        </p:spPr>
      </p:pic>
      <p:pic>
        <p:nvPicPr>
          <p:cNvPr id="129089" name="Picture 2"/>
          <p:cNvPicPr>
            <a:picLocks noChangeAspect="1" noChangeArrowheads="1"/>
          </p:cNvPicPr>
          <p:nvPr/>
        </p:nvPicPr>
        <p:blipFill>
          <a:blip r:embed="rId3" cstate="print"/>
          <a:srcRect/>
          <a:stretch>
            <a:fillRect/>
          </a:stretch>
        </p:blipFill>
        <p:spPr bwMode="auto">
          <a:xfrm>
            <a:off x="1209457" y="4449797"/>
            <a:ext cx="161261" cy="427152"/>
          </a:xfrm>
          <a:prstGeom prst="rect">
            <a:avLst/>
          </a:prstGeom>
          <a:noFill/>
          <a:ln w="9525">
            <a:noFill/>
            <a:miter lim="800000"/>
            <a:headEnd/>
            <a:tailEnd/>
          </a:ln>
        </p:spPr>
      </p:pic>
      <p:pic>
        <p:nvPicPr>
          <p:cNvPr id="129090" name="Picture 2"/>
          <p:cNvPicPr>
            <a:picLocks noChangeAspect="1" noChangeArrowheads="1"/>
          </p:cNvPicPr>
          <p:nvPr/>
        </p:nvPicPr>
        <p:blipFill>
          <a:blip r:embed="rId5" cstate="print"/>
          <a:srcRect/>
          <a:stretch>
            <a:fillRect/>
          </a:stretch>
        </p:blipFill>
        <p:spPr bwMode="auto">
          <a:xfrm>
            <a:off x="982684" y="4446433"/>
            <a:ext cx="163781" cy="423790"/>
          </a:xfrm>
          <a:prstGeom prst="rect">
            <a:avLst/>
          </a:prstGeom>
          <a:noFill/>
          <a:ln w="9525">
            <a:noFill/>
            <a:miter lim="800000"/>
            <a:headEnd/>
            <a:tailEnd/>
          </a:ln>
        </p:spPr>
      </p:pic>
      <p:pic>
        <p:nvPicPr>
          <p:cNvPr id="129091" name="Picture 2"/>
          <p:cNvPicPr>
            <a:picLocks noChangeAspect="1" noChangeArrowheads="1"/>
          </p:cNvPicPr>
          <p:nvPr/>
        </p:nvPicPr>
        <p:blipFill>
          <a:blip r:embed="rId4" cstate="print"/>
          <a:srcRect/>
          <a:stretch>
            <a:fillRect/>
          </a:stretch>
        </p:blipFill>
        <p:spPr bwMode="auto">
          <a:xfrm>
            <a:off x="1438751" y="4449797"/>
            <a:ext cx="161261" cy="423790"/>
          </a:xfrm>
          <a:prstGeom prst="rect">
            <a:avLst/>
          </a:prstGeom>
          <a:noFill/>
          <a:ln w="9525">
            <a:noFill/>
            <a:miter lim="800000"/>
            <a:headEnd/>
            <a:tailEnd/>
          </a:ln>
        </p:spPr>
      </p:pic>
      <p:pic>
        <p:nvPicPr>
          <p:cNvPr id="129092" name="Picture 2"/>
          <p:cNvPicPr>
            <a:picLocks noChangeAspect="1" noChangeArrowheads="1"/>
          </p:cNvPicPr>
          <p:nvPr/>
        </p:nvPicPr>
        <p:blipFill>
          <a:blip r:embed="rId4" cstate="print"/>
          <a:srcRect/>
          <a:stretch>
            <a:fillRect/>
          </a:stretch>
        </p:blipFill>
        <p:spPr bwMode="auto">
          <a:xfrm>
            <a:off x="1663003" y="4446433"/>
            <a:ext cx="161261" cy="423790"/>
          </a:xfrm>
          <a:prstGeom prst="rect">
            <a:avLst/>
          </a:prstGeom>
          <a:noFill/>
          <a:ln w="9525">
            <a:noFill/>
            <a:miter lim="800000"/>
            <a:headEnd/>
            <a:tailEnd/>
          </a:ln>
        </p:spPr>
      </p:pic>
      <p:pic>
        <p:nvPicPr>
          <p:cNvPr id="129093" name="Picture 2"/>
          <p:cNvPicPr>
            <a:picLocks noChangeAspect="1" noChangeArrowheads="1"/>
          </p:cNvPicPr>
          <p:nvPr/>
        </p:nvPicPr>
        <p:blipFill>
          <a:blip r:embed="rId6" cstate="print"/>
          <a:srcRect/>
          <a:stretch>
            <a:fillRect/>
          </a:stretch>
        </p:blipFill>
        <p:spPr bwMode="auto">
          <a:xfrm>
            <a:off x="1899856" y="4449797"/>
            <a:ext cx="163781" cy="427152"/>
          </a:xfrm>
          <a:prstGeom prst="rect">
            <a:avLst/>
          </a:prstGeom>
          <a:noFill/>
          <a:ln w="9525">
            <a:noFill/>
            <a:miter lim="800000"/>
            <a:headEnd/>
            <a:tailEnd/>
          </a:ln>
        </p:spPr>
      </p:pic>
      <p:pic>
        <p:nvPicPr>
          <p:cNvPr id="129094" name="Picture 2"/>
          <p:cNvPicPr>
            <a:picLocks noChangeAspect="1" noChangeArrowheads="1"/>
          </p:cNvPicPr>
          <p:nvPr/>
        </p:nvPicPr>
        <p:blipFill>
          <a:blip r:embed="rId6" cstate="print"/>
          <a:srcRect/>
          <a:stretch>
            <a:fillRect/>
          </a:stretch>
        </p:blipFill>
        <p:spPr bwMode="auto">
          <a:xfrm>
            <a:off x="2360962" y="4449797"/>
            <a:ext cx="163780" cy="427152"/>
          </a:xfrm>
          <a:prstGeom prst="rect">
            <a:avLst/>
          </a:prstGeom>
          <a:noFill/>
          <a:ln w="9525">
            <a:noFill/>
            <a:miter lim="800000"/>
            <a:headEnd/>
            <a:tailEnd/>
          </a:ln>
        </p:spPr>
      </p:pic>
      <p:pic>
        <p:nvPicPr>
          <p:cNvPr id="129095" name="Picture 2"/>
          <p:cNvPicPr>
            <a:picLocks noChangeAspect="1" noChangeArrowheads="1"/>
          </p:cNvPicPr>
          <p:nvPr/>
        </p:nvPicPr>
        <p:blipFill>
          <a:blip r:embed="rId4" cstate="print"/>
          <a:srcRect/>
          <a:stretch>
            <a:fillRect/>
          </a:stretch>
        </p:blipFill>
        <p:spPr bwMode="auto">
          <a:xfrm>
            <a:off x="2136707" y="4446433"/>
            <a:ext cx="161261" cy="423790"/>
          </a:xfrm>
          <a:prstGeom prst="rect">
            <a:avLst/>
          </a:prstGeom>
          <a:noFill/>
          <a:ln w="9525">
            <a:noFill/>
            <a:miter lim="800000"/>
            <a:headEnd/>
            <a:tailEnd/>
          </a:ln>
        </p:spPr>
      </p:pic>
      <p:pic>
        <p:nvPicPr>
          <p:cNvPr id="129096" name="Picture 2"/>
          <p:cNvPicPr>
            <a:picLocks noChangeAspect="1" noChangeArrowheads="1"/>
          </p:cNvPicPr>
          <p:nvPr/>
        </p:nvPicPr>
        <p:blipFill>
          <a:blip r:embed="rId3" cstate="print"/>
          <a:srcRect/>
          <a:stretch>
            <a:fillRect/>
          </a:stretch>
        </p:blipFill>
        <p:spPr bwMode="auto">
          <a:xfrm>
            <a:off x="277167" y="4913948"/>
            <a:ext cx="161261" cy="427152"/>
          </a:xfrm>
          <a:prstGeom prst="rect">
            <a:avLst/>
          </a:prstGeom>
          <a:noFill/>
          <a:ln w="9525">
            <a:noFill/>
            <a:miter lim="800000"/>
            <a:headEnd/>
            <a:tailEnd/>
          </a:ln>
        </p:spPr>
      </p:pic>
      <p:pic>
        <p:nvPicPr>
          <p:cNvPr id="129097" name="Picture 2"/>
          <p:cNvPicPr>
            <a:picLocks noChangeAspect="1" noChangeArrowheads="1"/>
          </p:cNvPicPr>
          <p:nvPr/>
        </p:nvPicPr>
        <p:blipFill>
          <a:blip r:embed="rId4" cstate="print"/>
          <a:srcRect/>
          <a:stretch>
            <a:fillRect/>
          </a:stretch>
        </p:blipFill>
        <p:spPr bwMode="auto">
          <a:xfrm>
            <a:off x="501421" y="4913948"/>
            <a:ext cx="161261" cy="423790"/>
          </a:xfrm>
          <a:prstGeom prst="rect">
            <a:avLst/>
          </a:prstGeom>
          <a:noFill/>
          <a:ln w="9525">
            <a:noFill/>
            <a:miter lim="800000"/>
            <a:headEnd/>
            <a:tailEnd/>
          </a:ln>
        </p:spPr>
      </p:pic>
      <p:pic>
        <p:nvPicPr>
          <p:cNvPr id="129098" name="Picture 2"/>
          <p:cNvPicPr>
            <a:picLocks noChangeAspect="1" noChangeArrowheads="1"/>
          </p:cNvPicPr>
          <p:nvPr/>
        </p:nvPicPr>
        <p:blipFill>
          <a:blip r:embed="rId5" cstate="print"/>
          <a:srcRect/>
          <a:stretch>
            <a:fillRect/>
          </a:stretch>
        </p:blipFill>
        <p:spPr bwMode="auto">
          <a:xfrm>
            <a:off x="738274" y="4917311"/>
            <a:ext cx="163780" cy="423790"/>
          </a:xfrm>
          <a:prstGeom prst="rect">
            <a:avLst/>
          </a:prstGeom>
          <a:noFill/>
          <a:ln w="9525">
            <a:noFill/>
            <a:miter lim="800000"/>
            <a:headEnd/>
            <a:tailEnd/>
          </a:ln>
        </p:spPr>
      </p:pic>
      <p:pic>
        <p:nvPicPr>
          <p:cNvPr id="129099" name="Picture 2"/>
          <p:cNvPicPr>
            <a:picLocks noChangeAspect="1" noChangeArrowheads="1"/>
          </p:cNvPicPr>
          <p:nvPr/>
        </p:nvPicPr>
        <p:blipFill>
          <a:blip r:embed="rId3" cstate="print"/>
          <a:srcRect/>
          <a:stretch>
            <a:fillRect/>
          </a:stretch>
        </p:blipFill>
        <p:spPr bwMode="auto">
          <a:xfrm>
            <a:off x="1199378" y="4917311"/>
            <a:ext cx="161261" cy="427154"/>
          </a:xfrm>
          <a:prstGeom prst="rect">
            <a:avLst/>
          </a:prstGeom>
          <a:noFill/>
          <a:ln w="9525">
            <a:noFill/>
            <a:miter lim="800000"/>
            <a:headEnd/>
            <a:tailEnd/>
          </a:ln>
        </p:spPr>
      </p:pic>
      <p:pic>
        <p:nvPicPr>
          <p:cNvPr id="129100" name="Picture 2"/>
          <p:cNvPicPr>
            <a:picLocks noChangeAspect="1" noChangeArrowheads="1"/>
          </p:cNvPicPr>
          <p:nvPr/>
        </p:nvPicPr>
        <p:blipFill>
          <a:blip r:embed="rId5" cstate="print"/>
          <a:srcRect/>
          <a:stretch>
            <a:fillRect/>
          </a:stretch>
        </p:blipFill>
        <p:spPr bwMode="auto">
          <a:xfrm>
            <a:off x="972605" y="4913948"/>
            <a:ext cx="163781" cy="423790"/>
          </a:xfrm>
          <a:prstGeom prst="rect">
            <a:avLst/>
          </a:prstGeom>
          <a:noFill/>
          <a:ln w="9525">
            <a:noFill/>
            <a:miter lim="800000"/>
            <a:headEnd/>
            <a:tailEnd/>
          </a:ln>
        </p:spPr>
      </p:pic>
      <p:pic>
        <p:nvPicPr>
          <p:cNvPr id="129101" name="Picture 2"/>
          <p:cNvPicPr>
            <a:picLocks noChangeAspect="1" noChangeArrowheads="1"/>
          </p:cNvPicPr>
          <p:nvPr/>
        </p:nvPicPr>
        <p:blipFill>
          <a:blip r:embed="rId6" cstate="print"/>
          <a:srcRect/>
          <a:stretch>
            <a:fillRect/>
          </a:stretch>
        </p:blipFill>
        <p:spPr bwMode="auto">
          <a:xfrm>
            <a:off x="1428673" y="4913948"/>
            <a:ext cx="163780" cy="427152"/>
          </a:xfrm>
          <a:prstGeom prst="rect">
            <a:avLst/>
          </a:prstGeom>
          <a:noFill/>
          <a:ln w="9525">
            <a:noFill/>
            <a:miter lim="800000"/>
            <a:headEnd/>
            <a:tailEnd/>
          </a:ln>
        </p:spPr>
      </p:pic>
      <p:pic>
        <p:nvPicPr>
          <p:cNvPr id="129102" name="Picture 2"/>
          <p:cNvPicPr>
            <a:picLocks noChangeAspect="1" noChangeArrowheads="1"/>
          </p:cNvPicPr>
          <p:nvPr/>
        </p:nvPicPr>
        <p:blipFill>
          <a:blip r:embed="rId5" cstate="print"/>
          <a:srcRect/>
          <a:stretch>
            <a:fillRect/>
          </a:stretch>
        </p:blipFill>
        <p:spPr bwMode="auto">
          <a:xfrm>
            <a:off x="1652925" y="4913948"/>
            <a:ext cx="163781" cy="423790"/>
          </a:xfrm>
          <a:prstGeom prst="rect">
            <a:avLst/>
          </a:prstGeom>
          <a:noFill/>
          <a:ln w="9525">
            <a:noFill/>
            <a:miter lim="800000"/>
            <a:headEnd/>
            <a:tailEnd/>
          </a:ln>
        </p:spPr>
      </p:pic>
      <p:pic>
        <p:nvPicPr>
          <p:cNvPr id="129103" name="Picture 2"/>
          <p:cNvPicPr>
            <a:picLocks noChangeAspect="1" noChangeArrowheads="1"/>
          </p:cNvPicPr>
          <p:nvPr/>
        </p:nvPicPr>
        <p:blipFill>
          <a:blip r:embed="rId5" cstate="print"/>
          <a:srcRect/>
          <a:stretch>
            <a:fillRect/>
          </a:stretch>
        </p:blipFill>
        <p:spPr bwMode="auto">
          <a:xfrm>
            <a:off x="1889777" y="4917311"/>
            <a:ext cx="163781" cy="423790"/>
          </a:xfrm>
          <a:prstGeom prst="rect">
            <a:avLst/>
          </a:prstGeom>
          <a:noFill/>
          <a:ln w="9525">
            <a:noFill/>
            <a:miter lim="800000"/>
            <a:headEnd/>
            <a:tailEnd/>
          </a:ln>
        </p:spPr>
      </p:pic>
      <p:pic>
        <p:nvPicPr>
          <p:cNvPr id="129104" name="Picture 2"/>
          <p:cNvPicPr>
            <a:picLocks noChangeAspect="1" noChangeArrowheads="1"/>
          </p:cNvPicPr>
          <p:nvPr/>
        </p:nvPicPr>
        <p:blipFill>
          <a:blip r:embed="rId6" cstate="print"/>
          <a:srcRect/>
          <a:stretch>
            <a:fillRect/>
          </a:stretch>
        </p:blipFill>
        <p:spPr bwMode="auto">
          <a:xfrm>
            <a:off x="2350884" y="4917311"/>
            <a:ext cx="163780" cy="427154"/>
          </a:xfrm>
          <a:prstGeom prst="rect">
            <a:avLst/>
          </a:prstGeom>
          <a:noFill/>
          <a:ln w="9525">
            <a:noFill/>
            <a:miter lim="800000"/>
            <a:headEnd/>
            <a:tailEnd/>
          </a:ln>
        </p:spPr>
      </p:pic>
      <p:pic>
        <p:nvPicPr>
          <p:cNvPr id="129105" name="Picture 2"/>
          <p:cNvPicPr>
            <a:picLocks noChangeAspect="1" noChangeArrowheads="1"/>
          </p:cNvPicPr>
          <p:nvPr/>
        </p:nvPicPr>
        <p:blipFill>
          <a:blip r:embed="rId4" cstate="print"/>
          <a:srcRect/>
          <a:stretch>
            <a:fillRect/>
          </a:stretch>
        </p:blipFill>
        <p:spPr bwMode="auto">
          <a:xfrm>
            <a:off x="2126629" y="4913948"/>
            <a:ext cx="161261" cy="423790"/>
          </a:xfrm>
          <a:prstGeom prst="rect">
            <a:avLst/>
          </a:prstGeom>
          <a:noFill/>
          <a:ln w="9525">
            <a:noFill/>
            <a:miter lim="800000"/>
            <a:headEnd/>
            <a:tailEnd/>
          </a:ln>
        </p:spPr>
      </p:pic>
      <p:pic>
        <p:nvPicPr>
          <p:cNvPr id="129106" name="Picture 2"/>
          <p:cNvPicPr>
            <a:picLocks noChangeAspect="1" noChangeArrowheads="1"/>
          </p:cNvPicPr>
          <p:nvPr/>
        </p:nvPicPr>
        <p:blipFill>
          <a:blip r:embed="rId4" cstate="print"/>
          <a:srcRect/>
          <a:stretch>
            <a:fillRect/>
          </a:stretch>
        </p:blipFill>
        <p:spPr bwMode="auto">
          <a:xfrm>
            <a:off x="267088" y="5344465"/>
            <a:ext cx="161261" cy="423790"/>
          </a:xfrm>
          <a:prstGeom prst="rect">
            <a:avLst/>
          </a:prstGeom>
          <a:noFill/>
          <a:ln w="9525">
            <a:noFill/>
            <a:miter lim="800000"/>
            <a:headEnd/>
            <a:tailEnd/>
          </a:ln>
        </p:spPr>
      </p:pic>
      <p:pic>
        <p:nvPicPr>
          <p:cNvPr id="129107" name="Picture 2"/>
          <p:cNvPicPr>
            <a:picLocks noChangeAspect="1" noChangeArrowheads="1"/>
          </p:cNvPicPr>
          <p:nvPr/>
        </p:nvPicPr>
        <p:blipFill>
          <a:blip r:embed="rId6" cstate="print"/>
          <a:srcRect/>
          <a:stretch>
            <a:fillRect/>
          </a:stretch>
        </p:blipFill>
        <p:spPr bwMode="auto">
          <a:xfrm>
            <a:off x="491343" y="5341101"/>
            <a:ext cx="163780" cy="427154"/>
          </a:xfrm>
          <a:prstGeom prst="rect">
            <a:avLst/>
          </a:prstGeom>
          <a:noFill/>
          <a:ln w="9525">
            <a:noFill/>
            <a:miter lim="800000"/>
            <a:headEnd/>
            <a:tailEnd/>
          </a:ln>
        </p:spPr>
      </p:pic>
      <p:pic>
        <p:nvPicPr>
          <p:cNvPr id="129108" name="Picture 2"/>
          <p:cNvPicPr>
            <a:picLocks noChangeAspect="1" noChangeArrowheads="1"/>
          </p:cNvPicPr>
          <p:nvPr/>
        </p:nvPicPr>
        <p:blipFill>
          <a:blip r:embed="rId6" cstate="print"/>
          <a:srcRect/>
          <a:stretch>
            <a:fillRect/>
          </a:stretch>
        </p:blipFill>
        <p:spPr bwMode="auto">
          <a:xfrm>
            <a:off x="728195" y="5344464"/>
            <a:ext cx="163780" cy="427152"/>
          </a:xfrm>
          <a:prstGeom prst="rect">
            <a:avLst/>
          </a:prstGeom>
          <a:noFill/>
          <a:ln w="9525">
            <a:noFill/>
            <a:miter lim="800000"/>
            <a:headEnd/>
            <a:tailEnd/>
          </a:ln>
        </p:spPr>
      </p:pic>
      <p:pic>
        <p:nvPicPr>
          <p:cNvPr id="129109" name="Picture 2"/>
          <p:cNvPicPr>
            <a:picLocks noChangeAspect="1" noChangeArrowheads="1"/>
          </p:cNvPicPr>
          <p:nvPr/>
        </p:nvPicPr>
        <p:blipFill>
          <a:blip r:embed="rId5" cstate="print"/>
          <a:srcRect/>
          <a:stretch>
            <a:fillRect/>
          </a:stretch>
        </p:blipFill>
        <p:spPr bwMode="auto">
          <a:xfrm>
            <a:off x="1189300" y="5347828"/>
            <a:ext cx="163781" cy="423790"/>
          </a:xfrm>
          <a:prstGeom prst="rect">
            <a:avLst/>
          </a:prstGeom>
          <a:noFill/>
          <a:ln w="9525">
            <a:noFill/>
            <a:miter lim="800000"/>
            <a:headEnd/>
            <a:tailEnd/>
          </a:ln>
        </p:spPr>
      </p:pic>
      <p:pic>
        <p:nvPicPr>
          <p:cNvPr id="129110" name="Picture 2"/>
          <p:cNvPicPr>
            <a:picLocks noChangeAspect="1" noChangeArrowheads="1"/>
          </p:cNvPicPr>
          <p:nvPr/>
        </p:nvPicPr>
        <p:blipFill>
          <a:blip r:embed="rId3" cstate="print"/>
          <a:srcRect/>
          <a:stretch>
            <a:fillRect/>
          </a:stretch>
        </p:blipFill>
        <p:spPr bwMode="auto">
          <a:xfrm>
            <a:off x="965047" y="5341101"/>
            <a:ext cx="161261" cy="427154"/>
          </a:xfrm>
          <a:prstGeom prst="rect">
            <a:avLst/>
          </a:prstGeom>
          <a:noFill/>
          <a:ln w="9525">
            <a:noFill/>
            <a:miter lim="800000"/>
            <a:headEnd/>
            <a:tailEnd/>
          </a:ln>
        </p:spPr>
      </p:pic>
      <p:pic>
        <p:nvPicPr>
          <p:cNvPr id="129111" name="Picture 2"/>
          <p:cNvPicPr>
            <a:picLocks noChangeAspect="1" noChangeArrowheads="1"/>
          </p:cNvPicPr>
          <p:nvPr/>
        </p:nvPicPr>
        <p:blipFill>
          <a:blip r:embed="rId5" cstate="print"/>
          <a:srcRect/>
          <a:stretch>
            <a:fillRect/>
          </a:stretch>
        </p:blipFill>
        <p:spPr bwMode="auto">
          <a:xfrm>
            <a:off x="1418594" y="5344465"/>
            <a:ext cx="163780" cy="423790"/>
          </a:xfrm>
          <a:prstGeom prst="rect">
            <a:avLst/>
          </a:prstGeom>
          <a:noFill/>
          <a:ln w="9525">
            <a:noFill/>
            <a:miter lim="800000"/>
            <a:headEnd/>
            <a:tailEnd/>
          </a:ln>
        </p:spPr>
      </p:pic>
      <p:pic>
        <p:nvPicPr>
          <p:cNvPr id="129112" name="Picture 2"/>
          <p:cNvPicPr>
            <a:picLocks noChangeAspect="1" noChangeArrowheads="1"/>
          </p:cNvPicPr>
          <p:nvPr/>
        </p:nvPicPr>
        <p:blipFill>
          <a:blip r:embed="rId6" cstate="print"/>
          <a:srcRect/>
          <a:stretch>
            <a:fillRect/>
          </a:stretch>
        </p:blipFill>
        <p:spPr bwMode="auto">
          <a:xfrm>
            <a:off x="1642846" y="5341101"/>
            <a:ext cx="163781" cy="427154"/>
          </a:xfrm>
          <a:prstGeom prst="rect">
            <a:avLst/>
          </a:prstGeom>
          <a:noFill/>
          <a:ln w="9525">
            <a:noFill/>
            <a:miter lim="800000"/>
            <a:headEnd/>
            <a:tailEnd/>
          </a:ln>
        </p:spPr>
      </p:pic>
      <p:pic>
        <p:nvPicPr>
          <p:cNvPr id="129113" name="Picture 2"/>
          <p:cNvPicPr>
            <a:picLocks noChangeAspect="1" noChangeArrowheads="1"/>
          </p:cNvPicPr>
          <p:nvPr/>
        </p:nvPicPr>
        <p:blipFill>
          <a:blip r:embed="rId3" cstate="print"/>
          <a:srcRect/>
          <a:stretch>
            <a:fillRect/>
          </a:stretch>
        </p:blipFill>
        <p:spPr bwMode="auto">
          <a:xfrm>
            <a:off x="1882218" y="5344464"/>
            <a:ext cx="161261" cy="427152"/>
          </a:xfrm>
          <a:prstGeom prst="rect">
            <a:avLst/>
          </a:prstGeom>
          <a:noFill/>
          <a:ln w="9525">
            <a:noFill/>
            <a:miter lim="800000"/>
            <a:headEnd/>
            <a:tailEnd/>
          </a:ln>
        </p:spPr>
      </p:pic>
      <p:pic>
        <p:nvPicPr>
          <p:cNvPr id="129114" name="Picture 2"/>
          <p:cNvPicPr>
            <a:picLocks noChangeAspect="1" noChangeArrowheads="1"/>
          </p:cNvPicPr>
          <p:nvPr/>
        </p:nvPicPr>
        <p:blipFill>
          <a:blip r:embed="rId4" cstate="print"/>
          <a:srcRect/>
          <a:stretch>
            <a:fillRect/>
          </a:stretch>
        </p:blipFill>
        <p:spPr bwMode="auto">
          <a:xfrm>
            <a:off x="2343323" y="5347828"/>
            <a:ext cx="161261" cy="423790"/>
          </a:xfrm>
          <a:prstGeom prst="rect">
            <a:avLst/>
          </a:prstGeom>
          <a:noFill/>
          <a:ln w="9525">
            <a:noFill/>
            <a:miter lim="800000"/>
            <a:headEnd/>
            <a:tailEnd/>
          </a:ln>
        </p:spPr>
      </p:pic>
      <p:pic>
        <p:nvPicPr>
          <p:cNvPr id="129115" name="Picture 2"/>
          <p:cNvPicPr>
            <a:picLocks noChangeAspect="1" noChangeArrowheads="1"/>
          </p:cNvPicPr>
          <p:nvPr/>
        </p:nvPicPr>
        <p:blipFill>
          <a:blip r:embed="rId3" cstate="print"/>
          <a:srcRect/>
          <a:stretch>
            <a:fillRect/>
          </a:stretch>
        </p:blipFill>
        <p:spPr bwMode="auto">
          <a:xfrm>
            <a:off x="2116550" y="5341101"/>
            <a:ext cx="161261" cy="427154"/>
          </a:xfrm>
          <a:prstGeom prst="rect">
            <a:avLst/>
          </a:prstGeom>
          <a:noFill/>
          <a:ln w="9525">
            <a:noFill/>
            <a:miter lim="800000"/>
            <a:headEnd/>
            <a:tailEnd/>
          </a:ln>
        </p:spPr>
      </p:pic>
      <p:pic>
        <p:nvPicPr>
          <p:cNvPr id="129116" name="Picture 2"/>
          <p:cNvPicPr>
            <a:picLocks noChangeAspect="1" noChangeArrowheads="1"/>
          </p:cNvPicPr>
          <p:nvPr/>
        </p:nvPicPr>
        <p:blipFill>
          <a:blip r:embed="rId6" cstate="print"/>
          <a:srcRect/>
          <a:stretch>
            <a:fillRect/>
          </a:stretch>
        </p:blipFill>
        <p:spPr bwMode="auto">
          <a:xfrm>
            <a:off x="257010" y="5808615"/>
            <a:ext cx="163781" cy="427152"/>
          </a:xfrm>
          <a:prstGeom prst="rect">
            <a:avLst/>
          </a:prstGeom>
          <a:noFill/>
          <a:ln w="9525">
            <a:noFill/>
            <a:miter lim="800000"/>
            <a:headEnd/>
            <a:tailEnd/>
          </a:ln>
        </p:spPr>
      </p:pic>
      <p:pic>
        <p:nvPicPr>
          <p:cNvPr id="129117" name="Picture 2"/>
          <p:cNvPicPr>
            <a:picLocks noChangeAspect="1" noChangeArrowheads="1"/>
          </p:cNvPicPr>
          <p:nvPr/>
        </p:nvPicPr>
        <p:blipFill>
          <a:blip r:embed="rId5" cstate="print"/>
          <a:srcRect/>
          <a:stretch>
            <a:fillRect/>
          </a:stretch>
        </p:blipFill>
        <p:spPr bwMode="auto">
          <a:xfrm>
            <a:off x="481265" y="5808616"/>
            <a:ext cx="163780" cy="423790"/>
          </a:xfrm>
          <a:prstGeom prst="rect">
            <a:avLst/>
          </a:prstGeom>
          <a:noFill/>
          <a:ln w="9525">
            <a:noFill/>
            <a:miter lim="800000"/>
            <a:headEnd/>
            <a:tailEnd/>
          </a:ln>
        </p:spPr>
      </p:pic>
      <p:pic>
        <p:nvPicPr>
          <p:cNvPr id="129118" name="Picture 2"/>
          <p:cNvPicPr>
            <a:picLocks noChangeAspect="1" noChangeArrowheads="1"/>
          </p:cNvPicPr>
          <p:nvPr/>
        </p:nvPicPr>
        <p:blipFill>
          <a:blip r:embed="rId6" cstate="print"/>
          <a:srcRect/>
          <a:stretch>
            <a:fillRect/>
          </a:stretch>
        </p:blipFill>
        <p:spPr bwMode="auto">
          <a:xfrm>
            <a:off x="718117" y="5811979"/>
            <a:ext cx="163780" cy="427154"/>
          </a:xfrm>
          <a:prstGeom prst="rect">
            <a:avLst/>
          </a:prstGeom>
          <a:noFill/>
          <a:ln w="9525">
            <a:noFill/>
            <a:miter lim="800000"/>
            <a:headEnd/>
            <a:tailEnd/>
          </a:ln>
        </p:spPr>
      </p:pic>
      <p:pic>
        <p:nvPicPr>
          <p:cNvPr id="129119" name="Picture 2"/>
          <p:cNvPicPr>
            <a:picLocks noChangeAspect="1" noChangeArrowheads="1"/>
          </p:cNvPicPr>
          <p:nvPr/>
        </p:nvPicPr>
        <p:blipFill>
          <a:blip r:embed="rId6" cstate="print"/>
          <a:srcRect/>
          <a:stretch>
            <a:fillRect/>
          </a:stretch>
        </p:blipFill>
        <p:spPr bwMode="auto">
          <a:xfrm>
            <a:off x="1179221" y="5811979"/>
            <a:ext cx="163781" cy="427154"/>
          </a:xfrm>
          <a:prstGeom prst="rect">
            <a:avLst/>
          </a:prstGeom>
          <a:noFill/>
          <a:ln w="9525">
            <a:noFill/>
            <a:miter lim="800000"/>
            <a:headEnd/>
            <a:tailEnd/>
          </a:ln>
        </p:spPr>
      </p:pic>
      <p:pic>
        <p:nvPicPr>
          <p:cNvPr id="129120" name="Picture 2"/>
          <p:cNvPicPr>
            <a:picLocks noChangeAspect="1" noChangeArrowheads="1"/>
          </p:cNvPicPr>
          <p:nvPr/>
        </p:nvPicPr>
        <p:blipFill>
          <a:blip r:embed="rId4" cstate="print"/>
          <a:srcRect/>
          <a:stretch>
            <a:fillRect/>
          </a:stretch>
        </p:blipFill>
        <p:spPr bwMode="auto">
          <a:xfrm>
            <a:off x="954968" y="5808616"/>
            <a:ext cx="161261" cy="423790"/>
          </a:xfrm>
          <a:prstGeom prst="rect">
            <a:avLst/>
          </a:prstGeom>
          <a:noFill/>
          <a:ln w="9525">
            <a:noFill/>
            <a:miter lim="800000"/>
            <a:headEnd/>
            <a:tailEnd/>
          </a:ln>
        </p:spPr>
      </p:pic>
      <p:pic>
        <p:nvPicPr>
          <p:cNvPr id="129121" name="Picture 2"/>
          <p:cNvPicPr>
            <a:picLocks noChangeAspect="1" noChangeArrowheads="1"/>
          </p:cNvPicPr>
          <p:nvPr/>
        </p:nvPicPr>
        <p:blipFill>
          <a:blip r:embed="rId6" cstate="print"/>
          <a:srcRect/>
          <a:stretch>
            <a:fillRect/>
          </a:stretch>
        </p:blipFill>
        <p:spPr bwMode="auto">
          <a:xfrm>
            <a:off x="1408515" y="5808615"/>
            <a:ext cx="163780" cy="427152"/>
          </a:xfrm>
          <a:prstGeom prst="rect">
            <a:avLst/>
          </a:prstGeom>
          <a:noFill/>
          <a:ln w="9525">
            <a:noFill/>
            <a:miter lim="800000"/>
            <a:headEnd/>
            <a:tailEnd/>
          </a:ln>
        </p:spPr>
      </p:pic>
      <p:pic>
        <p:nvPicPr>
          <p:cNvPr id="129122" name="Picture 2"/>
          <p:cNvPicPr>
            <a:picLocks noChangeAspect="1" noChangeArrowheads="1"/>
          </p:cNvPicPr>
          <p:nvPr/>
        </p:nvPicPr>
        <p:blipFill>
          <a:blip r:embed="rId4" cstate="print"/>
          <a:srcRect/>
          <a:stretch>
            <a:fillRect/>
          </a:stretch>
        </p:blipFill>
        <p:spPr bwMode="auto">
          <a:xfrm>
            <a:off x="1635287" y="5808616"/>
            <a:ext cx="161261" cy="423790"/>
          </a:xfrm>
          <a:prstGeom prst="rect">
            <a:avLst/>
          </a:prstGeom>
          <a:noFill/>
          <a:ln w="9525">
            <a:noFill/>
            <a:miter lim="800000"/>
            <a:headEnd/>
            <a:tailEnd/>
          </a:ln>
        </p:spPr>
      </p:pic>
      <p:pic>
        <p:nvPicPr>
          <p:cNvPr id="129123" name="Picture 2"/>
          <p:cNvPicPr>
            <a:picLocks noChangeAspect="1" noChangeArrowheads="1"/>
          </p:cNvPicPr>
          <p:nvPr/>
        </p:nvPicPr>
        <p:blipFill>
          <a:blip r:embed="rId3" cstate="print"/>
          <a:srcRect/>
          <a:stretch>
            <a:fillRect/>
          </a:stretch>
        </p:blipFill>
        <p:spPr bwMode="auto">
          <a:xfrm>
            <a:off x="1872139" y="5811979"/>
            <a:ext cx="161261" cy="427154"/>
          </a:xfrm>
          <a:prstGeom prst="rect">
            <a:avLst/>
          </a:prstGeom>
          <a:noFill/>
          <a:ln w="9525">
            <a:noFill/>
            <a:miter lim="800000"/>
            <a:headEnd/>
            <a:tailEnd/>
          </a:ln>
        </p:spPr>
      </p:pic>
      <p:pic>
        <p:nvPicPr>
          <p:cNvPr id="129124" name="Picture 2"/>
          <p:cNvPicPr>
            <a:picLocks noChangeAspect="1" noChangeArrowheads="1"/>
          </p:cNvPicPr>
          <p:nvPr/>
        </p:nvPicPr>
        <p:blipFill>
          <a:blip r:embed="rId3" cstate="print"/>
          <a:srcRect/>
          <a:stretch>
            <a:fillRect/>
          </a:stretch>
        </p:blipFill>
        <p:spPr bwMode="auto">
          <a:xfrm>
            <a:off x="2333244" y="5811979"/>
            <a:ext cx="161261" cy="427154"/>
          </a:xfrm>
          <a:prstGeom prst="rect">
            <a:avLst/>
          </a:prstGeom>
          <a:noFill/>
          <a:ln w="9525">
            <a:noFill/>
            <a:miter lim="800000"/>
            <a:headEnd/>
            <a:tailEnd/>
          </a:ln>
        </p:spPr>
      </p:pic>
      <p:pic>
        <p:nvPicPr>
          <p:cNvPr id="129125" name="Picture 2"/>
          <p:cNvPicPr>
            <a:picLocks noChangeAspect="1" noChangeArrowheads="1"/>
          </p:cNvPicPr>
          <p:nvPr/>
        </p:nvPicPr>
        <p:blipFill>
          <a:blip r:embed="rId5" cstate="print"/>
          <a:srcRect/>
          <a:stretch>
            <a:fillRect/>
          </a:stretch>
        </p:blipFill>
        <p:spPr bwMode="auto">
          <a:xfrm>
            <a:off x="2106471" y="5808616"/>
            <a:ext cx="163781" cy="423790"/>
          </a:xfrm>
          <a:prstGeom prst="rect">
            <a:avLst/>
          </a:prstGeom>
          <a:noFill/>
          <a:ln w="9525">
            <a:noFill/>
            <a:miter lim="800000"/>
            <a:headEnd/>
            <a:tailEnd/>
          </a:ln>
        </p:spPr>
      </p:pic>
      <p:sp>
        <p:nvSpPr>
          <p:cNvPr id="123" name="122 CuadroTexto"/>
          <p:cNvSpPr txBox="1"/>
          <p:nvPr/>
        </p:nvSpPr>
        <p:spPr>
          <a:xfrm>
            <a:off x="3660886" y="1772816"/>
            <a:ext cx="3719425"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100 </a:t>
            </a:r>
            <a:r>
              <a:rPr lang="en-GB" sz="2000" b="1" dirty="0" err="1" smtClean="0">
                <a:solidFill>
                  <a:prstClr val="black"/>
                </a:solidFill>
                <a:latin typeface="Calibri"/>
              </a:rPr>
              <a:t>pacients</a:t>
            </a:r>
            <a:r>
              <a:rPr lang="en-GB" sz="2000" b="1" dirty="0" smtClean="0">
                <a:solidFill>
                  <a:prstClr val="black"/>
                </a:solidFill>
                <a:latin typeface="Calibri"/>
              </a:rPr>
              <a:t> </a:t>
            </a:r>
            <a:r>
              <a:rPr lang="en-GB" sz="2000" b="1" dirty="0">
                <a:solidFill>
                  <a:prstClr val="black"/>
                </a:solidFill>
                <a:latin typeface="Calibri"/>
              </a:rPr>
              <a:t>in </a:t>
            </a:r>
            <a:r>
              <a:rPr lang="en-GB" sz="2000" b="1" dirty="0" smtClean="0">
                <a:solidFill>
                  <a:prstClr val="black"/>
                </a:solidFill>
                <a:latin typeface="Calibri"/>
              </a:rPr>
              <a:t>AP</a:t>
            </a:r>
            <a:endParaRPr lang="en-GB" sz="2000" b="1" dirty="0">
              <a:solidFill>
                <a:prstClr val="black"/>
              </a:solidFill>
              <a:latin typeface="Calibri"/>
            </a:endParaRPr>
          </a:p>
        </p:txBody>
      </p:sp>
      <p:sp>
        <p:nvSpPr>
          <p:cNvPr id="124" name="123 CuadroTexto"/>
          <p:cNvSpPr txBox="1"/>
          <p:nvPr/>
        </p:nvSpPr>
        <p:spPr>
          <a:xfrm>
            <a:off x="3603176" y="2854679"/>
            <a:ext cx="4353200"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9 </a:t>
            </a:r>
            <a:r>
              <a:rPr lang="en-GB" sz="2000" b="1" dirty="0" err="1" smtClean="0">
                <a:solidFill>
                  <a:prstClr val="black"/>
                </a:solidFill>
                <a:latin typeface="Calibri"/>
              </a:rPr>
              <a:t>pacients</a:t>
            </a:r>
            <a:r>
              <a:rPr lang="en-GB" sz="2000" b="1" dirty="0" smtClean="0">
                <a:solidFill>
                  <a:prstClr val="black"/>
                </a:solidFill>
                <a:latin typeface="Calibri"/>
              </a:rPr>
              <a:t> </a:t>
            </a:r>
            <a:r>
              <a:rPr lang="ca-ES" sz="2000" b="1" dirty="0" smtClean="0">
                <a:solidFill>
                  <a:prstClr val="black"/>
                </a:solidFill>
                <a:latin typeface="Calibri"/>
              </a:rPr>
              <a:t>compleixen</a:t>
            </a:r>
            <a:r>
              <a:rPr lang="en-GB" sz="2000" b="1" dirty="0" smtClean="0">
                <a:solidFill>
                  <a:prstClr val="black"/>
                </a:solidFill>
                <a:latin typeface="Calibri"/>
              </a:rPr>
              <a:t> </a:t>
            </a:r>
            <a:r>
              <a:rPr lang="en-GB" sz="2000" b="1" dirty="0" err="1" smtClean="0">
                <a:solidFill>
                  <a:prstClr val="black"/>
                </a:solidFill>
                <a:latin typeface="Calibri"/>
              </a:rPr>
              <a:t>criteris</a:t>
            </a:r>
            <a:r>
              <a:rPr lang="en-GB" sz="2000" b="1" dirty="0" smtClean="0">
                <a:solidFill>
                  <a:prstClr val="black"/>
                </a:solidFill>
                <a:latin typeface="Calibri"/>
              </a:rPr>
              <a:t> </a:t>
            </a:r>
            <a:r>
              <a:rPr lang="en-GB" sz="2000" b="1" dirty="0">
                <a:solidFill>
                  <a:prstClr val="black"/>
                </a:solidFill>
                <a:latin typeface="Calibri"/>
              </a:rPr>
              <a:t>de TCA</a:t>
            </a:r>
          </a:p>
        </p:txBody>
      </p:sp>
      <p:sp>
        <p:nvSpPr>
          <p:cNvPr id="125" name="124 CuadroTexto"/>
          <p:cNvSpPr txBox="1"/>
          <p:nvPr/>
        </p:nvSpPr>
        <p:spPr>
          <a:xfrm>
            <a:off x="3635896" y="4211798"/>
            <a:ext cx="3111522" cy="400108"/>
          </a:xfrm>
          <a:prstGeom prst="rect">
            <a:avLst/>
          </a:prstGeom>
          <a:noFill/>
        </p:spPr>
        <p:txBody>
          <a:bodyPr wrap="square" lIns="91440" tIns="45719" rIns="91440" bIns="45719">
            <a:spAutoFit/>
          </a:bodyPr>
          <a:lstStyle/>
          <a:p>
            <a:pPr defTabSz="914357">
              <a:defRPr/>
            </a:pPr>
            <a:r>
              <a:rPr lang="en-GB" sz="2000" b="1" dirty="0">
                <a:latin typeface="Calibri"/>
              </a:rPr>
              <a:t>5 </a:t>
            </a:r>
            <a:r>
              <a:rPr lang="en-GB" sz="2000" b="1" dirty="0" err="1" smtClean="0">
                <a:latin typeface="Calibri"/>
              </a:rPr>
              <a:t>pacients</a:t>
            </a:r>
            <a:r>
              <a:rPr lang="en-GB" sz="2000" b="1" dirty="0" smtClean="0">
                <a:latin typeface="Calibri"/>
              </a:rPr>
              <a:t> </a:t>
            </a:r>
            <a:r>
              <a:rPr lang="en-GB" sz="2000" b="1" dirty="0" err="1" smtClean="0">
                <a:latin typeface="Calibri"/>
              </a:rPr>
              <a:t>diagnosticats</a:t>
            </a:r>
            <a:endParaRPr lang="en-GB" sz="2000" b="1" dirty="0">
              <a:latin typeface="Calibri"/>
            </a:endParaRPr>
          </a:p>
        </p:txBody>
      </p:sp>
      <p:sp>
        <p:nvSpPr>
          <p:cNvPr id="126" name="125 CuadroTexto"/>
          <p:cNvSpPr txBox="1"/>
          <p:nvPr/>
        </p:nvSpPr>
        <p:spPr>
          <a:xfrm>
            <a:off x="3588056" y="5445224"/>
            <a:ext cx="2907736" cy="400108"/>
          </a:xfrm>
          <a:prstGeom prst="rect">
            <a:avLst/>
          </a:prstGeom>
          <a:noFill/>
        </p:spPr>
        <p:txBody>
          <a:bodyPr lIns="91440" tIns="45719" rIns="91440" bIns="45719">
            <a:spAutoFit/>
          </a:bodyPr>
          <a:lstStyle/>
          <a:p>
            <a:pPr defTabSz="914357">
              <a:defRPr/>
            </a:pPr>
            <a:r>
              <a:rPr lang="en-GB" sz="2000" b="1" dirty="0">
                <a:latin typeface="Calibri"/>
              </a:rPr>
              <a:t>1 </a:t>
            </a:r>
            <a:r>
              <a:rPr lang="en-GB" sz="2000" b="1" dirty="0" err="1" smtClean="0">
                <a:latin typeface="Calibri"/>
              </a:rPr>
              <a:t>pacient</a:t>
            </a:r>
            <a:r>
              <a:rPr lang="en-GB" sz="2000" b="1" dirty="0" smtClean="0">
                <a:latin typeface="Calibri"/>
              </a:rPr>
              <a:t> rep </a:t>
            </a:r>
            <a:r>
              <a:rPr lang="en-GB" sz="2000" b="1" dirty="0" err="1" smtClean="0">
                <a:latin typeface="Calibri"/>
              </a:rPr>
              <a:t>tractament</a:t>
            </a:r>
            <a:endParaRPr lang="en-GB" sz="2000" b="1" dirty="0">
              <a:latin typeface="Calibri"/>
            </a:endParaRPr>
          </a:p>
        </p:txBody>
      </p:sp>
      <p:sp>
        <p:nvSpPr>
          <p:cNvPr id="131" name="130 Llamada con línea 1 (borde y barra de énfasis)"/>
          <p:cNvSpPr>
            <a:spLocks/>
          </p:cNvSpPr>
          <p:nvPr/>
        </p:nvSpPr>
        <p:spPr bwMode="auto">
          <a:xfrm rot="10800000">
            <a:off x="204098" y="1574077"/>
            <a:ext cx="3399077" cy="4735685"/>
          </a:xfrm>
          <a:custGeom>
            <a:avLst/>
            <a:gdLst>
              <a:gd name="T0" fmla="*/ 406267 w 3400434"/>
              <a:gd name="T1" fmla="*/ 965020 h 4736224"/>
              <a:gd name="T2" fmla="*/ 0 w 3400434"/>
              <a:gd name="T3" fmla="*/ 965515 h 4736224"/>
              <a:gd name="T4" fmla="*/ 0 60000 65536"/>
              <a:gd name="T5" fmla="*/ 0 60000 65536"/>
            </a:gdLst>
            <a:ahLst/>
            <a:cxnLst>
              <a:cxn ang="T4">
                <a:pos x="T0" y="T1"/>
              </a:cxn>
              <a:cxn ang="T5">
                <a:pos x="T2" y="T3"/>
              </a:cxn>
            </a:cxnLst>
            <a:rect l="0" t="0" r="r" b="b"/>
            <a:pathLst>
              <a:path w="3400434" h="4736224" extrusionOk="0">
                <a:moveTo>
                  <a:pt x="1019423" y="0"/>
                </a:moveTo>
                <a:lnTo>
                  <a:pt x="3400434" y="0"/>
                </a:lnTo>
                <a:lnTo>
                  <a:pt x="3400434" y="4736224"/>
                </a:lnTo>
                <a:lnTo>
                  <a:pt x="1019423" y="4736224"/>
                </a:lnTo>
                <a:lnTo>
                  <a:pt x="1019423" y="0"/>
                </a:lnTo>
                <a:close/>
              </a:path>
              <a:path w="3400434" h="4736224" fill="none" extrusionOk="0">
                <a:moveTo>
                  <a:pt x="1024304" y="0"/>
                </a:moveTo>
                <a:lnTo>
                  <a:pt x="1024304" y="4736224"/>
                </a:lnTo>
                <a:lnTo>
                  <a:pt x="1024304" y="0"/>
                </a:lnTo>
                <a:close/>
              </a:path>
              <a:path w="3400434" h="4736224" fill="none" extrusionOk="0">
                <a:moveTo>
                  <a:pt x="1024304" y="4332792"/>
                </a:moveTo>
                <a:lnTo>
                  <a:pt x="0" y="4335018"/>
                </a:lnTo>
              </a:path>
            </a:pathLst>
          </a:custGeom>
          <a:noFill/>
          <a:ln w="25400" cap="flat" cmpd="sng">
            <a:solidFill>
              <a:schemeClr val="accent1"/>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2" name="131 Llamada con línea 2"/>
          <p:cNvSpPr>
            <a:spLocks/>
          </p:cNvSpPr>
          <p:nvPr/>
        </p:nvSpPr>
        <p:spPr bwMode="auto">
          <a:xfrm>
            <a:off x="501422" y="1567350"/>
            <a:ext cx="3096713" cy="1469813"/>
          </a:xfrm>
          <a:custGeom>
            <a:avLst/>
            <a:gdLst>
              <a:gd name="T0" fmla="*/ 825037 w 3098090"/>
              <a:gd name="T1" fmla="*/ 781 h 1470364"/>
              <a:gd name="T2" fmla="*/ 822100 w 3098090"/>
              <a:gd name="T3" fmla="*/ 327315 h 1470364"/>
              <a:gd name="T4" fmla="*/ 1228675 w 3098090"/>
              <a:gd name="T5" fmla="*/ 326947 h 1470364"/>
              <a:gd name="T6" fmla="*/ 0 60000 65536"/>
              <a:gd name="T7" fmla="*/ 0 60000 65536"/>
              <a:gd name="T8" fmla="*/ 0 60000 65536"/>
            </a:gdLst>
            <a:ahLst/>
            <a:cxnLst>
              <a:cxn ang="T6">
                <a:pos x="T0" y="T1"/>
              </a:cxn>
              <a:cxn ang="T7">
                <a:pos x="T2" y="T3"/>
              </a:cxn>
              <a:cxn ang="T8">
                <a:pos x="T4" y="T5"/>
              </a:cxn>
            </a:cxnLst>
            <a:rect l="0" t="0" r="r" b="b"/>
            <a:pathLst>
              <a:path w="3098090" h="1470364" extrusionOk="0">
                <a:moveTo>
                  <a:pt x="0" y="0"/>
                </a:moveTo>
                <a:lnTo>
                  <a:pt x="2082963" y="0"/>
                </a:lnTo>
                <a:lnTo>
                  <a:pt x="2082963" y="582344"/>
                </a:lnTo>
                <a:lnTo>
                  <a:pt x="0" y="582344"/>
                </a:lnTo>
                <a:lnTo>
                  <a:pt x="0" y="0"/>
                </a:lnTo>
                <a:close/>
              </a:path>
              <a:path w="3098090" h="1470364" fill="none" extrusionOk="0">
                <a:moveTo>
                  <a:pt x="2080321" y="3510"/>
                </a:moveTo>
                <a:cubicBezTo>
                  <a:pt x="2082614" y="511511"/>
                  <a:pt x="2075384" y="981413"/>
                  <a:pt x="2072915" y="1470364"/>
                </a:cubicBezTo>
                <a:lnTo>
                  <a:pt x="3098090" y="1468710"/>
                </a:lnTo>
              </a:path>
            </a:pathLst>
          </a:custGeom>
          <a:solidFill>
            <a:srgbClr val="D7E4BD">
              <a:alpha val="50980"/>
            </a:srgbClr>
          </a:solidFill>
          <a:ln w="25400" cap="flat" cmpd="sng">
            <a:solidFill>
              <a:srgbClr val="9BBB59"/>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3" name="132 Llamada con línea 2"/>
          <p:cNvSpPr>
            <a:spLocks/>
          </p:cNvSpPr>
          <p:nvPr/>
        </p:nvSpPr>
        <p:spPr bwMode="auto">
          <a:xfrm>
            <a:off x="1388357" y="1567350"/>
            <a:ext cx="2214817" cy="2801724"/>
          </a:xfrm>
          <a:custGeom>
            <a:avLst/>
            <a:gdLst>
              <a:gd name="T0" fmla="*/ 474304 w 2214240"/>
              <a:gd name="T1" fmla="*/ 252 h 2802427"/>
              <a:gd name="T2" fmla="*/ 473327 w 2214240"/>
              <a:gd name="T3" fmla="*/ 623862 h 2802427"/>
              <a:gd name="T4" fmla="*/ 879387 w 2214240"/>
              <a:gd name="T5" fmla="*/ 623998 h 2802427"/>
              <a:gd name="T6" fmla="*/ 0 60000 65536"/>
              <a:gd name="T7" fmla="*/ 0 60000 65536"/>
              <a:gd name="T8" fmla="*/ 0 60000 65536"/>
            </a:gdLst>
            <a:ahLst/>
            <a:cxnLst>
              <a:cxn ang="T6">
                <a:pos x="T0" y="T1"/>
              </a:cxn>
              <a:cxn ang="T7">
                <a:pos x="T2" y="T3"/>
              </a:cxn>
              <a:cxn ang="T8">
                <a:pos x="T4" y="T5"/>
              </a:cxn>
            </a:cxnLst>
            <a:rect l="0" t="0" r="r" b="b"/>
            <a:pathLst>
              <a:path w="2214240" h="2802427" extrusionOk="0">
                <a:moveTo>
                  <a:pt x="0" y="0"/>
                </a:moveTo>
                <a:lnTo>
                  <a:pt x="1194483" y="0"/>
                </a:lnTo>
                <a:lnTo>
                  <a:pt x="1194483" y="582344"/>
                </a:lnTo>
                <a:lnTo>
                  <a:pt x="0" y="582344"/>
                </a:lnTo>
                <a:lnTo>
                  <a:pt x="0" y="0"/>
                </a:lnTo>
                <a:close/>
              </a:path>
              <a:path w="2214240" h="2802427" fill="none" extrusionOk="0">
                <a:moveTo>
                  <a:pt x="1194266" y="1129"/>
                </a:moveTo>
                <a:cubicBezTo>
                  <a:pt x="1193446" y="563216"/>
                  <a:pt x="1192627" y="1868252"/>
                  <a:pt x="1191807" y="2801814"/>
                </a:cubicBezTo>
                <a:lnTo>
                  <a:pt x="2214240" y="2802427"/>
                </a:lnTo>
              </a:path>
            </a:pathLst>
          </a:custGeom>
          <a:solidFill>
            <a:srgbClr val="8064A2">
              <a:alpha val="50980"/>
            </a:srgbClr>
          </a:solidFill>
          <a:ln w="25400" cap="flat" cmpd="sng">
            <a:solidFill>
              <a:schemeClr val="accent2"/>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4" name="133 Llamada con línea 2"/>
          <p:cNvSpPr>
            <a:spLocks/>
          </p:cNvSpPr>
          <p:nvPr/>
        </p:nvSpPr>
        <p:spPr bwMode="auto">
          <a:xfrm>
            <a:off x="2348363" y="1567352"/>
            <a:ext cx="1239693" cy="4083183"/>
          </a:xfrm>
          <a:custGeom>
            <a:avLst/>
            <a:gdLst>
              <a:gd name="T0" fmla="*/ 93695 w 1238917"/>
              <a:gd name="T1" fmla="*/ 27158 h 4081019"/>
              <a:gd name="T2" fmla="*/ 91477 w 1238917"/>
              <a:gd name="T3" fmla="*/ 908940 h 4081019"/>
              <a:gd name="T4" fmla="*/ 492397 w 1238917"/>
              <a:gd name="T5" fmla="*/ 910115 h 4081019"/>
              <a:gd name="T6" fmla="*/ 0 60000 65536"/>
              <a:gd name="T7" fmla="*/ 0 60000 65536"/>
              <a:gd name="T8" fmla="*/ 0 60000 65536"/>
            </a:gdLst>
            <a:ahLst/>
            <a:cxnLst>
              <a:cxn ang="T6">
                <a:pos x="T0" y="T1"/>
              </a:cxn>
              <a:cxn ang="T7">
                <a:pos x="T2" y="T3"/>
              </a:cxn>
              <a:cxn ang="T8">
                <a:pos x="T4" y="T5"/>
              </a:cxn>
            </a:cxnLst>
            <a:rect l="0" t="0" r="r" b="b"/>
            <a:pathLst>
              <a:path w="1238917" h="4081019" extrusionOk="0">
                <a:moveTo>
                  <a:pt x="0" y="0"/>
                </a:moveTo>
                <a:lnTo>
                  <a:pt x="236019" y="3175"/>
                </a:lnTo>
                <a:cubicBezTo>
                  <a:pt x="233902" y="196231"/>
                  <a:pt x="231786" y="389288"/>
                  <a:pt x="229669" y="582344"/>
                </a:cubicBezTo>
                <a:lnTo>
                  <a:pt x="0" y="582344"/>
                </a:lnTo>
                <a:lnTo>
                  <a:pt x="0" y="0"/>
                </a:lnTo>
                <a:close/>
              </a:path>
              <a:path w="1238917" h="4081019" fill="none" extrusionOk="0">
                <a:moveTo>
                  <a:pt x="235746" y="121779"/>
                </a:moveTo>
                <a:cubicBezTo>
                  <a:pt x="229652" y="1437654"/>
                  <a:pt x="229909" y="3277403"/>
                  <a:pt x="230165" y="4075753"/>
                </a:cubicBezTo>
                <a:lnTo>
                  <a:pt x="1238917" y="4081019"/>
                </a:lnTo>
              </a:path>
            </a:pathLst>
          </a:custGeom>
          <a:solidFill>
            <a:srgbClr val="FCD5B5">
              <a:alpha val="50980"/>
            </a:srgbClr>
          </a:solidFill>
          <a:ln w="25400" cap="flat" cmpd="sng">
            <a:solidFill>
              <a:srgbClr val="F79646"/>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27" name="Rectangle 82"/>
          <p:cNvSpPr>
            <a:spLocks noChangeArrowheads="1"/>
          </p:cNvSpPr>
          <p:nvPr/>
        </p:nvSpPr>
        <p:spPr bwMode="auto">
          <a:xfrm>
            <a:off x="6502603" y="6165304"/>
            <a:ext cx="2585964" cy="261608"/>
          </a:xfrm>
          <a:prstGeom prst="rect">
            <a:avLst/>
          </a:prstGeom>
          <a:noFill/>
          <a:ln w="9525">
            <a:noFill/>
            <a:miter lim="800000"/>
            <a:headEnd/>
            <a:tailEnd/>
          </a:ln>
          <a:effectLst>
            <a:prstShdw prst="shdw17" dist="17961" dir="2700000">
              <a:srgbClr val="2F4D71"/>
            </a:prstShdw>
          </a:effectLst>
        </p:spPr>
        <p:txBody>
          <a:bodyPr wrap="none" lIns="91440" tIns="45719" rIns="91440" bIns="45719" anchor="b">
            <a:spAutoFit/>
          </a:bodyPr>
          <a:lstStyle/>
          <a:p>
            <a:pPr algn="r" defTabSz="914357">
              <a:defRPr/>
            </a:pPr>
            <a:r>
              <a:rPr lang="en-GB" sz="1100" dirty="0" err="1">
                <a:solidFill>
                  <a:prstClr val="black"/>
                </a:solidFill>
                <a:ea typeface="ヒラギノ角ゴ Pro W3" pitchFamily="17" charset="-128"/>
                <a:cs typeface="Arial" pitchFamily="34" charset="0"/>
              </a:rPr>
              <a:t>Rehm</a:t>
            </a:r>
            <a:r>
              <a:rPr lang="en-GB" sz="1100" dirty="0">
                <a:solidFill>
                  <a:prstClr val="black"/>
                </a:solidFill>
                <a:ea typeface="ヒラギノ角ゴ Pro W3" pitchFamily="17" charset="-128"/>
                <a:cs typeface="Arial" pitchFamily="34" charset="0"/>
              </a:rPr>
              <a:t> et al. BMC Fam </a:t>
            </a:r>
            <a:r>
              <a:rPr lang="en-GB" sz="1100" dirty="0" err="1">
                <a:solidFill>
                  <a:prstClr val="black"/>
                </a:solidFill>
                <a:ea typeface="ヒラギノ角ゴ Pro W3" pitchFamily="17" charset="-128"/>
                <a:cs typeface="Arial" pitchFamily="34" charset="0"/>
              </a:rPr>
              <a:t>Pract</a:t>
            </a:r>
            <a:r>
              <a:rPr lang="en-GB" sz="1100" dirty="0">
                <a:solidFill>
                  <a:prstClr val="black"/>
                </a:solidFill>
                <a:ea typeface="ヒラギノ角ゴ Pro W3" pitchFamily="17" charset="-128"/>
                <a:cs typeface="Arial" pitchFamily="34" charset="0"/>
              </a:rPr>
              <a:t> 2015;16(1):90</a:t>
            </a:r>
          </a:p>
        </p:txBody>
      </p:sp>
      <p:sp>
        <p:nvSpPr>
          <p:cNvPr id="129" name="Rectangle 5"/>
          <p:cNvSpPr>
            <a:spLocks noChangeArrowheads="1"/>
          </p:cNvSpPr>
          <p:nvPr/>
        </p:nvSpPr>
        <p:spPr bwMode="auto">
          <a:xfrm>
            <a:off x="2841760" y="6161820"/>
            <a:ext cx="2211503" cy="430885"/>
          </a:xfrm>
          <a:prstGeom prst="rect">
            <a:avLst/>
          </a:prstGeom>
          <a:noFill/>
          <a:ln w="9525">
            <a:noFill/>
            <a:miter lim="800000"/>
            <a:headEnd/>
            <a:tailEnd/>
          </a:ln>
          <a:effectLst>
            <a:prstShdw prst="shdw17" dist="17961" dir="2700000">
              <a:srgbClr val="2F4D71"/>
            </a:prstShdw>
          </a:effectLst>
        </p:spPr>
        <p:txBody>
          <a:bodyPr wrap="none" lIns="0" tIns="45719" rIns="91440" bIns="45719" anchor="b">
            <a:spAutoFit/>
          </a:bodyPr>
          <a:lstStyle/>
          <a:p>
            <a:pPr defTabSz="909074"/>
            <a:r>
              <a:rPr lang="en-GB" altLang="zh-CN" sz="1100" dirty="0">
                <a:solidFill>
                  <a:srgbClr val="000000"/>
                </a:solidFill>
                <a:ea typeface="SimSun" pitchFamily="2" charset="-122"/>
                <a:cs typeface="Arial" pitchFamily="34" charset="0"/>
              </a:rPr>
              <a:t>AP = </a:t>
            </a:r>
            <a:r>
              <a:rPr lang="en-GB" altLang="zh-CN" sz="1100" dirty="0" err="1">
                <a:solidFill>
                  <a:srgbClr val="000000"/>
                </a:solidFill>
                <a:ea typeface="SimSun" pitchFamily="2" charset="-122"/>
                <a:cs typeface="Arial" pitchFamily="34" charset="0"/>
              </a:rPr>
              <a:t>Atenció</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Primària</a:t>
            </a:r>
            <a:r>
              <a:rPr lang="en-GB" altLang="zh-CN" sz="1100" dirty="0">
                <a:solidFill>
                  <a:srgbClr val="000000"/>
                </a:solidFill>
                <a:ea typeface="SimSun" pitchFamily="2" charset="-122"/>
                <a:cs typeface="Arial" pitchFamily="34" charset="0"/>
              </a:rPr>
              <a:t> </a:t>
            </a:r>
          </a:p>
          <a:p>
            <a:pPr defTabSz="909074"/>
            <a:r>
              <a:rPr lang="en-GB" altLang="zh-CN" sz="1100" dirty="0">
                <a:solidFill>
                  <a:srgbClr val="000000"/>
                </a:solidFill>
                <a:ea typeface="SimSun" pitchFamily="2" charset="-122"/>
                <a:cs typeface="Arial" pitchFamily="34" charset="0"/>
              </a:rPr>
              <a:t>TCA = </a:t>
            </a:r>
            <a:r>
              <a:rPr lang="en-GB" altLang="zh-CN" sz="1100" dirty="0" err="1">
                <a:solidFill>
                  <a:srgbClr val="000000"/>
                </a:solidFill>
                <a:ea typeface="SimSun" pitchFamily="2" charset="-122"/>
                <a:cs typeface="Arial" pitchFamily="34" charset="0"/>
              </a:rPr>
              <a:t>Trastorn</a:t>
            </a:r>
            <a:r>
              <a:rPr lang="en-GB" altLang="zh-CN" sz="1100" dirty="0">
                <a:solidFill>
                  <a:srgbClr val="000000"/>
                </a:solidFill>
                <a:ea typeface="SimSun" pitchFamily="2" charset="-122"/>
                <a:cs typeface="Arial" pitchFamily="34" charset="0"/>
              </a:rPr>
              <a:t> per </a:t>
            </a:r>
            <a:r>
              <a:rPr lang="en-GB" altLang="zh-CN" sz="1100" dirty="0" err="1">
                <a:solidFill>
                  <a:srgbClr val="000000"/>
                </a:solidFill>
                <a:ea typeface="SimSun" pitchFamily="2" charset="-122"/>
                <a:cs typeface="Arial" pitchFamily="34" charset="0"/>
              </a:rPr>
              <a:t>Consum</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d’alcohol</a:t>
            </a:r>
            <a:endParaRPr lang="en-GB" altLang="zh-CN" sz="1100" dirty="0">
              <a:solidFill>
                <a:srgbClr val="000000"/>
              </a:solidFill>
              <a:ea typeface="SimSun" pitchFamily="2" charset="-122"/>
              <a:cs typeface="Arial" pitchFamily="34" charset="0"/>
            </a:endParaRPr>
          </a:p>
        </p:txBody>
      </p:sp>
      <p:grpSp>
        <p:nvGrpSpPr>
          <p:cNvPr id="4" name="Agrupa 3"/>
          <p:cNvGrpSpPr/>
          <p:nvPr/>
        </p:nvGrpSpPr>
        <p:grpSpPr>
          <a:xfrm>
            <a:off x="6228184" y="3244630"/>
            <a:ext cx="1554373" cy="1048466"/>
            <a:chOff x="6701434" y="3032279"/>
            <a:chExt cx="1554373" cy="1048466"/>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1434" y="3032279"/>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03865" y="3374977"/>
              <a:ext cx="1016625" cy="400110"/>
            </a:xfrm>
            <a:prstGeom prst="rect">
              <a:avLst/>
            </a:prstGeom>
          </p:spPr>
          <p:txBody>
            <a:bodyPr wrap="none">
              <a:spAutoFit/>
            </a:bodyPr>
            <a:lstStyle/>
            <a:p>
              <a:pPr algn="ctr" defTabSz="911898"/>
              <a:r>
                <a:rPr lang="es-ES" sz="2000" b="1" dirty="0">
                  <a:solidFill>
                    <a:srgbClr val="0070C0"/>
                  </a:solidFill>
                  <a:ea typeface="MS PGothic" pitchFamily="34" charset="-128"/>
                </a:rPr>
                <a:t>1</a:t>
              </a:r>
              <a:r>
                <a:rPr lang="es-ES" sz="2000" b="1" baseline="30000" dirty="0">
                  <a:solidFill>
                    <a:srgbClr val="0070C0"/>
                  </a:solidFill>
                  <a:ea typeface="MS PGothic" pitchFamily="34" charset="-128"/>
                </a:rPr>
                <a:t>º</a:t>
              </a:r>
              <a:r>
                <a:rPr lang="es-ES" sz="2000" b="1" dirty="0">
                  <a:solidFill>
                    <a:srgbClr val="0070C0"/>
                  </a:solidFill>
                  <a:ea typeface="MS PGothic" pitchFamily="34" charset="-128"/>
                </a:rPr>
                <a:t> GAP</a:t>
              </a:r>
            </a:p>
          </p:txBody>
        </p:sp>
      </p:grpSp>
      <p:grpSp>
        <p:nvGrpSpPr>
          <p:cNvPr id="3" name="Agrupa 2"/>
          <p:cNvGrpSpPr/>
          <p:nvPr/>
        </p:nvGrpSpPr>
        <p:grpSpPr>
          <a:xfrm>
            <a:off x="6228184" y="4540774"/>
            <a:ext cx="1554373" cy="1048466"/>
            <a:chOff x="6726309" y="4399760"/>
            <a:chExt cx="1554373" cy="1048466"/>
          </a:xfrm>
        </p:grpSpPr>
        <p:pic>
          <p:nvPicPr>
            <p:cNvPr id="1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6309" y="4399760"/>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 name="Rectangle 139"/>
            <p:cNvSpPr/>
            <p:nvPr/>
          </p:nvSpPr>
          <p:spPr>
            <a:xfrm>
              <a:off x="7203865" y="4725144"/>
              <a:ext cx="1016625" cy="400110"/>
            </a:xfrm>
            <a:prstGeom prst="rect">
              <a:avLst/>
            </a:prstGeom>
          </p:spPr>
          <p:txBody>
            <a:bodyPr wrap="none">
              <a:spAutoFit/>
            </a:bodyPr>
            <a:lstStyle/>
            <a:p>
              <a:pPr algn="ctr" defTabSz="911898"/>
              <a:r>
                <a:rPr lang="es-ES" sz="2000" b="1" dirty="0" smtClean="0">
                  <a:solidFill>
                    <a:srgbClr val="0070C0"/>
                  </a:solidFill>
                  <a:ea typeface="MS PGothic" pitchFamily="34" charset="-128"/>
                </a:rPr>
                <a:t>2</a:t>
              </a:r>
              <a:r>
                <a:rPr lang="es-ES" sz="2000" b="1" baseline="30000" dirty="0" smtClean="0">
                  <a:solidFill>
                    <a:srgbClr val="0070C0"/>
                  </a:solidFill>
                  <a:ea typeface="MS PGothic" pitchFamily="34" charset="-128"/>
                </a:rPr>
                <a:t>º</a:t>
              </a:r>
              <a:r>
                <a:rPr lang="es-ES" sz="2000" b="1" dirty="0" smtClean="0">
                  <a:solidFill>
                    <a:srgbClr val="0070C0"/>
                  </a:solidFill>
                  <a:ea typeface="MS PGothic" pitchFamily="34" charset="-128"/>
                </a:rPr>
                <a:t> </a:t>
              </a:r>
              <a:r>
                <a:rPr lang="es-ES" sz="2000" b="1" dirty="0">
                  <a:solidFill>
                    <a:srgbClr val="0070C0"/>
                  </a:solidFill>
                  <a:ea typeface="MS PGothic" pitchFamily="34" charset="-128"/>
                </a:rPr>
                <a:t>GAP</a:t>
              </a:r>
            </a:p>
          </p:txBody>
        </p:sp>
      </p:grpSp>
      <p:pic>
        <p:nvPicPr>
          <p:cNvPr id="1229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235427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356331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4802543"/>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linds(horizontal)">
                                      <p:cBhvr>
                                        <p:cTn id="7" dur="500"/>
                                        <p:tgtEl>
                                          <p:spTgt spid="1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blinds(horizontal)">
                                      <p:cBhvr>
                                        <p:cTn id="10" dur="500"/>
                                        <p:tgtEl>
                                          <p:spTgt spid="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131"/>
                                        </p:tgtEl>
                                        <p:attrNameLst>
                                          <p:attrName>ppt_x</p:attrName>
                                        </p:attrNameLst>
                                      </p:cBhvr>
                                      <p:tavLst>
                                        <p:tav tm="0">
                                          <p:val>
                                            <p:strVal val="ppt_x"/>
                                          </p:val>
                                        </p:tav>
                                        <p:tav tm="100000">
                                          <p:val>
                                            <p:strVal val="ppt_x"/>
                                          </p:val>
                                        </p:tav>
                                      </p:tavLst>
                                    </p:anim>
                                    <p:anim calcmode="lin" valueType="num">
                                      <p:cBhvr additive="base">
                                        <p:cTn id="15" dur="500"/>
                                        <p:tgtEl>
                                          <p:spTgt spid="131"/>
                                        </p:tgtEl>
                                        <p:attrNameLst>
                                          <p:attrName>ppt_y</p:attrName>
                                        </p:attrNameLst>
                                      </p:cBhvr>
                                      <p:tavLst>
                                        <p:tav tm="0">
                                          <p:val>
                                            <p:strVal val="ppt_y"/>
                                          </p:val>
                                        </p:tav>
                                        <p:tav tm="100000">
                                          <p:val>
                                            <p:strVal val="1+ppt_h/2"/>
                                          </p:val>
                                        </p:tav>
                                      </p:tavLst>
                                    </p:anim>
                                    <p:set>
                                      <p:cBhvr>
                                        <p:cTn id="16" dur="1" fill="hold">
                                          <p:stCondLst>
                                            <p:cond delay="499"/>
                                          </p:stCondLst>
                                        </p:cTn>
                                        <p:tgtEl>
                                          <p:spTgt spid="131"/>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ppt_x"/>
                                          </p:val>
                                        </p:tav>
                                        <p:tav tm="100000">
                                          <p:val>
                                            <p:strVal val="#ppt_x"/>
                                          </p:val>
                                        </p:tav>
                                      </p:tavLst>
                                    </p:anim>
                                    <p:anim calcmode="lin" valueType="num">
                                      <p:cBhvr additive="base">
                                        <p:cTn id="20" dur="500" fill="hold"/>
                                        <p:tgtEl>
                                          <p:spTgt spid="1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anim calcmode="lin" valueType="num">
                                      <p:cBhvr additive="base">
                                        <p:cTn id="23" dur="500" fill="hold"/>
                                        <p:tgtEl>
                                          <p:spTgt spid="132"/>
                                        </p:tgtEl>
                                        <p:attrNameLst>
                                          <p:attrName>ppt_x</p:attrName>
                                        </p:attrNameLst>
                                      </p:cBhvr>
                                      <p:tavLst>
                                        <p:tav tm="0">
                                          <p:val>
                                            <p:strVal val="#ppt_x"/>
                                          </p:val>
                                        </p:tav>
                                        <p:tav tm="100000">
                                          <p:val>
                                            <p:strVal val="#ppt_x"/>
                                          </p:val>
                                        </p:tav>
                                      </p:tavLst>
                                    </p:anim>
                                    <p:anim calcmode="lin" valueType="num">
                                      <p:cBhvr additive="base">
                                        <p:cTn id="2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132"/>
                                        </p:tgtEl>
                                        <p:attrNameLst>
                                          <p:attrName>ppt_x</p:attrName>
                                        </p:attrNameLst>
                                      </p:cBhvr>
                                      <p:tavLst>
                                        <p:tav tm="0">
                                          <p:val>
                                            <p:strVal val="ppt_x"/>
                                          </p:val>
                                        </p:tav>
                                        <p:tav tm="100000">
                                          <p:val>
                                            <p:strVal val="ppt_x"/>
                                          </p:val>
                                        </p:tav>
                                      </p:tavLst>
                                    </p:anim>
                                    <p:anim calcmode="lin" valueType="num">
                                      <p:cBhvr additive="base">
                                        <p:cTn id="29" dur="500"/>
                                        <p:tgtEl>
                                          <p:spTgt spid="132"/>
                                        </p:tgtEl>
                                        <p:attrNameLst>
                                          <p:attrName>ppt_y</p:attrName>
                                        </p:attrNameLst>
                                      </p:cBhvr>
                                      <p:tavLst>
                                        <p:tav tm="0">
                                          <p:val>
                                            <p:strVal val="ppt_y"/>
                                          </p:val>
                                        </p:tav>
                                        <p:tav tm="100000">
                                          <p:val>
                                            <p:strVal val="1+ppt_h/2"/>
                                          </p:val>
                                        </p:tav>
                                      </p:tavLst>
                                    </p:anim>
                                    <p:set>
                                      <p:cBhvr>
                                        <p:cTn id="30" dur="1" fill="hold">
                                          <p:stCondLst>
                                            <p:cond delay="499"/>
                                          </p:stCondLst>
                                        </p:cTn>
                                        <p:tgtEl>
                                          <p:spTgt spid="132"/>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additive="base">
                                        <p:cTn id="33" dur="500" fill="hold"/>
                                        <p:tgtEl>
                                          <p:spTgt spid="125"/>
                                        </p:tgtEl>
                                        <p:attrNameLst>
                                          <p:attrName>ppt_x</p:attrName>
                                        </p:attrNameLst>
                                      </p:cBhvr>
                                      <p:tavLst>
                                        <p:tav tm="0">
                                          <p:val>
                                            <p:strVal val="#ppt_x"/>
                                          </p:val>
                                        </p:tav>
                                        <p:tav tm="100000">
                                          <p:val>
                                            <p:strVal val="#ppt_x"/>
                                          </p:val>
                                        </p:tav>
                                      </p:tavLst>
                                    </p:anim>
                                    <p:anim calcmode="lin" valueType="num">
                                      <p:cBhvr additive="base">
                                        <p:cTn id="34" dur="500" fill="hold"/>
                                        <p:tgtEl>
                                          <p:spTgt spid="1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0"/>
                                  </p:stCondLst>
                                  <p:childTnLst>
                                    <p:anim calcmode="lin" valueType="num">
                                      <p:cBhvr additive="base">
                                        <p:cTn id="42" dur="500"/>
                                        <p:tgtEl>
                                          <p:spTgt spid="133"/>
                                        </p:tgtEl>
                                        <p:attrNameLst>
                                          <p:attrName>ppt_x</p:attrName>
                                        </p:attrNameLst>
                                      </p:cBhvr>
                                      <p:tavLst>
                                        <p:tav tm="0">
                                          <p:val>
                                            <p:strVal val="ppt_x"/>
                                          </p:val>
                                        </p:tav>
                                        <p:tav tm="100000">
                                          <p:val>
                                            <p:strVal val="ppt_x"/>
                                          </p:val>
                                        </p:tav>
                                      </p:tavLst>
                                    </p:anim>
                                    <p:anim calcmode="lin" valueType="num">
                                      <p:cBhvr additive="base">
                                        <p:cTn id="43" dur="500"/>
                                        <p:tgtEl>
                                          <p:spTgt spid="133"/>
                                        </p:tgtEl>
                                        <p:attrNameLst>
                                          <p:attrName>ppt_y</p:attrName>
                                        </p:attrNameLst>
                                      </p:cBhvr>
                                      <p:tavLst>
                                        <p:tav tm="0">
                                          <p:val>
                                            <p:strVal val="ppt_y"/>
                                          </p:val>
                                        </p:tav>
                                        <p:tav tm="100000">
                                          <p:val>
                                            <p:strVal val="1+ppt_h/2"/>
                                          </p:val>
                                        </p:tav>
                                      </p:tavLst>
                                    </p:anim>
                                    <p:set>
                                      <p:cBhvr>
                                        <p:cTn id="44" dur="1" fill="hold">
                                          <p:stCondLst>
                                            <p:cond delay="499"/>
                                          </p:stCondLst>
                                        </p:cTn>
                                        <p:tgtEl>
                                          <p:spTgt spid="133"/>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fill="hold"/>
                                        <p:tgtEl>
                                          <p:spTgt spid="134"/>
                                        </p:tgtEl>
                                        <p:attrNameLst>
                                          <p:attrName>ppt_x</p:attrName>
                                        </p:attrNameLst>
                                      </p:cBhvr>
                                      <p:tavLst>
                                        <p:tav tm="0">
                                          <p:val>
                                            <p:strVal val="#ppt_x"/>
                                          </p:val>
                                        </p:tav>
                                        <p:tav tm="100000">
                                          <p:val>
                                            <p:strVal val="#ppt_x"/>
                                          </p:val>
                                        </p:tav>
                                      </p:tavLst>
                                    </p:anim>
                                    <p:anim calcmode="lin" valueType="num">
                                      <p:cBhvr additive="base">
                                        <p:cTn id="48" dur="500" fill="hold"/>
                                        <p:tgtEl>
                                          <p:spTgt spid="1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31" grpId="0" animBg="1"/>
      <p:bldP spid="131" grpId="1" animBg="1"/>
      <p:bldP spid="132" grpId="0" animBg="1"/>
      <p:bldP spid="132" grpId="1" animBg="1"/>
      <p:bldP spid="133" grpId="0" animBg="1"/>
      <p:bldP spid="133" grpId="1" animBg="1"/>
      <p:bldP spid="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smtClean="0"/>
              <a:t>Infradetecció</a:t>
            </a:r>
            <a:r>
              <a:rPr lang="ca-ES" dirty="0" smtClean="0"/>
              <a:t> del TCA</a:t>
            </a:r>
            <a:endParaRPr lang="ca-ES" dirty="0"/>
          </a:p>
        </p:txBody>
      </p:sp>
      <p:sp>
        <p:nvSpPr>
          <p:cNvPr id="3" name="Contenidor de contingut 2"/>
          <p:cNvSpPr>
            <a:spLocks noGrp="1"/>
          </p:cNvSpPr>
          <p:nvPr>
            <p:ph idx="1"/>
          </p:nvPr>
        </p:nvSpPr>
        <p:spPr>
          <a:xfrm>
            <a:off x="457200" y="1340768"/>
            <a:ext cx="8229600" cy="4525963"/>
          </a:xfrm>
        </p:spPr>
        <p:txBody>
          <a:bodyPr/>
          <a:lstStyle/>
          <a:p>
            <a:pPr marL="342900" lvl="2" indent="-342900"/>
            <a:r>
              <a:rPr lang="ca-ES" b="1" smtClean="0">
                <a:cs typeface="ＭＳ Ｐゴシック" pitchFamily="-65" charset="-128"/>
              </a:rPr>
              <a:t>Dificultat especialment </a:t>
            </a:r>
            <a:r>
              <a:rPr lang="ca-ES" sz="1800" b="1" smtClean="0"/>
              <a:t>en joves</a:t>
            </a:r>
          </a:p>
          <a:p>
            <a:pPr marL="800100" lvl="3" indent="-342900"/>
            <a:r>
              <a:rPr lang="ca-ES" smtClean="0"/>
              <a:t>La </a:t>
            </a:r>
            <a:r>
              <a:rPr lang="ca-ES"/>
              <a:t>dependència de l’alcohol es de </a:t>
            </a:r>
            <a:r>
              <a:rPr lang="ca-ES" b="1"/>
              <a:t>menor </a:t>
            </a:r>
            <a:r>
              <a:rPr lang="ca-ES" b="1" smtClean="0"/>
              <a:t>gravetat</a:t>
            </a:r>
            <a:endParaRPr lang="ca-ES" smtClean="0"/>
          </a:p>
          <a:p>
            <a:pPr marL="800100" lvl="3" indent="-342900"/>
            <a:r>
              <a:rPr lang="ca-ES" smtClean="0"/>
              <a:t>Els joves van menys a consulta i els coneixem menys</a:t>
            </a:r>
            <a:endParaRPr lang="ca-ES"/>
          </a:p>
          <a:p>
            <a:pPr marL="800100" lvl="3" indent="-342900"/>
            <a:r>
              <a:rPr lang="ca-ES" b="1" smtClean="0">
                <a:cs typeface="ＭＳ Ｐゴシック" pitchFamily="-65" charset="-128"/>
              </a:rPr>
              <a:t>Baixa </a:t>
            </a:r>
            <a:r>
              <a:rPr lang="ca-ES" b="1">
                <a:cs typeface="ＭＳ Ｐゴシック" pitchFamily="-65" charset="-128"/>
              </a:rPr>
              <a:t>percepció de risc </a:t>
            </a:r>
            <a:r>
              <a:rPr lang="ca-ES">
                <a:cs typeface="ＭＳ Ｐゴシック" pitchFamily="-65" charset="-128"/>
              </a:rPr>
              <a:t>en els joves que minimitza les respostes en les enquestes</a:t>
            </a:r>
          </a:p>
          <a:p>
            <a:pPr marL="342900" lvl="2" indent="-342900"/>
            <a:endParaRPr lang="ca-ES"/>
          </a:p>
          <a:p>
            <a:pPr marL="342900" lvl="2" indent="-342900"/>
            <a:r>
              <a:rPr lang="ca-ES" b="1" smtClean="0"/>
              <a:t>La detecció millora en pacients &gt;40 anys. </a:t>
            </a:r>
          </a:p>
          <a:p>
            <a:pPr marL="800100" lvl="3" indent="-342900"/>
            <a:r>
              <a:rPr lang="ca-ES" sz="1800" smtClean="0"/>
              <a:t>Possiblement quan ja apareixen altres malalties. </a:t>
            </a:r>
            <a:endParaRPr lang="ca-ES" sz="180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7" t="12698" r="10381" b="17058"/>
          <a:stretch/>
        </p:blipFill>
        <p:spPr bwMode="auto">
          <a:xfrm>
            <a:off x="1439652" y="4247138"/>
            <a:ext cx="5852082" cy="234106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197257" y="6289575"/>
            <a:ext cx="2839239" cy="261610"/>
          </a:xfrm>
          <a:prstGeom prst="rect">
            <a:avLst/>
          </a:prstGeom>
        </p:spPr>
        <p:txBody>
          <a:bodyPr wrap="none">
            <a:spAutoFit/>
          </a:bodyPr>
          <a:lstStyle/>
          <a:p>
            <a:r>
              <a:rPr lang="en-US" sz="1100" dirty="0"/>
              <a:t>(</a:t>
            </a:r>
            <a:r>
              <a:rPr lang="en-US" sz="1100" dirty="0" err="1"/>
              <a:t>Rehm</a:t>
            </a:r>
            <a:r>
              <a:rPr lang="en-US" sz="1100" dirty="0"/>
              <a:t> y cols., BMC Family Practice 2015)</a:t>
            </a:r>
            <a:endParaRPr lang="ca-ES" sz="1100" dirty="0"/>
          </a:p>
        </p:txBody>
      </p:sp>
      <p:sp>
        <p:nvSpPr>
          <p:cNvPr id="6" name="QuadreDeText 5"/>
          <p:cNvSpPr txBox="1"/>
          <p:nvPr/>
        </p:nvSpPr>
        <p:spPr>
          <a:xfrm>
            <a:off x="755576" y="4509120"/>
            <a:ext cx="1368152" cy="600164"/>
          </a:xfrm>
          <a:prstGeom prst="rect">
            <a:avLst/>
          </a:prstGeom>
          <a:noFill/>
        </p:spPr>
        <p:txBody>
          <a:bodyPr wrap="square" rtlCol="0">
            <a:spAutoFit/>
          </a:bodyPr>
          <a:lstStyle/>
          <a:p>
            <a:r>
              <a:rPr lang="ca-ES" sz="1100" dirty="0" smtClean="0">
                <a:solidFill>
                  <a:schemeClr val="tx1">
                    <a:lumMod val="50000"/>
                    <a:lumOff val="50000"/>
                  </a:schemeClr>
                </a:solidFill>
              </a:rPr>
              <a:t>Prevalença dependència alcohol</a:t>
            </a:r>
            <a:endParaRPr lang="ca-ES" sz="1100" dirty="0">
              <a:solidFill>
                <a:schemeClr val="tx1">
                  <a:lumMod val="50000"/>
                  <a:lumOff val="50000"/>
                </a:schemeClr>
              </a:solidFill>
            </a:endParaRPr>
          </a:p>
        </p:txBody>
      </p:sp>
      <p:grpSp>
        <p:nvGrpSpPr>
          <p:cNvPr id="9" name="Agrupa 8"/>
          <p:cNvGrpSpPr/>
          <p:nvPr/>
        </p:nvGrpSpPr>
        <p:grpSpPr>
          <a:xfrm>
            <a:off x="6413281" y="5430996"/>
            <a:ext cx="2119159" cy="446276"/>
            <a:chOff x="6341273" y="5046275"/>
            <a:chExt cx="2119159" cy="446276"/>
          </a:xfrm>
        </p:grpSpPr>
        <p:sp>
          <p:nvSpPr>
            <p:cNvPr id="7" name="Rectangle 6"/>
            <p:cNvSpPr/>
            <p:nvPr/>
          </p:nvSpPr>
          <p:spPr>
            <a:xfrm>
              <a:off x="6341273" y="5046275"/>
              <a:ext cx="2119159" cy="446276"/>
            </a:xfrm>
            <a:prstGeom prst="rect">
              <a:avLst/>
            </a:prstGeom>
          </p:spPr>
          <p:txBody>
            <a:bodyPr wrap="square">
              <a:spAutoFit/>
            </a:bodyPr>
            <a:lstStyle/>
            <a:p>
              <a:r>
                <a:rPr lang="ca-ES" sz="1200" b="1" dirty="0" smtClean="0"/>
                <a:t>      </a:t>
              </a:r>
              <a:r>
                <a:rPr lang="ca-ES" sz="1200" dirty="0" smtClean="0"/>
                <a:t>D</a:t>
              </a:r>
              <a:r>
                <a:rPr lang="ca-ES" sz="1100" dirty="0" smtClean="0"/>
                <a:t>iagnòstic del MF</a:t>
              </a:r>
            </a:p>
            <a:p>
              <a:r>
                <a:rPr lang="ca-ES" sz="1100" dirty="0" smtClean="0"/>
                <a:t>      Diagnòstic qüestionari CIDI</a:t>
              </a:r>
              <a:endParaRPr lang="ca-ES" sz="1100" dirty="0"/>
            </a:p>
          </p:txBody>
        </p:sp>
        <p:sp>
          <p:nvSpPr>
            <p:cNvPr id="8" name="Rectangle 7"/>
            <p:cNvSpPr/>
            <p:nvPr/>
          </p:nvSpPr>
          <p:spPr bwMode="auto">
            <a:xfrm>
              <a:off x="6444208" y="5109284"/>
              <a:ext cx="144016" cy="131966"/>
            </a:xfrm>
            <a:prstGeom prst="rect">
              <a:avLst/>
            </a:prstGeom>
            <a:solidFill>
              <a:srgbClr val="6CB0EE"/>
            </a:solidFill>
            <a:ln w="9525" cap="flat" cmpd="sng" algn="ctr">
              <a:solidFill>
                <a:srgbClr val="6CB0E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10" name="Rectangle 9"/>
            <p:cNvSpPr/>
            <p:nvPr/>
          </p:nvSpPr>
          <p:spPr bwMode="auto">
            <a:xfrm>
              <a:off x="6444208" y="5313258"/>
              <a:ext cx="144016" cy="131966"/>
            </a:xfrm>
            <a:prstGeom prst="rect">
              <a:avLst/>
            </a:prstGeom>
            <a:solidFill>
              <a:srgbClr val="D5535F"/>
            </a:solidFill>
            <a:ln w="9525" cap="flat" cmpd="sng" algn="ctr">
              <a:solidFill>
                <a:srgbClr val="D553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grpSp>
    </p:spTree>
    <p:extLst>
      <p:ext uri="{BB962C8B-B14F-4D97-AF65-F5344CB8AC3E}">
        <p14:creationId xmlns:p14="http://schemas.microsoft.com/office/powerpoint/2010/main" val="395054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Arribem tard</a:t>
            </a:r>
            <a:endParaRPr lang="ca-ES" dirty="0"/>
          </a:p>
        </p:txBody>
      </p:sp>
      <p:sp>
        <p:nvSpPr>
          <p:cNvPr id="3" name="Contenidor de contingut 2"/>
          <p:cNvSpPr>
            <a:spLocks noGrp="1"/>
          </p:cNvSpPr>
          <p:nvPr>
            <p:ph idx="1"/>
          </p:nvPr>
        </p:nvSpPr>
        <p:spPr>
          <a:xfrm>
            <a:off x="457200" y="1556793"/>
            <a:ext cx="8229600" cy="4104456"/>
          </a:xfrm>
        </p:spPr>
        <p:txBody>
          <a:bodyPr/>
          <a:lstStyle/>
          <a:p>
            <a:pPr>
              <a:lnSpc>
                <a:spcPct val="150000"/>
              </a:lnSpc>
            </a:pPr>
            <a:r>
              <a:rPr lang="ca-ES" dirty="0" smtClean="0"/>
              <a:t>El tractament s’inicia més de 10 anys després d’iniciat el trastorn                 </a:t>
            </a:r>
            <a:r>
              <a:rPr lang="ca-ES" sz="1600" dirty="0" smtClean="0"/>
              <a:t>(Gual, 2015).</a:t>
            </a:r>
          </a:p>
          <a:p>
            <a:pPr>
              <a:lnSpc>
                <a:spcPct val="150000"/>
              </a:lnSpc>
            </a:pPr>
            <a:r>
              <a:rPr lang="ca-ES" dirty="0" smtClean="0"/>
              <a:t>Habitualment el tractament especialitzat de l’alcoholisme no s’inicia fins que el pacient arriba a fases avançades de la malaltia, quan ja resulta més difícil la recuperació.</a:t>
            </a:r>
          </a:p>
          <a:p>
            <a:pPr>
              <a:lnSpc>
                <a:spcPct val="150000"/>
              </a:lnSpc>
            </a:pPr>
            <a:r>
              <a:rPr lang="ca-ES" dirty="0" smtClean="0"/>
              <a:t>El tractament en fases inicials de la malaltia podria evitar la càrrega sanitària i social, associada a la cronificació, pel fet de no haver rebut un tractament especialitzat eficaç</a:t>
            </a:r>
          </a:p>
          <a:p>
            <a:pPr marL="0" indent="0">
              <a:lnSpc>
                <a:spcPct val="150000"/>
              </a:lnSpc>
              <a:buNone/>
            </a:pPr>
            <a:endParaRPr lang="es-ES" dirty="0"/>
          </a:p>
          <a:p>
            <a:pPr marL="0" indent="0" algn="r">
              <a:lnSpc>
                <a:spcPct val="150000"/>
              </a:lnSpc>
              <a:buNone/>
            </a:pPr>
            <a:r>
              <a:rPr lang="es-ES" sz="1800" dirty="0" smtClean="0"/>
              <a:t>(</a:t>
            </a:r>
            <a:r>
              <a:rPr lang="es-ES" sz="1800" dirty="0" err="1" smtClean="0"/>
              <a:t>Rehm</a:t>
            </a:r>
            <a:r>
              <a:rPr lang="es-ES" sz="1800" dirty="0" smtClean="0"/>
              <a:t> y cols., 2015c).</a:t>
            </a:r>
            <a:endParaRPr lang="ca-ES" sz="1800" dirty="0"/>
          </a:p>
        </p:txBody>
      </p:sp>
    </p:spTree>
    <p:extLst>
      <p:ext uri="{BB962C8B-B14F-4D97-AF65-F5344CB8AC3E}">
        <p14:creationId xmlns:p14="http://schemas.microsoft.com/office/powerpoint/2010/main" val="1362099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prstGeom prst="rect">
            <a:avLst/>
          </a:prstGeom>
        </p:spPr>
        <p:txBody>
          <a:bodyPr/>
          <a:lstStyle/>
          <a:p>
            <a:r>
              <a:rPr lang="es-ES" sz="2800" dirty="0" err="1" smtClean="0">
                <a:solidFill>
                  <a:schemeClr val="tx1"/>
                </a:solidFill>
              </a:rPr>
              <a:t>Baixa</a:t>
            </a:r>
            <a:r>
              <a:rPr lang="es-ES" sz="2800" dirty="0" smtClean="0">
                <a:solidFill>
                  <a:schemeClr val="tx1"/>
                </a:solidFill>
              </a:rPr>
              <a:t> </a:t>
            </a:r>
            <a:r>
              <a:rPr lang="es-ES" sz="2800" dirty="0" err="1" smtClean="0">
                <a:solidFill>
                  <a:schemeClr val="tx1"/>
                </a:solidFill>
              </a:rPr>
              <a:t>qualitat</a:t>
            </a:r>
            <a:r>
              <a:rPr lang="es-ES" sz="2800" dirty="0" smtClean="0">
                <a:solidFill>
                  <a:schemeClr val="tx1"/>
                </a:solidFill>
              </a:rPr>
              <a:t> del registre a </a:t>
            </a:r>
            <a:r>
              <a:rPr lang="es-ES" sz="2800" dirty="0" err="1" smtClean="0">
                <a:solidFill>
                  <a:schemeClr val="tx1"/>
                </a:solidFill>
              </a:rPr>
              <a:t>l’HC</a:t>
            </a:r>
            <a:r>
              <a:rPr lang="es-ES" sz="2800" dirty="0" smtClean="0">
                <a:solidFill>
                  <a:schemeClr val="tx1"/>
                </a:solidFill>
              </a:rPr>
              <a:t> (</a:t>
            </a:r>
            <a:r>
              <a:rPr lang="es-ES" sz="2800" dirty="0" err="1" smtClean="0">
                <a:solidFill>
                  <a:schemeClr val="tx1"/>
                </a:solidFill>
              </a:rPr>
              <a:t>eCAP</a:t>
            </a:r>
            <a:r>
              <a:rPr lang="es-ES" sz="2800" dirty="0" smtClean="0">
                <a:solidFill>
                  <a:schemeClr val="tx1"/>
                </a:solidFill>
              </a:rPr>
              <a:t>)</a:t>
            </a:r>
            <a:endParaRPr lang="es-ES" sz="2800" dirty="0">
              <a:solidFill>
                <a:schemeClr val="tx1"/>
              </a:solidFill>
            </a:endParaRPr>
          </a:p>
        </p:txBody>
      </p:sp>
      <p:sp>
        <p:nvSpPr>
          <p:cNvPr id="4" name="Contenidor de contingut 2"/>
          <p:cNvSpPr txBox="1">
            <a:spLocks/>
          </p:cNvSpPr>
          <p:nvPr/>
        </p:nvSpPr>
        <p:spPr>
          <a:xfrm>
            <a:off x="609600" y="1752600"/>
            <a:ext cx="8229600" cy="4525963"/>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ca-ES" kern="0" dirty="0" smtClean="0"/>
              <a:t>Tant en la identificació del Bevedor de risc</a:t>
            </a:r>
          </a:p>
          <a:p>
            <a:endParaRPr lang="ca-ES" kern="0" dirty="0" smtClean="0"/>
          </a:p>
          <a:p>
            <a:endParaRPr lang="ca-ES" kern="0" dirty="0"/>
          </a:p>
          <a:p>
            <a:endParaRPr lang="ca-ES" kern="0" dirty="0" smtClean="0"/>
          </a:p>
          <a:p>
            <a:endParaRPr lang="ca-ES" kern="0" dirty="0"/>
          </a:p>
          <a:p>
            <a:endParaRPr lang="ca-ES" kern="0" dirty="0" smtClean="0"/>
          </a:p>
          <a:p>
            <a:r>
              <a:rPr lang="ca-ES" kern="0" dirty="0" smtClean="0"/>
              <a:t>Com en la quantitat consumida (grams/setmana)</a:t>
            </a:r>
            <a:endParaRPr lang="es-ES" kern="0" dirty="0" smtClean="0"/>
          </a:p>
          <a:p>
            <a:pPr marL="0" indent="0">
              <a:buFontTx/>
              <a:buNone/>
            </a:pPr>
            <a:endParaRPr lang="es-ES" kern="0" dirty="0" smtClean="0"/>
          </a:p>
          <a:p>
            <a:pPr marL="0" indent="0">
              <a:buFontTx/>
              <a:buNone/>
            </a:pPr>
            <a:endParaRPr lang="es-ES" kern="0" dirty="0" smtClean="0"/>
          </a:p>
        </p:txBody>
      </p:sp>
      <p:graphicFrame>
        <p:nvGraphicFramePr>
          <p:cNvPr id="6" name="4 Tabla"/>
          <p:cNvGraphicFramePr>
            <a:graphicFrameLocks noGrp="1"/>
          </p:cNvGraphicFramePr>
          <p:nvPr>
            <p:extLst>
              <p:ext uri="{D42A27DB-BD31-4B8C-83A1-F6EECF244321}">
                <p14:modId xmlns:p14="http://schemas.microsoft.com/office/powerpoint/2010/main" val="789289381"/>
              </p:ext>
            </p:extLst>
          </p:nvPr>
        </p:nvGraphicFramePr>
        <p:xfrm>
          <a:off x="1331640" y="2285132"/>
          <a:ext cx="6080721" cy="1431900"/>
        </p:xfrm>
        <a:graphic>
          <a:graphicData uri="http://schemas.openxmlformats.org/drawingml/2006/table">
            <a:tbl>
              <a:tblPr/>
              <a:tblGrid>
                <a:gridCol w="1224136"/>
                <a:gridCol w="1435607"/>
                <a:gridCol w="1773161"/>
                <a:gridCol w="1647817"/>
              </a:tblGrid>
              <a:tr h="357975">
                <a:tc gridSpan="4">
                  <a:txBody>
                    <a:bodyPr/>
                    <a:lstStyle/>
                    <a:p>
                      <a:pPr>
                        <a:lnSpc>
                          <a:spcPct val="115000"/>
                        </a:lnSpc>
                        <a:spcAft>
                          <a:spcPts val="1000"/>
                        </a:spcAft>
                      </a:pPr>
                      <a:r>
                        <a:rPr lang="en-US" sz="1400" b="1" dirty="0" err="1" smtClean="0">
                          <a:solidFill>
                            <a:schemeClr val="bg1"/>
                          </a:solidFill>
                          <a:latin typeface="+mn-lt"/>
                          <a:ea typeface="Calibri"/>
                          <a:cs typeface="Times New Roman"/>
                        </a:rPr>
                        <a:t>Consum</a:t>
                      </a:r>
                      <a:r>
                        <a:rPr lang="en-US" sz="1400" b="1" baseline="0" dirty="0" smtClean="0">
                          <a:solidFill>
                            <a:schemeClr val="bg1"/>
                          </a:solidFill>
                          <a:latin typeface="+mn-lt"/>
                          <a:ea typeface="Calibri"/>
                          <a:cs typeface="Times New Roman"/>
                        </a:rPr>
                        <a:t> de </a:t>
                      </a:r>
                      <a:r>
                        <a:rPr lang="en-US" sz="1400" b="1" baseline="0" dirty="0" err="1" smtClean="0">
                          <a:solidFill>
                            <a:schemeClr val="bg1"/>
                          </a:solidFill>
                          <a:latin typeface="+mn-lt"/>
                          <a:ea typeface="Calibri"/>
                          <a:cs typeface="Times New Roman"/>
                        </a:rPr>
                        <a:t>Risc</a:t>
                      </a:r>
                      <a:r>
                        <a:rPr lang="en-US" sz="1400" b="1" baseline="0" dirty="0" smtClean="0">
                          <a:solidFill>
                            <a:schemeClr val="bg1"/>
                          </a:solidFill>
                          <a:latin typeface="+mn-lt"/>
                          <a:ea typeface="Calibri"/>
                          <a:cs typeface="Times New Roman"/>
                        </a:rPr>
                        <a:t> (N=</a:t>
                      </a:r>
                      <a:r>
                        <a:rPr kumimoji="0" lang="es-ES" sz="1400" b="1" kern="1200" dirty="0" smtClean="0">
                          <a:solidFill>
                            <a:schemeClr val="bg1"/>
                          </a:solidFill>
                          <a:latin typeface="+mn-lt"/>
                          <a:ea typeface="+mn-ea"/>
                          <a:cs typeface="+mn-cs"/>
                        </a:rPr>
                        <a:t>1 909 358</a:t>
                      </a:r>
                      <a:r>
                        <a:rPr lang="en-US" sz="1400" b="1" baseline="0" dirty="0" smtClean="0">
                          <a:solidFill>
                            <a:schemeClr val="bg1"/>
                          </a:solidFill>
                          <a:latin typeface="+mn-lt"/>
                          <a:ea typeface="Calibri"/>
                          <a:cs typeface="Times New Roman"/>
                        </a:rPr>
                        <a:t>)</a:t>
                      </a:r>
                      <a:endParaRPr lang="es-ES" sz="1400" b="1"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57975">
                <a:tc>
                  <a:txBody>
                    <a:bodyPr/>
                    <a:lstStyle/>
                    <a:p>
                      <a:pPr>
                        <a:lnSpc>
                          <a:spcPct val="115000"/>
                        </a:lnSpc>
                      </a:pPr>
                      <a:endParaRPr lang="es-ES" sz="1400" dirty="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7975">
                <a:tc>
                  <a:txBody>
                    <a:bodyPr/>
                    <a:lstStyle/>
                    <a:p>
                      <a:pPr>
                        <a:lnSpc>
                          <a:spcPct val="115000"/>
                        </a:lnSpc>
                        <a:spcAft>
                          <a:spcPts val="1000"/>
                        </a:spcAft>
                      </a:pPr>
                      <a:r>
                        <a:rPr lang="es-ES" sz="1400" b="1" dirty="0" smtClean="0">
                          <a:latin typeface="+mn-lt"/>
                          <a:ea typeface="Calibri"/>
                          <a:cs typeface="Times New Roman"/>
                        </a:rPr>
                        <a:t>N</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1294471</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550362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64525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7975">
                <a:tc>
                  <a:txBody>
                    <a:bodyPr/>
                    <a:lstStyle/>
                    <a:p>
                      <a:pPr>
                        <a:lnSpc>
                          <a:spcPct val="115000"/>
                        </a:lnSpc>
                        <a:spcAft>
                          <a:spcPts val="1000"/>
                        </a:spcAft>
                      </a:pPr>
                      <a:r>
                        <a:rPr lang="es-ES" sz="1400" b="1" dirty="0" smtClean="0">
                          <a:latin typeface="+mn-lt"/>
                          <a:ea typeface="Calibri"/>
                          <a:cs typeface="Times New Roman"/>
                        </a:rPr>
                        <a:t>%</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smtClean="0">
                          <a:latin typeface="+mn-lt"/>
                          <a:ea typeface="Calibri"/>
                          <a:cs typeface="Times New Roman"/>
                        </a:rPr>
                        <a:t>67.8</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S" sz="1400" dirty="0" smtClean="0">
                          <a:latin typeface="+mn-lt"/>
                          <a:ea typeface="Calibri"/>
                          <a:cs typeface="Times New Roman"/>
                        </a:rPr>
                        <a:t>28.8</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smtClean="0">
                          <a:latin typeface="+mn-lt"/>
                          <a:ea typeface="Calibri"/>
                          <a:cs typeface="Times New Roman"/>
                        </a:rPr>
                        <a:t>3.4</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7" name="3 Tabla"/>
          <p:cNvGraphicFramePr>
            <a:graphicFrameLocks noGrp="1"/>
          </p:cNvGraphicFramePr>
          <p:nvPr>
            <p:extLst>
              <p:ext uri="{D42A27DB-BD31-4B8C-83A1-F6EECF244321}">
                <p14:modId xmlns:p14="http://schemas.microsoft.com/office/powerpoint/2010/main" val="448572433"/>
              </p:ext>
            </p:extLst>
          </p:nvPr>
        </p:nvGraphicFramePr>
        <p:xfrm>
          <a:off x="1331640" y="4517380"/>
          <a:ext cx="6096001" cy="1431900"/>
        </p:xfrm>
        <a:graphic>
          <a:graphicData uri="http://schemas.openxmlformats.org/drawingml/2006/table">
            <a:tbl>
              <a:tblPr/>
              <a:tblGrid>
                <a:gridCol w="1199457"/>
                <a:gridCol w="1466969"/>
                <a:gridCol w="1777617"/>
                <a:gridCol w="1651958"/>
              </a:tblGrid>
              <a:tr h="357975">
                <a:tc gridSpan="4">
                  <a:txBody>
                    <a:bodyPr/>
                    <a:lstStyle/>
                    <a:p>
                      <a:pPr>
                        <a:lnSpc>
                          <a:spcPct val="115000"/>
                        </a:lnSpc>
                        <a:spcAft>
                          <a:spcPts val="1000"/>
                        </a:spcAft>
                      </a:pPr>
                      <a:r>
                        <a:rPr lang="en-US" sz="1400" b="1" dirty="0">
                          <a:solidFill>
                            <a:schemeClr val="bg1"/>
                          </a:solidFill>
                          <a:latin typeface="+mn-lt"/>
                          <a:ea typeface="Calibri"/>
                          <a:cs typeface="Times New Roman"/>
                        </a:rPr>
                        <a:t>Grams alcohol per </a:t>
                      </a:r>
                      <a:r>
                        <a:rPr lang="en-US" sz="1400" b="1" dirty="0" err="1">
                          <a:solidFill>
                            <a:schemeClr val="bg1"/>
                          </a:solidFill>
                          <a:latin typeface="+mn-lt"/>
                          <a:ea typeface="Calibri"/>
                          <a:cs typeface="Times New Roman"/>
                        </a:rPr>
                        <a:t>setmana</a:t>
                      </a:r>
                      <a:r>
                        <a:rPr lang="en-US" sz="1400" b="1" dirty="0">
                          <a:solidFill>
                            <a:schemeClr val="bg1"/>
                          </a:solidFill>
                          <a:latin typeface="+mn-lt"/>
                          <a:ea typeface="Calibri"/>
                          <a:cs typeface="Times New Roman"/>
                        </a:rPr>
                        <a:t> (</a:t>
                      </a:r>
                      <a:r>
                        <a:rPr lang="en-US" sz="1400" b="1" dirty="0" err="1">
                          <a:solidFill>
                            <a:schemeClr val="bg1"/>
                          </a:solidFill>
                          <a:latin typeface="+mn-lt"/>
                          <a:ea typeface="Calibri"/>
                          <a:cs typeface="Times New Roman"/>
                        </a:rPr>
                        <a:t>Mitjana</a:t>
                      </a:r>
                      <a:r>
                        <a:rPr lang="en-US" sz="1400" b="1" dirty="0">
                          <a:solidFill>
                            <a:schemeClr val="bg1"/>
                          </a:solidFill>
                          <a:latin typeface="+mn-lt"/>
                          <a:ea typeface="Calibri"/>
                          <a:cs typeface="Times New Roman"/>
                        </a:rPr>
                        <a:t> (min-max))</a:t>
                      </a:r>
                      <a:endParaRPr lang="es-ES" sz="1400"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57975">
                <a:tc>
                  <a:txBody>
                    <a:bodyPr/>
                    <a:lstStyle/>
                    <a:p>
                      <a:pPr>
                        <a:lnSpc>
                          <a:spcPct val="115000"/>
                        </a:lnSpc>
                      </a:pPr>
                      <a:endParaRPr lang="es-ES" sz="140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7975">
                <a:tc>
                  <a:txBody>
                    <a:bodyPr/>
                    <a:lstStyle/>
                    <a:p>
                      <a:pPr>
                        <a:lnSpc>
                          <a:spcPct val="115000"/>
                        </a:lnSpc>
                        <a:spcAft>
                          <a:spcPts val="1000"/>
                        </a:spcAft>
                      </a:pPr>
                      <a:r>
                        <a:rPr lang="es-ES" sz="1400" b="1" dirty="0" err="1">
                          <a:latin typeface="+mn-lt"/>
                          <a:ea typeface="Calibri"/>
                          <a:cs typeface="Times New Roman"/>
                        </a:rPr>
                        <a:t>Homes</a:t>
                      </a:r>
                      <a:r>
                        <a:rPr lang="es-ES" sz="1400" b="1" dirty="0">
                          <a:latin typeface="+mn-lt"/>
                          <a:ea typeface="Calibri"/>
                          <a:cs typeface="Times New Roman"/>
                        </a:rPr>
                        <a:t>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83.7 (0.1-270)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495.2 (280-2800)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7975">
                <a:tc>
                  <a:txBody>
                    <a:bodyPr/>
                    <a:lstStyle/>
                    <a:p>
                      <a:pPr>
                        <a:lnSpc>
                          <a:spcPct val="115000"/>
                        </a:lnSpc>
                        <a:spcAft>
                          <a:spcPts val="1000"/>
                        </a:spcAft>
                      </a:pPr>
                      <a:r>
                        <a:rPr lang="es-ES" sz="1400" b="1">
                          <a:latin typeface="+mn-lt"/>
                          <a:ea typeface="Calibri"/>
                          <a:cs typeface="Times New Roman"/>
                        </a:rPr>
                        <a:t>Dones </a:t>
                      </a:r>
                      <a:endParaRPr lang="es-ES" sz="140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50.4 (0.2-166.3)</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a:latin typeface="+mn-lt"/>
                          <a:ea typeface="Calibri"/>
                          <a:cs typeface="Times New Roman"/>
                        </a:rPr>
                        <a:t>326.6 (170-2800)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3" name="Oval 2"/>
          <p:cNvSpPr/>
          <p:nvPr/>
        </p:nvSpPr>
        <p:spPr bwMode="auto">
          <a:xfrm>
            <a:off x="2555776" y="3284984"/>
            <a:ext cx="1440160" cy="576064"/>
          </a:xfrm>
          <a:prstGeom prst="ellipse">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Quins son els nous paradigmes? </a:t>
            </a:r>
            <a:endParaRPr lang="ca-ES" dirty="0"/>
          </a:p>
        </p:txBody>
      </p:sp>
      <p:sp>
        <p:nvSpPr>
          <p:cNvPr id="3" name="Contenidor de contingut 2"/>
          <p:cNvSpPr>
            <a:spLocks noGrp="1"/>
          </p:cNvSpPr>
          <p:nvPr>
            <p:ph idx="1"/>
          </p:nvPr>
        </p:nvSpPr>
        <p:spPr>
          <a:xfrm>
            <a:off x="457200" y="1600200"/>
            <a:ext cx="8363272" cy="4525963"/>
          </a:xfrm>
        </p:spPr>
        <p:txBody>
          <a:bodyPr/>
          <a:lstStyle/>
          <a:p>
            <a:r>
              <a:rPr lang="ca-ES" sz="2400" dirty="0" smtClean="0"/>
              <a:t>L’abordatge habitual és </a:t>
            </a:r>
            <a:r>
              <a:rPr lang="ca-ES" sz="2400" b="1" dirty="0" smtClean="0"/>
              <a:t>dicotòmic</a:t>
            </a:r>
            <a:r>
              <a:rPr lang="ca-ES" sz="2400" dirty="0" smtClean="0"/>
              <a:t> (addictes/ no addictes) i ara canviem la visió per passar al </a:t>
            </a:r>
            <a:r>
              <a:rPr lang="ca-ES" sz="2400" b="1" dirty="0" smtClean="0"/>
              <a:t>contínuum  </a:t>
            </a:r>
          </a:p>
          <a:p>
            <a:pPr marL="800100" lvl="2" indent="0">
              <a:buNone/>
            </a:pPr>
            <a:r>
              <a:rPr lang="ca-ES" sz="2200" b="1" dirty="0" smtClean="0"/>
              <a:t>Per adaptar-nos a la realitat social </a:t>
            </a:r>
            <a:endParaRPr lang="ca-ES" sz="2200" b="1" dirty="0"/>
          </a:p>
          <a:p>
            <a:pPr marL="800100" lvl="2" indent="0">
              <a:buNone/>
            </a:pPr>
            <a:r>
              <a:rPr lang="ca-ES" sz="2200" b="1" dirty="0" smtClean="0"/>
              <a:t>Per a reduir l’estigma</a:t>
            </a:r>
          </a:p>
          <a:p>
            <a:pPr marL="0" indent="0">
              <a:buNone/>
            </a:pPr>
            <a:endParaRPr lang="ca-ES" sz="2200" b="1" dirty="0"/>
          </a:p>
          <a:p>
            <a:pPr marL="0" indent="0">
              <a:buNone/>
            </a:pPr>
            <a:r>
              <a:rPr lang="ca-ES" sz="2400" b="1" dirty="0" smtClean="0"/>
              <a:t>Dependència alcohol—Trastorn per consum d’alcohol i Criteris DSMV— Consum Excessiu Reiterat</a:t>
            </a:r>
          </a:p>
          <a:p>
            <a:pPr marL="0" indent="0">
              <a:buNone/>
            </a:pPr>
            <a:endParaRPr lang="ca-ES" sz="2400" b="1" dirty="0" smtClean="0"/>
          </a:p>
        </p:txBody>
      </p:sp>
      <p:sp>
        <p:nvSpPr>
          <p:cNvPr id="4" name="Fletxa a la dreta ratllada 3"/>
          <p:cNvSpPr/>
          <p:nvPr/>
        </p:nvSpPr>
        <p:spPr bwMode="auto">
          <a:xfrm rot="5400000">
            <a:off x="3347864" y="4437113"/>
            <a:ext cx="576064" cy="720080"/>
          </a:xfrm>
          <a:prstGeom prst="stripedRightArrow">
            <a:avLst/>
          </a:prstGeom>
          <a:solidFill>
            <a:srgbClr val="70AC2E"/>
          </a:solidFill>
          <a:ln w="952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5" name="Rectangle 4"/>
          <p:cNvSpPr/>
          <p:nvPr/>
        </p:nvSpPr>
        <p:spPr>
          <a:xfrm>
            <a:off x="504056" y="5085184"/>
            <a:ext cx="6372200" cy="904863"/>
          </a:xfrm>
          <a:prstGeom prst="rect">
            <a:avLst/>
          </a:prstGeom>
        </p:spPr>
        <p:txBody>
          <a:bodyPr wrap="square">
            <a:spAutoFit/>
          </a:bodyPr>
          <a:lstStyle/>
          <a:p>
            <a:pPr algn="ctr">
              <a:spcBef>
                <a:spcPct val="20000"/>
              </a:spcBef>
            </a:pPr>
            <a:r>
              <a:rPr lang="ca-ES" sz="2400" b="1" dirty="0">
                <a:latin typeface="Trebuchet MS" pitchFamily="34" charset="0"/>
                <a:cs typeface="Times New Roman" pitchFamily="18" charset="0"/>
              </a:rPr>
              <a:t>Atenció Centrada en la persona</a:t>
            </a:r>
          </a:p>
          <a:p>
            <a:pPr algn="ctr">
              <a:spcBef>
                <a:spcPct val="20000"/>
              </a:spcBef>
            </a:pPr>
            <a:r>
              <a:rPr lang="ca-ES" sz="2400" b="1" dirty="0" smtClean="0">
                <a:latin typeface="Trebuchet MS" pitchFamily="34" charset="0"/>
                <a:cs typeface="Times New Roman" pitchFamily="18" charset="0"/>
              </a:rPr>
              <a:t>Presa </a:t>
            </a:r>
            <a:r>
              <a:rPr lang="ca-ES" sz="2400" b="1" dirty="0">
                <a:latin typeface="Trebuchet MS" pitchFamily="34" charset="0"/>
                <a:cs typeface="Times New Roman" pitchFamily="18" charset="0"/>
              </a:rPr>
              <a:t>decisions compartida</a:t>
            </a:r>
          </a:p>
        </p:txBody>
      </p:sp>
    </p:spTree>
    <p:extLst>
      <p:ext uri="{BB962C8B-B14F-4D97-AF65-F5344CB8AC3E}">
        <p14:creationId xmlns:p14="http://schemas.microsoft.com/office/powerpoint/2010/main" val="1090079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bwMode="auto">
          <a:xfrm>
            <a:off x="251520" y="2996952"/>
            <a:ext cx="8568952" cy="1584176"/>
          </a:xfrm>
          <a:prstGeom prst="round2Diag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bg1"/>
              </a:solidFill>
              <a:effectLst/>
              <a:latin typeface="Arial" pitchFamily="34" charset="0"/>
              <a:ea typeface="ＭＳ Ｐゴシック" charset="-128"/>
            </a:endParaRPr>
          </a:p>
        </p:txBody>
      </p:sp>
      <p:sp>
        <p:nvSpPr>
          <p:cNvPr id="2" name="Títol 1"/>
          <p:cNvSpPr>
            <a:spLocks noGrp="1"/>
          </p:cNvSpPr>
          <p:nvPr>
            <p:ph type="title"/>
          </p:nvPr>
        </p:nvSpPr>
        <p:spPr>
          <a:xfrm>
            <a:off x="374848" y="274638"/>
            <a:ext cx="8229600" cy="1143000"/>
          </a:xfrm>
        </p:spPr>
        <p:txBody>
          <a:bodyPr/>
          <a:lstStyle/>
          <a:p>
            <a:r>
              <a:rPr lang="ca-ES" dirty="0" smtClean="0"/>
              <a:t>Trastorn per Consum d’Alcohol (TCA)</a:t>
            </a:r>
            <a:endParaRPr lang="ca-ES" dirty="0"/>
          </a:p>
        </p:txBody>
      </p:sp>
      <p:sp>
        <p:nvSpPr>
          <p:cNvPr id="3" name="Contenidor de contingut 2"/>
          <p:cNvSpPr>
            <a:spLocks noGrp="1"/>
          </p:cNvSpPr>
          <p:nvPr>
            <p:ph idx="1"/>
          </p:nvPr>
        </p:nvSpPr>
        <p:spPr>
          <a:xfrm>
            <a:off x="395536" y="1600200"/>
            <a:ext cx="8229600" cy="4525963"/>
          </a:xfrm>
        </p:spPr>
        <p:txBody>
          <a:bodyPr/>
          <a:lstStyle/>
          <a:p>
            <a:pPr>
              <a:buNone/>
            </a:pPr>
            <a:r>
              <a:rPr lang="ca-ES" sz="2400" smtClean="0"/>
              <a:t>DSM-V: Trastorn per Consum d’Alcohol (TCA)</a:t>
            </a:r>
          </a:p>
          <a:p>
            <a:pPr marL="0" indent="0">
              <a:buNone/>
            </a:pPr>
            <a:r>
              <a:rPr lang="ca-ES"/>
              <a:t>	</a:t>
            </a:r>
            <a:r>
              <a:rPr lang="ca-ES" smtClean="0"/>
              <a:t>      </a:t>
            </a:r>
            <a:r>
              <a:rPr lang="ca-ES" sz="1800" smtClean="0"/>
              <a:t>Fusió dels criteris d’abús d’alcohol + els criteris de dependència</a:t>
            </a:r>
          </a:p>
          <a:p>
            <a:pPr marL="0" indent="0">
              <a:buNone/>
            </a:pPr>
            <a:endParaRPr lang="ca-ES" smtClean="0"/>
          </a:p>
          <a:p>
            <a:pPr marL="0" indent="0">
              <a:buNone/>
            </a:pPr>
            <a:endParaRPr lang="ca-ES" smtClean="0"/>
          </a:p>
          <a:p>
            <a:pPr marL="0" indent="0">
              <a:buNone/>
            </a:pPr>
            <a:r>
              <a:rPr lang="ca-ES" smtClean="0">
                <a:solidFill>
                  <a:schemeClr val="bg1"/>
                </a:solidFill>
              </a:rPr>
              <a:t>Baixa l’umbral pel diagnòstic de Trastorn per Consum d’Alcohol, amb la qual cosa afavoreix el tractament precoç  de la malaltia alcohòlica en pacients de menor gravetat (en fase inicial malaltia), ja que facilita el diagnòstic, tractament i remissió de l’alcoholisme</a:t>
            </a:r>
          </a:p>
          <a:p>
            <a:pPr marL="0" indent="0">
              <a:buNone/>
            </a:pPr>
            <a:endParaRPr lang="ca-ES">
              <a:solidFill>
                <a:schemeClr val="bg1"/>
              </a:solidFill>
            </a:endParaRPr>
          </a:p>
        </p:txBody>
      </p:sp>
    </p:spTree>
    <p:extLst>
      <p:ext uri="{BB962C8B-B14F-4D97-AF65-F5344CB8AC3E}">
        <p14:creationId xmlns:p14="http://schemas.microsoft.com/office/powerpoint/2010/main" val="2737369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179512" y="1340768"/>
            <a:ext cx="8784976" cy="5184576"/>
          </a:xfrm>
          <a:prstGeom prst="roundRect">
            <a:avLst/>
          </a:prstGeom>
          <a:solidFill>
            <a:schemeClr val="bg1">
              <a:lumMod val="85000"/>
            </a:schemeClr>
          </a:solidFill>
          <a:ln w="381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3" name="Contenidor de contingut 2"/>
          <p:cNvSpPr>
            <a:spLocks noGrp="1"/>
          </p:cNvSpPr>
          <p:nvPr>
            <p:ph idx="1"/>
          </p:nvPr>
        </p:nvSpPr>
        <p:spPr>
          <a:xfrm>
            <a:off x="457200" y="332656"/>
            <a:ext cx="8229600" cy="6038131"/>
          </a:xfrm>
        </p:spPr>
        <p:txBody>
          <a:bodyPr/>
          <a:lstStyle/>
          <a:p>
            <a:pPr>
              <a:buNone/>
            </a:pPr>
            <a:r>
              <a:rPr lang="ca-ES" sz="2800" b="1" dirty="0" smtClean="0">
                <a:latin typeface="Trebuchet MS" pitchFamily="34" charset="0"/>
              </a:rPr>
              <a:t>Diagnòstic del TCA (DSM-V) </a:t>
            </a:r>
            <a:r>
              <a:rPr lang="ca-ES" sz="2400" b="1" dirty="0" smtClean="0">
                <a:latin typeface="Trebuchet MS" pitchFamily="34" charset="0"/>
              </a:rPr>
              <a:t>(Dependència alcohol)</a:t>
            </a:r>
            <a:endParaRPr lang="ca-ES" sz="2800" b="1" dirty="0" smtClean="0">
              <a:latin typeface="Trebuchet MS" pitchFamily="34" charset="0"/>
            </a:endParaRPr>
          </a:p>
          <a:p>
            <a:pPr>
              <a:buNone/>
            </a:pPr>
            <a:r>
              <a:rPr lang="ca-ES" sz="1600" dirty="0" smtClean="0"/>
              <a:t>Presentar almenys </a:t>
            </a:r>
            <a:r>
              <a:rPr lang="ca-ES" sz="1600" b="1" dirty="0" smtClean="0"/>
              <a:t>2 símptomes conductuals</a:t>
            </a:r>
            <a:r>
              <a:rPr lang="ca-ES" sz="1600" dirty="0" smtClean="0"/>
              <a:t>, en els </a:t>
            </a:r>
            <a:r>
              <a:rPr lang="ca-ES" sz="1600" b="1" dirty="0" smtClean="0"/>
              <a:t>darrers 12 mesos</a:t>
            </a:r>
            <a:r>
              <a:rPr lang="ca-ES" sz="1600" dirty="0" smtClean="0"/>
              <a:t>:</a:t>
            </a:r>
          </a:p>
          <a:p>
            <a:endParaRPr lang="ca-ES" sz="1400" dirty="0" smtClean="0"/>
          </a:p>
          <a:p>
            <a:r>
              <a:rPr lang="ca-ES" sz="1400" dirty="0" smtClean="0"/>
              <a:t>Consum d’alcohol amb freqüència en quantitats superiors o durant un temps més llarg del previst</a:t>
            </a:r>
          </a:p>
          <a:p>
            <a:r>
              <a:rPr lang="ca-ES" sz="1400" dirty="0" smtClean="0"/>
              <a:t>Desig persistent o esforços fracassats d’ abandonar o controlar el consum d’alcohol.</a:t>
            </a:r>
          </a:p>
          <a:p>
            <a:r>
              <a:rPr lang="ca-ES" sz="1400" dirty="0" smtClean="0"/>
              <a:t>S'inverteix molt temps en les activitats necessàries per aconseguir alcohol, consumir-ho o recuperar-se dels seus efectes.</a:t>
            </a:r>
          </a:p>
          <a:p>
            <a:r>
              <a:rPr lang="ca-ES" sz="1400" dirty="0" smtClean="0"/>
              <a:t>“Ànsia”, desig molt fort o necessitat de consumir alcohol.</a:t>
            </a:r>
          </a:p>
          <a:p>
            <a:r>
              <a:rPr lang="ca-ES" sz="1400" dirty="0" smtClean="0"/>
              <a:t>Consum recurrent d’ alcohol que porta a l'incompliment de deures fonamentals en la feina, la escola o la casa.</a:t>
            </a:r>
          </a:p>
          <a:p>
            <a:r>
              <a:rPr lang="ca-ES" sz="1400" dirty="0" smtClean="0"/>
              <a:t>Consum continuat d’alcohol malgrat tenir problemes socials o interpersonals persistents o recurrents, produïts pes efectes de l’alcohol.</a:t>
            </a:r>
          </a:p>
          <a:p>
            <a:r>
              <a:rPr lang="fr-FR" sz="1400" dirty="0" err="1" smtClean="0"/>
              <a:t>Abandonament</a:t>
            </a:r>
            <a:r>
              <a:rPr lang="fr-FR" sz="1400" dirty="0" smtClean="0"/>
              <a:t> o </a:t>
            </a:r>
            <a:r>
              <a:rPr lang="fr-FR" sz="1400" dirty="0" err="1" smtClean="0"/>
              <a:t>reducció</a:t>
            </a:r>
            <a:r>
              <a:rPr lang="fr-FR" sz="1400" dirty="0" smtClean="0"/>
              <a:t> d'</a:t>
            </a:r>
            <a:r>
              <a:rPr lang="fr-FR" sz="1400" dirty="0" err="1" smtClean="0"/>
              <a:t>activitats</a:t>
            </a:r>
            <a:r>
              <a:rPr lang="fr-FR" sz="1400" dirty="0" smtClean="0"/>
              <a:t> </a:t>
            </a:r>
            <a:r>
              <a:rPr lang="fr-FR" sz="1400" dirty="0" err="1" smtClean="0"/>
              <a:t>laborals</a:t>
            </a:r>
            <a:r>
              <a:rPr lang="fr-FR" sz="1400" dirty="0" smtClean="0"/>
              <a:t>, </a:t>
            </a:r>
            <a:r>
              <a:rPr lang="fr-FR" sz="1400" dirty="0" err="1" smtClean="0"/>
              <a:t>socials</a:t>
            </a:r>
            <a:r>
              <a:rPr lang="fr-FR" sz="1400" dirty="0" smtClean="0"/>
              <a:t> o </a:t>
            </a:r>
            <a:r>
              <a:rPr lang="fr-FR" sz="1400" dirty="0" err="1" smtClean="0"/>
              <a:t>familiars</a:t>
            </a:r>
            <a:r>
              <a:rPr lang="fr-FR" sz="1400" dirty="0" smtClean="0"/>
              <a:t> </a:t>
            </a:r>
            <a:r>
              <a:rPr lang="fr-FR" sz="1400" dirty="0" err="1" smtClean="0"/>
              <a:t>degut</a:t>
            </a:r>
            <a:r>
              <a:rPr lang="fr-FR" sz="1400" dirty="0" smtClean="0"/>
              <a:t> al </a:t>
            </a:r>
            <a:r>
              <a:rPr lang="fr-FR" sz="1400" dirty="0" err="1" smtClean="0"/>
              <a:t>consum</a:t>
            </a:r>
            <a:r>
              <a:rPr lang="fr-FR" sz="1400" dirty="0" smtClean="0"/>
              <a:t> d’</a:t>
            </a:r>
            <a:r>
              <a:rPr lang="fr-FR" sz="1400" dirty="0" err="1" smtClean="0"/>
              <a:t>alcohol</a:t>
            </a:r>
            <a:endParaRPr lang="ca-ES" sz="1400" dirty="0" smtClean="0"/>
          </a:p>
          <a:p>
            <a:r>
              <a:rPr lang="ca-ES" sz="1400" dirty="0" smtClean="0"/>
              <a:t>Consum recurrent d’ alcohol en situacions en les que provoca un risc físic.</a:t>
            </a:r>
          </a:p>
          <a:p>
            <a:r>
              <a:rPr lang="ca-ES" sz="1400" dirty="0" smtClean="0"/>
              <a:t>El pacient continua amb el consum d’ alcohol malgrat sàpiga que pateix un problema físic o psicològic persistent o recurrent probablement causat o exacerbat per l’ alcohol.</a:t>
            </a:r>
          </a:p>
          <a:p>
            <a:r>
              <a:rPr lang="ca-ES" sz="1400" b="1" dirty="0" smtClean="0"/>
              <a:t>Tolerància</a:t>
            </a:r>
            <a:r>
              <a:rPr lang="ca-ES" sz="1400" dirty="0" smtClean="0"/>
              <a:t>, definida per algun dels següents fets:</a:t>
            </a:r>
          </a:p>
          <a:p>
            <a:pPr lvl="1"/>
            <a:r>
              <a:rPr lang="ca-ES" sz="1400" dirty="0" smtClean="0"/>
              <a:t>Una necessitat de consumir quantitats cada vegada majors d’ alcohol per aconseguir la intoxicació o l’efecte desitjat.</a:t>
            </a:r>
          </a:p>
          <a:p>
            <a:pPr lvl="1"/>
            <a:r>
              <a:rPr lang="ca-ES" sz="1400" dirty="0" smtClean="0"/>
              <a:t>Un efecte notablement reduït </a:t>
            </a:r>
            <a:r>
              <a:rPr lang="ca-ES" sz="1400" dirty="0"/>
              <a:t> </a:t>
            </a:r>
            <a:r>
              <a:rPr lang="ca-ES" sz="1400" dirty="0" smtClean="0"/>
              <a:t>amb consum continuats de la mateixa quantitat d’ alcohol.</a:t>
            </a:r>
          </a:p>
          <a:p>
            <a:r>
              <a:rPr lang="ca-ES" sz="1400" b="1" dirty="0" smtClean="0"/>
              <a:t>Abstinència</a:t>
            </a:r>
            <a:r>
              <a:rPr lang="ca-ES" sz="1400" dirty="0" smtClean="0"/>
              <a:t>, manifestada per algun dels següents fets:</a:t>
            </a:r>
          </a:p>
          <a:p>
            <a:pPr lvl="1"/>
            <a:r>
              <a:rPr lang="ca-ES" sz="1400" dirty="0" smtClean="0"/>
              <a:t>Presència de síndrome d’ abstinència característic d’ alcohol.</a:t>
            </a:r>
          </a:p>
          <a:p>
            <a:pPr lvl="1"/>
            <a:r>
              <a:rPr lang="ca-ES" sz="1400" dirty="0" smtClean="0"/>
              <a:t>Es consumeix alcohol (o alguna substància molt similar, com benzodiazepines) per alleujar o evitar els símptomes d’ abstinència.</a:t>
            </a:r>
            <a:endParaRPr lang="ca-ES" sz="1400" dirty="0"/>
          </a:p>
        </p:txBody>
      </p:sp>
    </p:spTree>
    <p:extLst>
      <p:ext uri="{BB962C8B-B14F-4D97-AF65-F5344CB8AC3E}">
        <p14:creationId xmlns:p14="http://schemas.microsoft.com/office/powerpoint/2010/main" val="3181467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r>
              <a:rPr lang="ca-ES" dirty="0" smtClean="0"/>
              <a:t>Agenda</a:t>
            </a:r>
            <a:endParaRPr lang="ca-ES" dirty="0"/>
          </a:p>
        </p:txBody>
      </p:sp>
      <p:graphicFrame>
        <p:nvGraphicFramePr>
          <p:cNvPr id="3" name="Taula 2"/>
          <p:cNvGraphicFramePr>
            <a:graphicFrameLocks noGrp="1"/>
          </p:cNvGraphicFramePr>
          <p:nvPr>
            <p:extLst>
              <p:ext uri="{D42A27DB-BD31-4B8C-83A1-F6EECF244321}">
                <p14:modId xmlns:p14="http://schemas.microsoft.com/office/powerpoint/2010/main" val="2956837757"/>
              </p:ext>
            </p:extLst>
          </p:nvPr>
        </p:nvGraphicFramePr>
        <p:xfrm>
          <a:off x="1043608" y="1628800"/>
          <a:ext cx="7128792" cy="4311099"/>
        </p:xfrm>
        <a:graphic>
          <a:graphicData uri="http://schemas.openxmlformats.org/drawingml/2006/table">
            <a:tbl>
              <a:tblPr firstRow="1" firstCol="1" lastRow="1" lastCol="1" bandRow="1" bandCol="1">
                <a:tableStyleId>{5C22544A-7EE6-4342-B048-85BDC9FD1C3A}</a:tableStyleId>
              </a:tblPr>
              <a:tblGrid>
                <a:gridCol w="1741752"/>
                <a:gridCol w="5387040"/>
              </a:tblGrid>
              <a:tr h="1440160">
                <a:tc>
                  <a:txBody>
                    <a:bodyPr/>
                    <a:lstStyle/>
                    <a:p>
                      <a:pPr>
                        <a:spcAft>
                          <a:spcPts val="0"/>
                        </a:spcAft>
                      </a:pPr>
                      <a:r>
                        <a:rPr lang="ca-ES" sz="1800" dirty="0">
                          <a:effectLst/>
                        </a:rPr>
                        <a:t>1 sessió:</a:t>
                      </a:r>
                      <a:endParaRPr lang="ca-ES" sz="1800" dirty="0">
                        <a:effectLst/>
                        <a:latin typeface="Times New Roman"/>
                        <a:ea typeface="Times New Roman"/>
                      </a:endParaRPr>
                    </a:p>
                  </a:txBody>
                  <a:tcPr marL="68580" marR="68580" marT="0" marB="0">
                    <a:solidFill>
                      <a:srgbClr val="92D050"/>
                    </a:solidFill>
                  </a:tcPr>
                </a:tc>
                <a:tc>
                  <a:txBody>
                    <a:bodyPr/>
                    <a:lstStyle/>
                    <a:p>
                      <a:pPr>
                        <a:spcAft>
                          <a:spcPts val="0"/>
                        </a:spcAft>
                      </a:pPr>
                      <a:r>
                        <a:rPr lang="ca-ES" sz="1800" dirty="0">
                          <a:effectLst/>
                        </a:rPr>
                        <a:t>Nous paradigmes en alcohol. Superant l’estigma i els prejudicis.</a:t>
                      </a:r>
                    </a:p>
                    <a:p>
                      <a:pPr marL="342900" lvl="0" indent="-342900">
                        <a:spcAft>
                          <a:spcPts val="0"/>
                        </a:spcAft>
                        <a:buFont typeface="Calibri"/>
                        <a:buChar char="-"/>
                      </a:pPr>
                      <a:r>
                        <a:rPr lang="ca-ES" sz="1200" dirty="0">
                          <a:effectLst/>
                        </a:rPr>
                        <a:t>Breu repàs cribratge alcohol a la consulta (en cas necessari)</a:t>
                      </a:r>
                      <a:endParaRPr lang="ca-ES" sz="1600" dirty="0">
                        <a:effectLst/>
                      </a:endParaRPr>
                    </a:p>
                    <a:p>
                      <a:pPr marL="342900" lvl="0" indent="-342900">
                        <a:spcAft>
                          <a:spcPts val="0"/>
                        </a:spcAft>
                        <a:buFont typeface="Calibri"/>
                        <a:buChar char="-"/>
                      </a:pPr>
                      <a:r>
                        <a:rPr lang="ca-ES" sz="1200" dirty="0" err="1">
                          <a:effectLst/>
                        </a:rPr>
                        <a:t>Reconceptualització</a:t>
                      </a:r>
                      <a:r>
                        <a:rPr lang="ca-ES" sz="1200" dirty="0">
                          <a:effectLst/>
                        </a:rPr>
                        <a:t> de l’addició: Consum Excessiu Reiterat (CER)</a:t>
                      </a:r>
                      <a:endParaRPr lang="ca-ES" sz="1600" dirty="0">
                        <a:effectLst/>
                      </a:endParaRPr>
                    </a:p>
                    <a:p>
                      <a:pPr marL="342900" lvl="0" indent="-342900">
                        <a:spcAft>
                          <a:spcPts val="0"/>
                        </a:spcAft>
                        <a:buFont typeface="Calibri"/>
                        <a:buChar char="-"/>
                      </a:pPr>
                      <a:r>
                        <a:rPr lang="ca-ES" sz="1200" dirty="0">
                          <a:effectLst/>
                        </a:rPr>
                        <a:t>Atenció centrada en el pacient i presa de decisions compartida</a:t>
                      </a:r>
                      <a:endParaRPr lang="ca-ES" sz="1600" dirty="0">
                        <a:solidFill>
                          <a:srgbClr val="000000"/>
                        </a:solidFill>
                        <a:effectLst/>
                        <a:latin typeface="Calibri"/>
                        <a:ea typeface="Calibri"/>
                      </a:endParaRPr>
                    </a:p>
                  </a:txBody>
                  <a:tcPr marL="68580" marR="68580" marT="0" marB="0">
                    <a:solidFill>
                      <a:srgbClr val="92D050"/>
                    </a:solidFill>
                  </a:tcPr>
                </a:tc>
              </a:tr>
              <a:tr h="1656184">
                <a:tc>
                  <a:txBody>
                    <a:bodyPr/>
                    <a:lstStyle/>
                    <a:p>
                      <a:pPr>
                        <a:spcAft>
                          <a:spcPts val="0"/>
                        </a:spcAft>
                      </a:pPr>
                      <a:r>
                        <a:rPr lang="ca-ES" sz="1800">
                          <a:effectLst/>
                        </a:rPr>
                        <a:t> </a:t>
                      </a:r>
                    </a:p>
                    <a:p>
                      <a:pPr>
                        <a:spcAft>
                          <a:spcPts val="0"/>
                        </a:spcAft>
                      </a:pPr>
                      <a:r>
                        <a:rPr lang="ca-ES" sz="1800">
                          <a:effectLst/>
                        </a:rPr>
                        <a:t>2 sessió</a:t>
                      </a:r>
                    </a:p>
                    <a:p>
                      <a:pPr>
                        <a:spcAft>
                          <a:spcPts val="0"/>
                        </a:spcAft>
                      </a:pPr>
                      <a:r>
                        <a:rPr lang="ca-ES" sz="1800">
                          <a:effectLst/>
                        </a:rPr>
                        <a:t> </a:t>
                      </a:r>
                      <a:endParaRPr lang="ca-ES" sz="1800">
                        <a:effectLst/>
                        <a:latin typeface="Times New Roman"/>
                        <a:ea typeface="Times New Roman"/>
                      </a:endParaRPr>
                    </a:p>
                  </a:txBody>
                  <a:tcPr marL="68580" marR="68580" marT="0" marB="0">
                    <a:solidFill>
                      <a:srgbClr val="92D050"/>
                    </a:solidFill>
                  </a:tcPr>
                </a:tc>
                <a:tc>
                  <a:txBody>
                    <a:bodyPr/>
                    <a:lstStyle/>
                    <a:p>
                      <a:pPr>
                        <a:spcAft>
                          <a:spcPts val="0"/>
                        </a:spcAft>
                      </a:pPr>
                      <a:r>
                        <a:rPr lang="ca-ES" sz="1200" dirty="0">
                          <a:effectLst/>
                        </a:rPr>
                        <a:t> </a:t>
                      </a:r>
                      <a:endParaRPr lang="ca-ES" sz="1800" dirty="0">
                        <a:effectLst/>
                      </a:endParaRPr>
                    </a:p>
                    <a:p>
                      <a:pPr>
                        <a:spcAft>
                          <a:spcPts val="0"/>
                        </a:spcAft>
                      </a:pPr>
                      <a:r>
                        <a:rPr lang="ca-ES" sz="1800" dirty="0">
                          <a:effectLst/>
                        </a:rPr>
                        <a:t>Com canvien els nous paradigmes </a:t>
                      </a:r>
                      <a:r>
                        <a:rPr lang="ca-ES" sz="1800" dirty="0" smtClean="0">
                          <a:effectLst/>
                        </a:rPr>
                        <a:t>a la </a:t>
                      </a:r>
                      <a:r>
                        <a:rPr lang="ca-ES" sz="1800" dirty="0">
                          <a:effectLst/>
                        </a:rPr>
                        <a:t>pràctica clínica?</a:t>
                      </a:r>
                    </a:p>
                    <a:p>
                      <a:pPr marL="342900" lvl="0" indent="-342900">
                        <a:spcAft>
                          <a:spcPts val="0"/>
                        </a:spcAft>
                        <a:buFont typeface="Calibri"/>
                        <a:buChar char="-"/>
                      </a:pPr>
                      <a:r>
                        <a:rPr lang="ca-ES" sz="1200" dirty="0">
                          <a:effectLst/>
                        </a:rPr>
                        <a:t>Estratègies per introduir l’alcohol a l’agenda</a:t>
                      </a:r>
                      <a:endParaRPr lang="ca-ES" sz="1600" dirty="0">
                        <a:effectLst/>
                      </a:endParaRPr>
                    </a:p>
                    <a:p>
                      <a:pPr marL="342900" lvl="0" indent="-342900">
                        <a:spcAft>
                          <a:spcPts val="0"/>
                        </a:spcAft>
                        <a:buFont typeface="Calibri"/>
                        <a:buChar char="-"/>
                      </a:pPr>
                      <a:r>
                        <a:rPr lang="ca-ES" sz="1200" dirty="0">
                          <a:effectLst/>
                        </a:rPr>
                        <a:t>Introducció als tractaments farmacològics a l’abast del metge de Primària (guia)</a:t>
                      </a:r>
                      <a:endParaRPr lang="ca-ES" sz="1600" dirty="0">
                        <a:solidFill>
                          <a:srgbClr val="000000"/>
                        </a:solidFill>
                        <a:effectLst/>
                        <a:latin typeface="Calibri"/>
                        <a:ea typeface="Calibri"/>
                      </a:endParaRPr>
                    </a:p>
                  </a:txBody>
                  <a:tcPr marL="68580" marR="68580" marT="0" marB="0">
                    <a:solidFill>
                      <a:srgbClr val="92D050"/>
                    </a:solidFill>
                  </a:tcPr>
                </a:tc>
              </a:tr>
              <a:tr h="1214755">
                <a:tc>
                  <a:txBody>
                    <a:bodyPr/>
                    <a:lstStyle/>
                    <a:p>
                      <a:pPr>
                        <a:spcAft>
                          <a:spcPts val="0"/>
                        </a:spcAft>
                      </a:pPr>
                      <a:r>
                        <a:rPr lang="ca-ES" sz="1800">
                          <a:effectLst/>
                        </a:rPr>
                        <a:t> </a:t>
                      </a:r>
                    </a:p>
                    <a:p>
                      <a:pPr>
                        <a:spcAft>
                          <a:spcPts val="0"/>
                        </a:spcAft>
                      </a:pPr>
                      <a:r>
                        <a:rPr lang="ca-ES" sz="1800">
                          <a:effectLst/>
                        </a:rPr>
                        <a:t>Suport CAS</a:t>
                      </a:r>
                      <a:endParaRPr lang="ca-ES" sz="1800">
                        <a:effectLst/>
                        <a:latin typeface="Times New Roman"/>
                        <a:ea typeface="Times New Roman"/>
                      </a:endParaRPr>
                    </a:p>
                  </a:txBody>
                  <a:tcPr marL="68580" marR="68580" marT="0" marB="0">
                    <a:solidFill>
                      <a:srgbClr val="92D050"/>
                    </a:solidFill>
                  </a:tcPr>
                </a:tc>
                <a:tc>
                  <a:txBody>
                    <a:bodyPr/>
                    <a:lstStyle/>
                    <a:p>
                      <a:pPr>
                        <a:spcAft>
                          <a:spcPts val="0"/>
                        </a:spcAft>
                      </a:pPr>
                      <a:r>
                        <a:rPr lang="ca-ES" sz="1200" dirty="0">
                          <a:effectLst/>
                        </a:rPr>
                        <a:t> </a:t>
                      </a:r>
                      <a:endParaRPr lang="ca-ES" sz="1800" dirty="0">
                        <a:effectLst/>
                      </a:endParaRPr>
                    </a:p>
                    <a:p>
                      <a:pPr>
                        <a:spcAft>
                          <a:spcPts val="0"/>
                        </a:spcAft>
                      </a:pPr>
                      <a:r>
                        <a:rPr lang="ca-ES" sz="1800" dirty="0" smtClean="0">
                          <a:effectLst/>
                        </a:rPr>
                        <a:t>Tractament farmacològic,</a:t>
                      </a:r>
                      <a:r>
                        <a:rPr lang="ca-ES" sz="1800" baseline="0" dirty="0" smtClean="0">
                          <a:effectLst/>
                        </a:rPr>
                        <a:t> casos clínics....</a:t>
                      </a:r>
                      <a:endParaRPr lang="ca-ES" sz="1800" dirty="0">
                        <a:effectLst/>
                        <a:latin typeface="Times New Roman"/>
                        <a:ea typeface="Times New Roman"/>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438767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bwMode="auto">
          <a:xfrm>
            <a:off x="395536" y="333375"/>
            <a:ext cx="8229600" cy="1143000"/>
          </a:xfrm>
          <a:noFill/>
          <a:ln>
            <a:miter lim="800000"/>
            <a:headEnd/>
            <a:tailEnd/>
          </a:ln>
        </p:spPr>
        <p:txBody>
          <a:bodyPr vert="horz" wrap="square" lIns="91440" tIns="45720" rIns="91440" bIns="45720" numCol="1" anchorCtr="0" compatLnSpc="1">
            <a:prstTxWarp prst="textNoShape">
              <a:avLst/>
            </a:prstTxWarp>
            <a:normAutofit/>
          </a:bodyPr>
          <a:lstStyle/>
          <a:p>
            <a:r>
              <a:rPr lang="ca-ES" dirty="0" smtClean="0"/>
              <a:t>Criteris DSM V de TCA (Dependència a l’alcohol)</a:t>
            </a:r>
          </a:p>
        </p:txBody>
      </p:sp>
      <p:sp>
        <p:nvSpPr>
          <p:cNvPr id="70659" name="2 Marcador de contenido"/>
          <p:cNvSpPr>
            <a:spLocks noGrp="1"/>
          </p:cNvSpPr>
          <p:nvPr>
            <p:ph idx="1"/>
          </p:nvPr>
        </p:nvSpPr>
        <p:spPr bwMode="auto">
          <a:xfrm>
            <a:off x="457200" y="1711349"/>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ca-ES" smtClean="0"/>
              <a:t>Existeix un especificador de </a:t>
            </a:r>
            <a:r>
              <a:rPr lang="ca-ES" b="1" smtClean="0"/>
              <a:t>gravetat actual</a:t>
            </a:r>
            <a:r>
              <a:rPr lang="ca-ES" smtClean="0"/>
              <a:t>: </a:t>
            </a:r>
          </a:p>
          <a:p>
            <a:endParaRPr lang="ca-ES" smtClean="0"/>
          </a:p>
          <a:p>
            <a:endParaRPr lang="ca-ES" smtClean="0"/>
          </a:p>
          <a:p>
            <a:endParaRPr lang="ca-ES" smtClean="0"/>
          </a:p>
          <a:p>
            <a:endParaRPr lang="ca-ES" smtClean="0"/>
          </a:p>
          <a:p>
            <a:endParaRPr lang="ca-ES" smtClean="0"/>
          </a:p>
          <a:p>
            <a:r>
              <a:rPr lang="ca-ES" smtClean="0"/>
              <a:t>Existeix un especificador</a:t>
            </a:r>
            <a:r>
              <a:rPr lang="ca-ES" b="1" smtClean="0"/>
              <a:t> de curs</a:t>
            </a:r>
            <a:r>
              <a:rPr lang="ca-ES" smtClean="0"/>
              <a:t>:</a:t>
            </a:r>
          </a:p>
        </p:txBody>
      </p:sp>
      <p:sp>
        <p:nvSpPr>
          <p:cNvPr id="2" name="Crida amb línia 1 1"/>
          <p:cNvSpPr/>
          <p:nvPr/>
        </p:nvSpPr>
        <p:spPr bwMode="auto">
          <a:xfrm>
            <a:off x="3131840" y="2204864"/>
            <a:ext cx="3960440" cy="1080120"/>
          </a:xfrm>
          <a:prstGeom prst="borderCallout1">
            <a:avLst>
              <a:gd name="adj1" fmla="val 18750"/>
              <a:gd name="adj2" fmla="val -8333"/>
              <a:gd name="adj3" fmla="val -2842"/>
              <a:gd name="adj4" fmla="val -45802"/>
            </a:avLst>
          </a:prstGeom>
          <a:solidFill>
            <a:srgbClr val="A1E18F">
              <a:alpha val="71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a:t>Lleu</a:t>
            </a:r>
            <a:r>
              <a:rPr lang="ca-ES" dirty="0"/>
              <a:t> si compleix  2-3 </a:t>
            </a:r>
            <a:r>
              <a:rPr lang="ca-ES" dirty="0" smtClean="0"/>
              <a:t>criteris</a:t>
            </a:r>
          </a:p>
          <a:p>
            <a:pPr marL="285750" indent="-285750">
              <a:buBlip>
                <a:blip r:embed="rId3"/>
              </a:buBlip>
            </a:pPr>
            <a:r>
              <a:rPr lang="ca-ES" b="1" dirty="0" smtClean="0"/>
              <a:t>Moderat</a:t>
            </a:r>
            <a:r>
              <a:rPr lang="ca-ES" dirty="0" smtClean="0"/>
              <a:t> </a:t>
            </a:r>
            <a:r>
              <a:rPr lang="ca-ES" dirty="0"/>
              <a:t>si compleix 4-5 </a:t>
            </a:r>
            <a:r>
              <a:rPr lang="ca-ES" dirty="0" smtClean="0"/>
              <a:t>criteris</a:t>
            </a:r>
          </a:p>
          <a:p>
            <a:pPr marL="285750" indent="-285750">
              <a:buBlip>
                <a:blip r:embed="rId3"/>
              </a:buBlip>
            </a:pPr>
            <a:r>
              <a:rPr lang="ca-ES" b="1" dirty="0" smtClean="0"/>
              <a:t>Greu</a:t>
            </a:r>
            <a:r>
              <a:rPr lang="ca-ES" dirty="0" smtClean="0"/>
              <a:t> </a:t>
            </a:r>
            <a:r>
              <a:rPr lang="ca-ES" dirty="0"/>
              <a:t>si compleix més de </a:t>
            </a:r>
            <a:r>
              <a:rPr lang="ca-ES" dirty="0" smtClean="0"/>
              <a:t>5 criteris</a:t>
            </a:r>
            <a:endParaRPr lang="ca-ES" dirty="0"/>
          </a:p>
          <a:p>
            <a:pPr lvl="1"/>
            <a:endParaRPr lang="ca-ES" dirty="0"/>
          </a:p>
        </p:txBody>
      </p:sp>
      <p:sp>
        <p:nvSpPr>
          <p:cNvPr id="5" name="Crida amb línia 1 4"/>
          <p:cNvSpPr/>
          <p:nvPr/>
        </p:nvSpPr>
        <p:spPr bwMode="auto">
          <a:xfrm>
            <a:off x="3131840" y="4437112"/>
            <a:ext cx="3960440" cy="1224136"/>
          </a:xfrm>
          <a:prstGeom prst="borderCallout1">
            <a:avLst>
              <a:gd name="adj1" fmla="val 18750"/>
              <a:gd name="adj2" fmla="val -8333"/>
              <a:gd name="adj3" fmla="val -6137"/>
              <a:gd name="adj4" fmla="val -46821"/>
            </a:avLst>
          </a:prstGeom>
          <a:solidFill>
            <a:srgbClr val="A1E18F">
              <a:alpha val="76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smtClean="0"/>
              <a:t>Remissió </a:t>
            </a:r>
            <a:r>
              <a:rPr lang="ca-ES" b="1" dirty="0"/>
              <a:t>inicial</a:t>
            </a:r>
            <a:r>
              <a:rPr lang="ca-ES" dirty="0"/>
              <a:t>: 3 mesos sense cap dels símptomes. </a:t>
            </a:r>
            <a:endParaRPr lang="es-ES" dirty="0" smtClean="0"/>
          </a:p>
          <a:p>
            <a:pPr marL="285750" indent="-285750">
              <a:buBlip>
                <a:blip r:embed="rId3"/>
              </a:buBlip>
            </a:pPr>
            <a:r>
              <a:rPr lang="ca-ES" b="1" dirty="0" smtClean="0"/>
              <a:t>Remissió </a:t>
            </a:r>
            <a:r>
              <a:rPr lang="ca-ES" b="1" dirty="0"/>
              <a:t>continuada</a:t>
            </a:r>
            <a:r>
              <a:rPr lang="ca-ES" dirty="0"/>
              <a:t>: quan porta un any sense símptomes</a:t>
            </a:r>
          </a:p>
          <a:p>
            <a:pPr lvl="1">
              <a:buFontTx/>
              <a:buNone/>
            </a:pPr>
            <a:endParaRPr lang="es-ES" dirty="0"/>
          </a:p>
        </p:txBody>
      </p:sp>
    </p:spTree>
    <p:extLst>
      <p:ext uri="{BB962C8B-B14F-4D97-AF65-F5344CB8AC3E}">
        <p14:creationId xmlns:p14="http://schemas.microsoft.com/office/powerpoint/2010/main" val="392367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8173" y="404664"/>
            <a:ext cx="8783637" cy="6778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ca-ES" altLang="es-ES" sz="2800" b="1" dirty="0">
                <a:latin typeface="Trebuchet MS" pitchFamily="34" charset="0"/>
              </a:rPr>
              <a:t>Canvis en el DSM-V  pels trastorns per us d’alcohol </a:t>
            </a:r>
          </a:p>
        </p:txBody>
      </p:sp>
      <p:sp>
        <p:nvSpPr>
          <p:cNvPr id="6" name="Rectangle 2"/>
          <p:cNvSpPr>
            <a:spLocks noChangeArrowheads="1"/>
          </p:cNvSpPr>
          <p:nvPr/>
        </p:nvSpPr>
        <p:spPr bwMode="auto">
          <a:xfrm>
            <a:off x="387350" y="1279525"/>
            <a:ext cx="7912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sz="2400" b="1" dirty="0" smtClean="0"/>
              <a:t>DSM-V</a:t>
            </a:r>
            <a:r>
              <a:rPr lang="ca-ES" altLang="es-ES" dirty="0" smtClean="0"/>
              <a:t> : </a:t>
            </a:r>
            <a:r>
              <a:rPr lang="ca-ES" altLang="es-ES" b="1" dirty="0" smtClean="0"/>
              <a:t>Abús i Dependència  de l’Alcohol </a:t>
            </a:r>
            <a:r>
              <a:rPr lang="ca-ES" altLang="es-ES" dirty="0" smtClean="0"/>
              <a:t>es substitueixen per  </a:t>
            </a:r>
            <a:r>
              <a:rPr lang="ca-ES" altLang="es-ES" b="1" i="1" dirty="0" smtClean="0"/>
              <a:t>Trastorn per Consum d’Alcohol</a:t>
            </a:r>
            <a:r>
              <a:rPr lang="ca-ES" altLang="es-ES" dirty="0" smtClean="0"/>
              <a:t>, i s’especifica en  lleu, moderat i greu </a:t>
            </a:r>
            <a:endParaRPr lang="ca-ES" altLang="es-ES" dirty="0"/>
          </a:p>
        </p:txBody>
      </p:sp>
      <p:sp>
        <p:nvSpPr>
          <p:cNvPr id="12" name="TextBox 10"/>
          <p:cNvSpPr txBox="1">
            <a:spLocks noChangeArrowheads="1"/>
          </p:cNvSpPr>
          <p:nvPr/>
        </p:nvSpPr>
        <p:spPr bwMode="auto">
          <a:xfrm>
            <a:off x="5883275" y="4054475"/>
            <a:ext cx="1101725"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Moderat 4-5</a:t>
            </a:r>
            <a:endParaRPr lang="ca-ES" altLang="es-ES" b="1"/>
          </a:p>
        </p:txBody>
      </p:sp>
      <p:sp>
        <p:nvSpPr>
          <p:cNvPr id="13" name="TextBox 11"/>
          <p:cNvSpPr txBox="1">
            <a:spLocks noChangeArrowheads="1"/>
          </p:cNvSpPr>
          <p:nvPr/>
        </p:nvSpPr>
        <p:spPr bwMode="auto">
          <a:xfrm>
            <a:off x="7308850" y="4041775"/>
            <a:ext cx="10160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Greu    6-11</a:t>
            </a:r>
            <a:endParaRPr lang="ca-ES" altLang="es-ES" b="1"/>
          </a:p>
        </p:txBody>
      </p:sp>
      <p:sp>
        <p:nvSpPr>
          <p:cNvPr id="14" name="TextBox 12"/>
          <p:cNvSpPr txBox="1">
            <a:spLocks noChangeArrowheads="1"/>
          </p:cNvSpPr>
          <p:nvPr/>
        </p:nvSpPr>
        <p:spPr bwMode="auto">
          <a:xfrm>
            <a:off x="4851400" y="4044950"/>
            <a:ext cx="7112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Lleu </a:t>
            </a:r>
          </a:p>
          <a:p>
            <a:pPr algn="ctr" eaLnBrk="1" hangingPunct="1">
              <a:spcBef>
                <a:spcPct val="0"/>
              </a:spcBef>
              <a:buClrTx/>
              <a:buFontTx/>
              <a:buNone/>
            </a:pPr>
            <a:r>
              <a:rPr lang="ca-ES" altLang="es-ES" b="1" smtClean="0"/>
              <a:t>2-3</a:t>
            </a:r>
            <a:endParaRPr lang="ca-ES" altLang="es-ES" b="1"/>
          </a:p>
        </p:txBody>
      </p:sp>
      <p:sp>
        <p:nvSpPr>
          <p:cNvPr id="16" name="Down Arrow 4"/>
          <p:cNvSpPr/>
          <p:nvPr/>
        </p:nvSpPr>
        <p:spPr>
          <a:xfrm>
            <a:off x="5092700" y="364490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Down Arrow 15"/>
          <p:cNvSpPr/>
          <p:nvPr/>
        </p:nvSpPr>
        <p:spPr>
          <a:xfrm>
            <a:off x="5181600" y="4741863"/>
            <a:ext cx="114300" cy="357187"/>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8" name="Down Arrow 16"/>
          <p:cNvSpPr/>
          <p:nvPr/>
        </p:nvSpPr>
        <p:spPr>
          <a:xfrm>
            <a:off x="7759700"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9" name="Down Arrow 17"/>
          <p:cNvSpPr/>
          <p:nvPr/>
        </p:nvSpPr>
        <p:spPr>
          <a:xfrm>
            <a:off x="6376988"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0" name="Down Arrow 18"/>
          <p:cNvSpPr/>
          <p:nvPr/>
        </p:nvSpPr>
        <p:spPr>
          <a:xfrm>
            <a:off x="7704138" y="3617913"/>
            <a:ext cx="112712"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1" name="Down Arrow 19"/>
          <p:cNvSpPr/>
          <p:nvPr/>
        </p:nvSpPr>
        <p:spPr>
          <a:xfrm>
            <a:off x="6319838" y="3611563"/>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nvGrpSpPr>
          <p:cNvPr id="22" name="Agrupa 21"/>
          <p:cNvGrpSpPr/>
          <p:nvPr/>
        </p:nvGrpSpPr>
        <p:grpSpPr>
          <a:xfrm>
            <a:off x="1256142" y="2852936"/>
            <a:ext cx="2307746" cy="1405452"/>
            <a:chOff x="377533" y="2564904"/>
            <a:chExt cx="3690413" cy="2232248"/>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3"/>
            <p:cNvSpPr txBox="1">
              <a:spLocks noChangeArrowheads="1"/>
            </p:cNvSpPr>
            <p:nvPr/>
          </p:nvSpPr>
          <p:spPr bwMode="auto">
            <a:xfrm>
              <a:off x="467544" y="2564904"/>
              <a:ext cx="3600402" cy="342185"/>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2" name="Rectangle 1"/>
          <p:cNvSpPr/>
          <p:nvPr/>
        </p:nvSpPr>
        <p:spPr>
          <a:xfrm>
            <a:off x="1475656" y="3153742"/>
            <a:ext cx="1708150" cy="923330"/>
          </a:xfrm>
          <a:prstGeom prst="rect">
            <a:avLst/>
          </a:prstGeom>
        </p:spPr>
        <p:txBody>
          <a:bodyPr wrap="square">
            <a:spAutoFit/>
          </a:bodyPr>
          <a:lstStyle/>
          <a:p>
            <a:pPr>
              <a:spcBef>
                <a:spcPct val="0"/>
              </a:spcBef>
            </a:pPr>
            <a:r>
              <a:rPr lang="ca-ES" altLang="es-ES" b="1" smtClean="0"/>
              <a:t> DSM-IV</a:t>
            </a:r>
          </a:p>
          <a:p>
            <a:pPr>
              <a:spcBef>
                <a:spcPct val="0"/>
              </a:spcBef>
            </a:pPr>
            <a:r>
              <a:rPr lang="ca-ES" altLang="es-ES" smtClean="0"/>
              <a:t>Abús d’alcohol</a:t>
            </a:r>
          </a:p>
          <a:p>
            <a:pPr>
              <a:spcBef>
                <a:spcPct val="0"/>
              </a:spcBef>
            </a:pPr>
            <a:r>
              <a:rPr lang="ca-ES" altLang="es-ES" smtClean="0"/>
              <a:t>1 de 4 criteris</a:t>
            </a:r>
            <a:endParaRPr lang="ca-ES" altLang="es-ES"/>
          </a:p>
        </p:txBody>
      </p:sp>
      <p:grpSp>
        <p:nvGrpSpPr>
          <p:cNvPr id="4" name="Agrupa 3"/>
          <p:cNvGrpSpPr/>
          <p:nvPr/>
        </p:nvGrpSpPr>
        <p:grpSpPr>
          <a:xfrm>
            <a:off x="1104376" y="4340364"/>
            <a:ext cx="3107584" cy="1351617"/>
            <a:chOff x="672328" y="4340364"/>
            <a:chExt cx="3107584" cy="1351617"/>
          </a:xfrm>
        </p:grpSpPr>
        <p:grpSp>
          <p:nvGrpSpPr>
            <p:cNvPr id="25" name="Agrupa 24"/>
            <p:cNvGrpSpPr/>
            <p:nvPr/>
          </p:nvGrpSpPr>
          <p:grpSpPr>
            <a:xfrm>
              <a:off x="672328" y="4340364"/>
              <a:ext cx="2747544" cy="1351617"/>
              <a:chOff x="377533" y="2564904"/>
              <a:chExt cx="3690413" cy="2232248"/>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3"/>
              <p:cNvSpPr txBox="1">
                <a:spLocks noChangeArrowheads="1"/>
              </p:cNvSpPr>
              <p:nvPr/>
            </p:nvSpPr>
            <p:spPr bwMode="auto">
              <a:xfrm>
                <a:off x="467544" y="2564904"/>
                <a:ext cx="3600402" cy="355814"/>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3" name="Rectangle 2"/>
            <p:cNvSpPr/>
            <p:nvPr/>
          </p:nvSpPr>
          <p:spPr>
            <a:xfrm>
              <a:off x="800606" y="4625975"/>
              <a:ext cx="2979306" cy="923330"/>
            </a:xfrm>
            <a:prstGeom prst="rect">
              <a:avLst/>
            </a:prstGeom>
          </p:spPr>
          <p:txBody>
            <a:bodyPr wrap="square">
              <a:spAutoFit/>
            </a:bodyPr>
            <a:lstStyle/>
            <a:p>
              <a:pPr>
                <a:spcBef>
                  <a:spcPct val="0"/>
                </a:spcBef>
              </a:pPr>
              <a:r>
                <a:rPr lang="ca-ES" altLang="es-ES" b="1" smtClean="0"/>
                <a:t> DSM-IV</a:t>
              </a:r>
            </a:p>
            <a:p>
              <a:pPr>
                <a:spcBef>
                  <a:spcPct val="0"/>
                </a:spcBef>
              </a:pPr>
              <a:r>
                <a:rPr lang="ca-ES" altLang="es-ES" smtClean="0"/>
                <a:t>Dependència de</a:t>
              </a:r>
            </a:p>
            <a:p>
              <a:pPr>
                <a:spcBef>
                  <a:spcPct val="0"/>
                </a:spcBef>
              </a:pPr>
              <a:r>
                <a:rPr lang="ca-ES" altLang="es-ES" smtClean="0"/>
                <a:t>l’alcohol 3 de 7 criteris</a:t>
              </a:r>
              <a:endParaRPr lang="ca-ES"/>
            </a:p>
          </p:txBody>
        </p:sp>
      </p:grpSp>
      <p:grpSp>
        <p:nvGrpSpPr>
          <p:cNvPr id="30" name="Agrupa 29"/>
          <p:cNvGrpSpPr/>
          <p:nvPr/>
        </p:nvGrpSpPr>
        <p:grpSpPr>
          <a:xfrm>
            <a:off x="4373860" y="5157192"/>
            <a:ext cx="1638300" cy="1098305"/>
            <a:chOff x="3725788" y="5404852"/>
            <a:chExt cx="1638300" cy="1098305"/>
          </a:xfrm>
        </p:grpSpPr>
        <p:pic>
          <p:nvPicPr>
            <p:cNvPr id="2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Consum</a:t>
              </a:r>
            </a:p>
            <a:p>
              <a:pPr algn="ctr">
                <a:spcBef>
                  <a:spcPct val="0"/>
                </a:spcBef>
              </a:pPr>
              <a:r>
                <a:rPr lang="ca-ES" altLang="es-ES" smtClean="0"/>
                <a:t>perjudicial</a:t>
              </a:r>
              <a:endParaRPr lang="ca-ES"/>
            </a:p>
          </p:txBody>
        </p:sp>
      </p:grpSp>
      <p:grpSp>
        <p:nvGrpSpPr>
          <p:cNvPr id="31" name="Agrupa 30"/>
          <p:cNvGrpSpPr/>
          <p:nvPr/>
        </p:nvGrpSpPr>
        <p:grpSpPr>
          <a:xfrm>
            <a:off x="6012160" y="5157192"/>
            <a:ext cx="2088232" cy="1098305"/>
            <a:chOff x="3725788" y="5404852"/>
            <a:chExt cx="1638300" cy="1098305"/>
          </a:xfrm>
        </p:grpSpPr>
        <p:pic>
          <p:nvPicPr>
            <p:cNvPr id="3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Dependència de l’alcohol</a:t>
              </a:r>
              <a:endParaRPr lang="ca-ES"/>
            </a:p>
          </p:txBody>
        </p:sp>
      </p:grpSp>
      <p:grpSp>
        <p:nvGrpSpPr>
          <p:cNvPr id="34" name="Agrupa 33"/>
          <p:cNvGrpSpPr/>
          <p:nvPr/>
        </p:nvGrpSpPr>
        <p:grpSpPr>
          <a:xfrm>
            <a:off x="4148138" y="2391270"/>
            <a:ext cx="4384302" cy="1215951"/>
            <a:chOff x="3725788" y="5404852"/>
            <a:chExt cx="1638300" cy="1098305"/>
          </a:xfrm>
        </p:grpSpPr>
        <p:pic>
          <p:nvPicPr>
            <p:cNvPr id="3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3725788" y="5445224"/>
              <a:ext cx="1638300" cy="333598"/>
            </a:xfrm>
            <a:prstGeom prst="rect">
              <a:avLst/>
            </a:prstGeom>
          </p:spPr>
          <p:txBody>
            <a:bodyPr wrap="square">
              <a:spAutoFit/>
            </a:bodyPr>
            <a:lstStyle/>
            <a:p>
              <a:pPr algn="ctr">
                <a:spcBef>
                  <a:spcPct val="0"/>
                </a:spcBef>
              </a:pPr>
              <a:r>
                <a:rPr lang="ca-ES" altLang="es-ES" b="1" smtClean="0"/>
                <a:t> </a:t>
              </a:r>
              <a:endParaRPr lang="ca-ES" altLang="es-ES" b="1"/>
            </a:p>
          </p:txBody>
        </p:sp>
      </p:grpSp>
      <p:sp>
        <p:nvSpPr>
          <p:cNvPr id="37" name="Rectangle 36"/>
          <p:cNvSpPr/>
          <p:nvPr/>
        </p:nvSpPr>
        <p:spPr>
          <a:xfrm>
            <a:off x="4148138" y="2505670"/>
            <a:ext cx="4572000" cy="923330"/>
          </a:xfrm>
          <a:prstGeom prst="rect">
            <a:avLst/>
          </a:prstGeom>
        </p:spPr>
        <p:txBody>
          <a:bodyPr>
            <a:spAutoFit/>
          </a:bodyPr>
          <a:lstStyle/>
          <a:p>
            <a:pPr algn="ctr">
              <a:spcBef>
                <a:spcPct val="0"/>
              </a:spcBef>
            </a:pPr>
            <a:r>
              <a:rPr lang="ca-ES" altLang="es-ES" b="1" smtClean="0"/>
              <a:t>DSM-V</a:t>
            </a:r>
          </a:p>
          <a:p>
            <a:pPr algn="ctr">
              <a:spcBef>
                <a:spcPct val="0"/>
              </a:spcBef>
            </a:pPr>
            <a:r>
              <a:rPr lang="ca-ES" altLang="es-ES" b="1" smtClean="0"/>
              <a:t>Trastorn per consum d’alcohol</a:t>
            </a:r>
          </a:p>
          <a:p>
            <a:pPr algn="ctr">
              <a:spcBef>
                <a:spcPct val="0"/>
              </a:spcBef>
            </a:pPr>
            <a:r>
              <a:rPr lang="ca-ES" altLang="es-ES" b="1" smtClean="0"/>
              <a:t>2 de 11 criteris</a:t>
            </a:r>
            <a:endParaRPr lang="ca-ES" altLang="es-ES" b="1"/>
          </a:p>
        </p:txBody>
      </p:sp>
      <p:sp>
        <p:nvSpPr>
          <p:cNvPr id="7" name="Clau de tancament 6"/>
          <p:cNvSpPr/>
          <p:nvPr/>
        </p:nvSpPr>
        <p:spPr bwMode="auto">
          <a:xfrm>
            <a:off x="3838358" y="2348880"/>
            <a:ext cx="243002" cy="3819531"/>
          </a:xfrm>
          <a:prstGeom prst="rightBrace">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173486" y="6165304"/>
            <a:ext cx="5214938" cy="307756"/>
          </a:xfrm>
          <a:prstGeom prst="rect">
            <a:avLst/>
          </a:prstGeom>
          <a:noFill/>
          <a:ln w="9525">
            <a:noFill/>
            <a:miter lim="800000"/>
            <a:headEnd/>
            <a:tailEnd/>
          </a:ln>
        </p:spPr>
        <p:txBody>
          <a:bodyPr lIns="91418" tIns="45710" rIns="91418" bIns="45710">
            <a:spAutoFit/>
          </a:bodyPr>
          <a:lstStyle/>
          <a:p>
            <a:pPr algn="r"/>
            <a:r>
              <a:rPr lang="en-CA" sz="1400" dirty="0">
                <a:latin typeface="Calibri" pitchFamily="34" charset="0"/>
              </a:rPr>
              <a:t>Source: Rehm et al 2013</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4"/>
            <a:ext cx="7770431" cy="48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ol 1"/>
          <p:cNvSpPr>
            <a:spLocks noGrp="1"/>
          </p:cNvSpPr>
          <p:nvPr>
            <p:ph type="title"/>
          </p:nvPr>
        </p:nvSpPr>
        <p:spPr>
          <a:xfrm>
            <a:off x="408152" y="312872"/>
            <a:ext cx="8229600" cy="1143000"/>
          </a:xfrm>
        </p:spPr>
        <p:txBody>
          <a:bodyPr/>
          <a:lstStyle/>
          <a:p>
            <a:r>
              <a:rPr lang="ca-ES" sz="2400" smtClean="0"/>
              <a:t>Nombre de criteris </a:t>
            </a:r>
            <a:r>
              <a:rPr lang="ca-ES" sz="2400" smtClean="0">
                <a:solidFill>
                  <a:schemeClr val="tx1"/>
                </a:solidFill>
              </a:rPr>
              <a:t>DSM - IV </a:t>
            </a:r>
            <a:r>
              <a:rPr lang="ca-ES" sz="2400" smtClean="0"/>
              <a:t>per a la dependència de l'alcohol segons grams d'alcohol per dia (dades NESARC )</a:t>
            </a:r>
            <a:endParaRPr lang="ca-ES" sz="2400"/>
          </a:p>
        </p:txBody>
      </p:sp>
    </p:spTree>
    <p:extLst>
      <p:ext uri="{BB962C8B-B14F-4D97-AF65-F5344CB8AC3E}">
        <p14:creationId xmlns:p14="http://schemas.microsoft.com/office/powerpoint/2010/main" val="1133551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1143000"/>
          </a:xfrm>
          <a:prstGeom prst="rect">
            <a:avLst/>
          </a:prstGeom>
        </p:spPr>
        <p:txBody>
          <a:bodyPr>
            <a:normAutofit/>
          </a:bodyPr>
          <a:lstStyle/>
          <a:p>
            <a:r>
              <a:rPr lang="ca-ES" b="1" smtClean="0">
                <a:solidFill>
                  <a:schemeClr val="tx1"/>
                </a:solidFill>
                <a:ea typeface="+mn-ea"/>
                <a:cs typeface="Calibri" pitchFamily="34" charset="0"/>
              </a:rPr>
              <a:t>Per qué utilitzar el Consum Excessiu Reiterat (CER)?</a:t>
            </a:r>
            <a:endParaRPr lang="ca-ES" b="1">
              <a:solidFill>
                <a:schemeClr val="tx1"/>
              </a:solidFill>
              <a:ea typeface="+mn-ea"/>
              <a:cs typeface="Calibri" pitchFamily="34" charset="0"/>
            </a:endParaRPr>
          </a:p>
        </p:txBody>
      </p:sp>
      <p:sp>
        <p:nvSpPr>
          <p:cNvPr id="3" name="Marcador de contenido 2"/>
          <p:cNvSpPr>
            <a:spLocks noGrp="1"/>
          </p:cNvSpPr>
          <p:nvPr>
            <p:ph idx="1"/>
          </p:nvPr>
        </p:nvSpPr>
        <p:spPr>
          <a:prstGeom prst="rect">
            <a:avLst/>
          </a:prstGeom>
        </p:spPr>
        <p:txBody>
          <a:bodyPr>
            <a:normAutofit/>
          </a:bodyPr>
          <a:lstStyle/>
          <a:p>
            <a:pPr>
              <a:lnSpc>
                <a:spcPct val="150000"/>
              </a:lnSpc>
              <a:buSzPct val="100000"/>
              <a:buFont typeface="Wingdings" pitchFamily="2" charset="2"/>
              <a:buChar char="§"/>
              <a:tabLst>
                <a:tab pos="361907" algn="l"/>
              </a:tabLst>
              <a:defRPr/>
            </a:pPr>
            <a:r>
              <a:rPr lang="ca-ES" dirty="0" smtClean="0">
                <a:cs typeface="Calibri" pitchFamily="34" charset="0"/>
              </a:rPr>
              <a:t>Les definicions d’addicció han canviat en el temps i l’espai, són subjectes a biaixos culturals, i tenen mancances rellevants</a:t>
            </a:r>
          </a:p>
          <a:p>
            <a:pPr>
              <a:lnSpc>
                <a:spcPct val="150000"/>
              </a:lnSpc>
              <a:buSzPct val="100000"/>
              <a:buFont typeface="Wingdings" pitchFamily="2" charset="2"/>
              <a:buChar char="§"/>
              <a:tabLst>
                <a:tab pos="361907" algn="l"/>
              </a:tabLst>
              <a:defRPr/>
            </a:pPr>
            <a:r>
              <a:rPr lang="ca-ES" dirty="0" smtClean="0">
                <a:cs typeface="Calibri" pitchFamily="34" charset="0"/>
              </a:rPr>
              <a:t>La visió dicotòmica (addictes </a:t>
            </a:r>
            <a:r>
              <a:rPr lang="ca-ES" dirty="0" err="1" smtClean="0">
                <a:cs typeface="Calibri" pitchFamily="34" charset="0"/>
              </a:rPr>
              <a:t>vs</a:t>
            </a:r>
            <a:r>
              <a:rPr lang="ca-ES" dirty="0" smtClean="0">
                <a:cs typeface="Calibri" pitchFamily="34" charset="0"/>
              </a:rPr>
              <a:t> no addictes) no es correspon amb la realitat social i clínica, i és altament estigmatitzant</a:t>
            </a:r>
          </a:p>
          <a:p>
            <a:pPr>
              <a:lnSpc>
                <a:spcPct val="150000"/>
              </a:lnSpc>
              <a:buSzPct val="100000"/>
              <a:buFont typeface="Wingdings" pitchFamily="2" charset="2"/>
              <a:buChar char="§"/>
              <a:tabLst>
                <a:tab pos="361907" algn="l"/>
              </a:tabLst>
              <a:defRPr/>
            </a:pPr>
            <a:r>
              <a:rPr lang="ca-ES" dirty="0" smtClean="0">
                <a:cs typeface="Calibri" pitchFamily="34" charset="0"/>
              </a:rPr>
              <a:t>Hi ha una molt alta correlació entre el consum excessiu reiterat i el nombre de criteris de dependència que es compleixen</a:t>
            </a:r>
            <a:endParaRPr lang="ca-ES" dirty="0">
              <a:cs typeface="Calibri" pitchFamily="34" charset="0"/>
            </a:endParaRPr>
          </a:p>
        </p:txBody>
      </p:sp>
    </p:spTree>
    <p:extLst>
      <p:ext uri="{BB962C8B-B14F-4D97-AF65-F5344CB8AC3E}">
        <p14:creationId xmlns:p14="http://schemas.microsoft.com/office/powerpoint/2010/main" val="2379633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dirty="0" smtClean="0"/>
              <a:t>Per què utilitzar el CER?</a:t>
            </a:r>
            <a:endParaRPr lang="ca-ES" dirty="0"/>
          </a:p>
        </p:txBody>
      </p:sp>
      <p:grpSp>
        <p:nvGrpSpPr>
          <p:cNvPr id="3" name="Agrupa 2"/>
          <p:cNvGrpSpPr/>
          <p:nvPr/>
        </p:nvGrpSpPr>
        <p:grpSpPr>
          <a:xfrm>
            <a:off x="-36512" y="1368151"/>
            <a:ext cx="6696744" cy="5229201"/>
            <a:chOff x="-36512" y="1368151"/>
            <a:chExt cx="6696744" cy="5229201"/>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68151"/>
              <a:ext cx="1720197" cy="52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adreDeText 3"/>
            <p:cNvSpPr txBox="1"/>
            <p:nvPr/>
          </p:nvSpPr>
          <p:spPr>
            <a:xfrm>
              <a:off x="-36512" y="3429000"/>
              <a:ext cx="1608133" cy="923330"/>
            </a:xfrm>
            <a:prstGeom prst="rect">
              <a:avLst/>
            </a:prstGeom>
            <a:noFill/>
          </p:spPr>
          <p:txBody>
            <a:bodyPr wrap="none" rtlCol="0">
              <a:spAutoFit/>
            </a:bodyPr>
            <a:lstStyle/>
            <a:p>
              <a:r>
                <a:rPr lang="ca-ES" sz="3600" b="1" dirty="0" smtClean="0">
                  <a:solidFill>
                    <a:schemeClr val="tx1">
                      <a:lumMod val="65000"/>
                      <a:lumOff val="35000"/>
                    </a:schemeClr>
                  </a:solidFill>
                </a:rPr>
                <a:t>CER</a:t>
              </a:r>
              <a:r>
                <a:rPr lang="ca-ES" b="1" dirty="0" smtClean="0">
                  <a:solidFill>
                    <a:schemeClr val="tx1">
                      <a:lumMod val="65000"/>
                      <a:lumOff val="35000"/>
                    </a:schemeClr>
                  </a:solidFill>
                </a:rPr>
                <a:t> és </a:t>
              </a:r>
            </a:p>
            <a:p>
              <a:r>
                <a:rPr lang="ca-ES" b="1" dirty="0" smtClean="0">
                  <a:solidFill>
                    <a:schemeClr val="tx1">
                      <a:lumMod val="65000"/>
                      <a:lumOff val="35000"/>
                    </a:schemeClr>
                  </a:solidFill>
                </a:rPr>
                <a:t>responsable </a:t>
              </a:r>
              <a:endParaRPr lang="ca-ES" b="1" dirty="0">
                <a:solidFill>
                  <a:schemeClr val="tx1">
                    <a:lumMod val="65000"/>
                    <a:lumOff val="35000"/>
                  </a:schemeClr>
                </a:solidFill>
              </a:endParaRPr>
            </a:p>
          </p:txBody>
        </p:sp>
        <p:sp>
          <p:nvSpPr>
            <p:cNvPr id="5" name="QuadreDeText 4"/>
            <p:cNvSpPr txBox="1"/>
            <p:nvPr/>
          </p:nvSpPr>
          <p:spPr>
            <a:xfrm>
              <a:off x="1691680" y="1628800"/>
              <a:ext cx="4968552" cy="1200329"/>
            </a:xfrm>
            <a:prstGeom prst="rect">
              <a:avLst/>
            </a:prstGeom>
            <a:noFill/>
          </p:spPr>
          <p:txBody>
            <a:bodyPr wrap="square" rtlCol="0">
              <a:spAutoFit/>
            </a:bodyPr>
            <a:lstStyle/>
            <a:p>
              <a:pPr marL="0" lvl="1"/>
              <a:r>
                <a:rPr lang="ca-ES" b="1" dirty="0" smtClean="0">
                  <a:solidFill>
                    <a:schemeClr val="tx1">
                      <a:lumMod val="65000"/>
                      <a:lumOff val="35000"/>
                    </a:schemeClr>
                  </a:solidFill>
                </a:rPr>
                <a:t>dels canvis cerebrals i les alteracions fisiològiques en les Trastorns per Consum de Substàncies (TCS)</a:t>
              </a:r>
            </a:p>
            <a:p>
              <a:endParaRPr lang="ca-ES" b="1" dirty="0">
                <a:solidFill>
                  <a:schemeClr val="tx1">
                    <a:lumMod val="65000"/>
                    <a:lumOff val="35000"/>
                  </a:schemeClr>
                </a:solidFill>
              </a:endParaRPr>
            </a:p>
          </p:txBody>
        </p:sp>
        <p:sp>
          <p:nvSpPr>
            <p:cNvPr id="6" name="Rectangle 5"/>
            <p:cNvSpPr/>
            <p:nvPr/>
          </p:nvSpPr>
          <p:spPr>
            <a:xfrm>
              <a:off x="1691680" y="2967335"/>
              <a:ext cx="4824536" cy="923330"/>
            </a:xfrm>
            <a:prstGeom prst="rect">
              <a:avLst/>
            </a:prstGeom>
          </p:spPr>
          <p:txBody>
            <a:bodyPr wrap="square">
              <a:spAutoFit/>
            </a:bodyPr>
            <a:lstStyle/>
            <a:p>
              <a:pPr lvl="1">
                <a:tabLst>
                  <a:tab pos="361950" algn="l"/>
                </a:tabLst>
                <a:defRPr/>
              </a:pPr>
              <a:r>
                <a:rPr lang="ca-ES" b="1" dirty="0" smtClean="0">
                  <a:solidFill>
                    <a:schemeClr val="tx1">
                      <a:lumMod val="65000"/>
                      <a:lumOff val="35000"/>
                    </a:schemeClr>
                  </a:solidFill>
                </a:rPr>
                <a:t>dels fenòmens d’intoxicació, tolerància i abstinència, considerats centrals en la definició dels TCS</a:t>
              </a:r>
              <a:endParaRPr lang="ca-ES" b="1" dirty="0">
                <a:solidFill>
                  <a:schemeClr val="tx1">
                    <a:lumMod val="65000"/>
                    <a:lumOff val="35000"/>
                  </a:schemeClr>
                </a:solidFill>
              </a:endParaRPr>
            </a:p>
          </p:txBody>
        </p:sp>
        <p:sp>
          <p:nvSpPr>
            <p:cNvPr id="7" name="Rectangle 6"/>
            <p:cNvSpPr/>
            <p:nvPr/>
          </p:nvSpPr>
          <p:spPr>
            <a:xfrm>
              <a:off x="1691680" y="4221088"/>
              <a:ext cx="4572000" cy="646331"/>
            </a:xfrm>
            <a:prstGeom prst="rect">
              <a:avLst/>
            </a:prstGeom>
          </p:spPr>
          <p:txBody>
            <a:bodyPr>
              <a:spAutoFit/>
            </a:bodyPr>
            <a:lstStyle/>
            <a:p>
              <a:pPr lvl="1">
                <a:tabLst>
                  <a:tab pos="361950" algn="l"/>
                </a:tabLst>
                <a:defRPr/>
              </a:pPr>
              <a:r>
                <a:rPr lang="ca-ES" b="1" dirty="0" smtClean="0">
                  <a:solidFill>
                    <a:schemeClr val="tx1">
                      <a:lumMod val="65000"/>
                      <a:lumOff val="35000"/>
                    </a:schemeClr>
                  </a:solidFill>
                </a:rPr>
                <a:t>de la major part de les conseqüències socials dels TCS</a:t>
              </a:r>
              <a:endParaRPr lang="ca-ES" b="1" dirty="0">
                <a:solidFill>
                  <a:schemeClr val="tx1">
                    <a:lumMod val="65000"/>
                    <a:lumOff val="35000"/>
                  </a:schemeClr>
                </a:solidFill>
              </a:endParaRPr>
            </a:p>
          </p:txBody>
        </p:sp>
        <p:sp>
          <p:nvSpPr>
            <p:cNvPr id="8" name="Rectangle 7"/>
            <p:cNvSpPr/>
            <p:nvPr/>
          </p:nvSpPr>
          <p:spPr>
            <a:xfrm>
              <a:off x="1331640" y="5445224"/>
              <a:ext cx="4932040" cy="646331"/>
            </a:xfrm>
            <a:prstGeom prst="rect">
              <a:avLst/>
            </a:prstGeom>
          </p:spPr>
          <p:txBody>
            <a:bodyPr wrap="square">
              <a:spAutoFit/>
            </a:bodyPr>
            <a:lstStyle/>
            <a:p>
              <a:pPr lvl="1">
                <a:tabLst>
                  <a:tab pos="361950" algn="l"/>
                </a:tabLst>
                <a:defRPr/>
              </a:pPr>
              <a:r>
                <a:rPr lang="ca-ES" b="1" dirty="0" smtClean="0">
                  <a:solidFill>
                    <a:schemeClr val="tx1">
                      <a:lumMod val="65000"/>
                      <a:lumOff val="35000"/>
                    </a:schemeClr>
                  </a:solidFill>
                </a:rPr>
                <a:t>de la major part de la </a:t>
              </a:r>
              <a:r>
                <a:rPr lang="ca-ES" b="1" dirty="0" err="1" smtClean="0">
                  <a:solidFill>
                    <a:schemeClr val="tx1">
                      <a:lumMod val="65000"/>
                      <a:lumOff val="35000"/>
                    </a:schemeClr>
                  </a:solidFill>
                </a:rPr>
                <a:t>morbi</a:t>
              </a:r>
              <a:r>
                <a:rPr lang="ca-ES" b="1" dirty="0" smtClean="0">
                  <a:solidFill>
                    <a:schemeClr val="tx1">
                      <a:lumMod val="65000"/>
                      <a:lumOff val="35000"/>
                    </a:schemeClr>
                  </a:solidFill>
                </a:rPr>
                <a:t>-mortalitat associada als TCS</a:t>
              </a:r>
              <a:endParaRPr lang="ca-ES" b="1" dirty="0">
                <a:solidFill>
                  <a:schemeClr val="tx1">
                    <a:lumMod val="65000"/>
                    <a:lumOff val="35000"/>
                  </a:schemeClr>
                </a:solidFill>
              </a:endParaRPr>
            </a:p>
          </p:txBody>
        </p:sp>
        <p:pic>
          <p:nvPicPr>
            <p:cNvPr id="1331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187624" y="2027606"/>
              <a:ext cx="456005" cy="4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62985">
              <a:off x="1688965" y="3124787"/>
              <a:ext cx="173448" cy="57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8347" y="5517232"/>
              <a:ext cx="54333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8398" y="4365104"/>
              <a:ext cx="565330" cy="43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Agrupa 8"/>
          <p:cNvGrpSpPr/>
          <p:nvPr/>
        </p:nvGrpSpPr>
        <p:grpSpPr>
          <a:xfrm>
            <a:off x="6660232" y="1267019"/>
            <a:ext cx="2533030" cy="4082390"/>
            <a:chOff x="6660232" y="1267019"/>
            <a:chExt cx="2533030" cy="4082390"/>
          </a:xfrm>
        </p:grpSpPr>
        <p:grpSp>
          <p:nvGrpSpPr>
            <p:cNvPr id="16" name="Agrupa 15"/>
            <p:cNvGrpSpPr/>
            <p:nvPr/>
          </p:nvGrpSpPr>
          <p:grpSpPr>
            <a:xfrm>
              <a:off x="6732240" y="1903471"/>
              <a:ext cx="1933845" cy="1477328"/>
              <a:chOff x="7030643" y="1231592"/>
              <a:chExt cx="1933845" cy="1477328"/>
            </a:xfrm>
          </p:grpSpPr>
          <p:pic>
            <p:nvPicPr>
              <p:cNvPr id="133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1349199"/>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QuadreDeText 11"/>
              <p:cNvSpPr txBox="1"/>
              <p:nvPr/>
            </p:nvSpPr>
            <p:spPr>
              <a:xfrm>
                <a:off x="7511578" y="1231592"/>
                <a:ext cx="1452910" cy="1477328"/>
              </a:xfrm>
              <a:prstGeom prst="rect">
                <a:avLst/>
              </a:prstGeom>
              <a:noFill/>
            </p:spPr>
            <p:txBody>
              <a:bodyPr wrap="square" rtlCol="0">
                <a:spAutoFit/>
              </a:bodyPr>
              <a:lstStyle/>
              <a:p>
                <a:r>
                  <a:rPr lang="ca-ES" dirty="0" smtClean="0"/>
                  <a:t>Encaixa millor amb les dades empíriques</a:t>
                </a:r>
              </a:p>
              <a:p>
                <a:endParaRPr lang="ca-ES" dirty="0"/>
              </a:p>
            </p:txBody>
          </p:sp>
        </p:grpSp>
        <p:grpSp>
          <p:nvGrpSpPr>
            <p:cNvPr id="15" name="Agrupa 14"/>
            <p:cNvGrpSpPr/>
            <p:nvPr/>
          </p:nvGrpSpPr>
          <p:grpSpPr>
            <a:xfrm>
              <a:off x="6742611" y="3177335"/>
              <a:ext cx="2450651" cy="474423"/>
              <a:chOff x="7030643" y="2466547"/>
              <a:chExt cx="2450651" cy="474423"/>
            </a:xfrm>
          </p:grpSpPr>
          <p:sp>
            <p:nvSpPr>
              <p:cNvPr id="11" name="Rectangle 10"/>
              <p:cNvSpPr/>
              <p:nvPr/>
            </p:nvSpPr>
            <p:spPr>
              <a:xfrm>
                <a:off x="7452320" y="2564904"/>
                <a:ext cx="2028974" cy="369332"/>
              </a:xfrm>
              <a:prstGeom prst="rect">
                <a:avLst/>
              </a:prstGeom>
            </p:spPr>
            <p:txBody>
              <a:bodyPr wrap="square">
                <a:spAutoFit/>
              </a:bodyPr>
              <a:lstStyle/>
              <a:p>
                <a:pPr>
                  <a:tabLst>
                    <a:tab pos="361950" algn="l"/>
                  </a:tabLst>
                  <a:defRPr/>
                </a:pPr>
                <a:r>
                  <a:rPr lang="ca-ES" dirty="0" smtClean="0"/>
                  <a:t>Redueix l’estigma</a:t>
                </a:r>
              </a:p>
            </p:txBody>
          </p:sp>
          <p:pic>
            <p:nvPicPr>
              <p:cNvPr id="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2466547"/>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Agrupa 13"/>
            <p:cNvGrpSpPr/>
            <p:nvPr/>
          </p:nvGrpSpPr>
          <p:grpSpPr>
            <a:xfrm>
              <a:off x="6691238" y="4149080"/>
              <a:ext cx="2444575" cy="1200329"/>
              <a:chOff x="7037174" y="3429293"/>
              <a:chExt cx="2444575" cy="1200329"/>
            </a:xfrm>
          </p:grpSpPr>
          <p:pic>
            <p:nvPicPr>
              <p:cNvPr id="2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174" y="3551894"/>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519277" y="3429293"/>
                <a:ext cx="1962472" cy="1200329"/>
              </a:xfrm>
              <a:prstGeom prst="rect">
                <a:avLst/>
              </a:prstGeom>
            </p:spPr>
            <p:txBody>
              <a:bodyPr wrap="square">
                <a:spAutoFit/>
              </a:bodyPr>
              <a:lstStyle/>
              <a:p>
                <a:pPr>
                  <a:tabLst>
                    <a:tab pos="361950" algn="l"/>
                  </a:tabLst>
                  <a:defRPr/>
                </a:pPr>
                <a:r>
                  <a:rPr lang="ca-ES" dirty="0" smtClean="0"/>
                  <a:t>Evita que ens oblidem dels pacients de més alt risc</a:t>
                </a:r>
                <a:endParaRPr lang="ca-ES" dirty="0"/>
              </a:p>
            </p:txBody>
          </p:sp>
        </p:grpSp>
        <p:sp>
          <p:nvSpPr>
            <p:cNvPr id="17" name="Rectangle 16"/>
            <p:cNvSpPr/>
            <p:nvPr/>
          </p:nvSpPr>
          <p:spPr>
            <a:xfrm>
              <a:off x="6660232" y="1267019"/>
              <a:ext cx="1159292" cy="646331"/>
            </a:xfrm>
            <a:prstGeom prst="rect">
              <a:avLst/>
            </a:prstGeom>
          </p:spPr>
          <p:txBody>
            <a:bodyPr wrap="none">
              <a:spAutoFit/>
            </a:bodyPr>
            <a:lstStyle/>
            <a:p>
              <a:r>
                <a:rPr lang="ca-ES" sz="3600" b="1" dirty="0">
                  <a:solidFill>
                    <a:schemeClr val="tx1">
                      <a:lumMod val="65000"/>
                      <a:lumOff val="35000"/>
                    </a:schemeClr>
                  </a:solidFill>
                </a:rPr>
                <a:t>CER</a:t>
              </a:r>
            </a:p>
          </p:txBody>
        </p:sp>
      </p:grpSp>
    </p:spTree>
    <p:extLst>
      <p:ext uri="{BB962C8B-B14F-4D97-AF65-F5344CB8AC3E}">
        <p14:creationId xmlns:p14="http://schemas.microsoft.com/office/powerpoint/2010/main" val="2498378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4"/>
          <p:cNvGraphicFramePr>
            <a:graphicFrameLocks noGrp="1"/>
          </p:cNvGraphicFramePr>
          <p:nvPr>
            <p:extLst>
              <p:ext uri="{D42A27DB-BD31-4B8C-83A1-F6EECF244321}">
                <p14:modId xmlns:p14="http://schemas.microsoft.com/office/powerpoint/2010/main" val="1487907027"/>
              </p:ext>
            </p:extLst>
          </p:nvPr>
        </p:nvGraphicFramePr>
        <p:xfrm>
          <a:off x="611561" y="1772815"/>
          <a:ext cx="7560840" cy="2649029"/>
        </p:xfrm>
        <a:graphic>
          <a:graphicData uri="http://schemas.openxmlformats.org/drawingml/2006/table">
            <a:tbl>
              <a:tblPr>
                <a:tableStyleId>{616DA210-FB5B-4158-B5E0-FEB733F419BA}</a:tableStyleId>
              </a:tblPr>
              <a:tblGrid>
                <a:gridCol w="2803890"/>
                <a:gridCol w="2315402"/>
                <a:gridCol w="2441548"/>
              </a:tblGrid>
              <a:tr h="692237">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Nivells de consum</a:t>
                      </a:r>
                      <a:br>
                        <a:rPr kumimoji="0" lang="ca-ES" sz="1800" b="1" u="none" strike="noStrike" cap="none" normalizeH="0" baseline="0" noProof="0" dirty="0" smtClean="0">
                          <a:ln>
                            <a:noFill/>
                          </a:ln>
                          <a:effectLst/>
                        </a:rPr>
                      </a:br>
                      <a:r>
                        <a:rPr kumimoji="0" lang="ca-ES" sz="1800" b="1" u="none" strike="noStrike" cap="none" normalizeH="0" baseline="0" noProof="0" dirty="0" smtClean="0">
                          <a:ln>
                            <a:noFill/>
                          </a:ln>
                          <a:effectLst/>
                        </a:rPr>
                        <a:t>de risc segons la OMS</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smtClean="0">
                          <a:ln>
                            <a:noFill/>
                          </a:ln>
                          <a:effectLst/>
                        </a:rPr>
                        <a:t>CAT (gr/dia) – dones</a:t>
                      </a:r>
                      <a:endParaRPr kumimoji="0" lang="ca-ES" sz="1800" b="1"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smtClean="0">
                          <a:ln>
                            <a:noFill/>
                          </a:ln>
                          <a:effectLst/>
                        </a:rPr>
                        <a:t>CAT (gr/dia) – homes</a:t>
                      </a:r>
                      <a:endParaRPr kumimoji="0" lang="ca-ES" sz="1800" b="1"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r>
              <a:tr h="444051">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molt alt</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692237">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Consum de risc alt</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61–100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(6-10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410252">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mig</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21–40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(2-4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410252">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baix</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1–20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(0,1-2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bl>
          </a:graphicData>
        </a:graphic>
      </p:graphicFrame>
      <p:sp>
        <p:nvSpPr>
          <p:cNvPr id="376864" name="Rectangle 5"/>
          <p:cNvSpPr>
            <a:spLocks noChangeArrowheads="1"/>
          </p:cNvSpPr>
          <p:nvPr/>
        </p:nvSpPr>
        <p:spPr bwMode="auto">
          <a:xfrm>
            <a:off x="251520" y="6113760"/>
            <a:ext cx="8640959" cy="461665"/>
          </a:xfrm>
          <a:prstGeom prst="rect">
            <a:avLst/>
          </a:prstGeom>
          <a:noFill/>
          <a:ln w="9525">
            <a:noFill/>
            <a:miter lim="800000"/>
            <a:headEnd/>
            <a:tailEnd/>
          </a:ln>
        </p:spPr>
        <p:txBody>
          <a:bodyPr wrap="square" rIns="90000" anchor="b">
            <a:spAutoFit/>
          </a:bodyPr>
          <a:lstStyle/>
          <a:p>
            <a:pPr>
              <a:buClr>
                <a:srgbClr val="7670B3"/>
              </a:buClr>
            </a:pPr>
            <a:r>
              <a:rPr lang="es-ES_tradnl" sz="1200" baseline="30000" dirty="0">
                <a:solidFill>
                  <a:srgbClr val="000000"/>
                </a:solidFill>
                <a:ea typeface="ヒラギノ角ゴ Pro W3" charset="-128"/>
              </a:rPr>
              <a:t>1</a:t>
            </a:r>
            <a:r>
              <a:rPr lang="es-ES_tradnl" sz="1200" dirty="0">
                <a:solidFill>
                  <a:srgbClr val="000000"/>
                </a:solidFill>
                <a:ea typeface="ヒラギノ角ゴ Pro W3" charset="-128"/>
              </a:rPr>
              <a:t>EMA </a:t>
            </a:r>
            <a:r>
              <a:rPr lang="es-ES_tradnl" sz="1200" dirty="0" err="1">
                <a:solidFill>
                  <a:srgbClr val="000000"/>
                </a:solidFill>
                <a:ea typeface="ヒラギノ角ゴ Pro W3" charset="-128"/>
              </a:rPr>
              <a:t>treatment</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guidelines</a:t>
            </a:r>
            <a:r>
              <a:rPr lang="es-ES_tradnl" sz="1200" dirty="0">
                <a:solidFill>
                  <a:srgbClr val="000000"/>
                </a:solidFill>
                <a:ea typeface="ヒラギノ角ゴ Pro W3" charset="-128"/>
              </a:rPr>
              <a:t> (WHO International guide </a:t>
            </a:r>
            <a:r>
              <a:rPr lang="es-ES_tradnl" sz="1200" dirty="0" err="1">
                <a:solidFill>
                  <a:srgbClr val="000000"/>
                </a:solidFill>
                <a:ea typeface="ヒラギノ角ゴ Pro W3" charset="-128"/>
              </a:rPr>
              <a:t>for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monitoring</a:t>
            </a:r>
            <a:r>
              <a:rPr lang="es-ES_tradnl" sz="1200" dirty="0">
                <a:solidFill>
                  <a:srgbClr val="000000"/>
                </a:solidFill>
                <a:ea typeface="ヒラギノ角ゴ Pro W3" charset="-128"/>
              </a:rPr>
              <a:t> alcohol  </a:t>
            </a:r>
            <a:r>
              <a:rPr lang="es-ES_tradnl" sz="1200" dirty="0" err="1">
                <a:solidFill>
                  <a:srgbClr val="000000"/>
                </a:solidFill>
                <a:ea typeface="ヒラギノ角ゴ Pro W3" charset="-128"/>
              </a:rPr>
              <a:t>consumption</a:t>
            </a:r>
            <a:r>
              <a:rPr lang="es-ES_tradnl" sz="1200" dirty="0">
                <a:solidFill>
                  <a:srgbClr val="000000"/>
                </a:solidFill>
                <a:ea typeface="ヒラギノ角ゴ Pro W3" charset="-128"/>
              </a:rPr>
              <a:t> and </a:t>
            </a:r>
            <a:r>
              <a:rPr lang="es-ES_tradnl" sz="1200" dirty="0" err="1">
                <a:solidFill>
                  <a:srgbClr val="000000"/>
                </a:solidFill>
                <a:ea typeface="ヒラギノ角ゴ Pro W3" charset="-128"/>
              </a:rPr>
              <a:t>related</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harm</a:t>
            </a:r>
            <a:r>
              <a:rPr lang="es-ES_tradnl" sz="1200" dirty="0">
                <a:solidFill>
                  <a:srgbClr val="000000"/>
                </a:solidFill>
                <a:ea typeface="ヒラギノ角ゴ Pro W3" charset="-128"/>
              </a:rPr>
              <a:t>. © WHO, 2000);</a:t>
            </a:r>
            <a:br>
              <a:rPr lang="es-ES_tradnl" sz="1200" dirty="0">
                <a:solidFill>
                  <a:srgbClr val="000000"/>
                </a:solidFill>
                <a:ea typeface="ヒラギノ角ゴ Pro W3" charset="-128"/>
              </a:rPr>
            </a:br>
            <a:r>
              <a:rPr lang="es-ES_tradnl" sz="1200" baseline="30000" dirty="0">
                <a:solidFill>
                  <a:srgbClr val="000000"/>
                </a:solidFill>
                <a:ea typeface="ヒラギノ角ゴ Pro W3" charset="-128"/>
              </a:rPr>
              <a:t>2</a:t>
            </a:r>
            <a:r>
              <a:rPr lang="es-ES_tradnl" sz="1200" dirty="0">
                <a:solidFill>
                  <a:srgbClr val="000000"/>
                </a:solidFill>
                <a:ea typeface="ヒラギノ角ゴ Pro W3" charset="-128"/>
              </a:rPr>
              <a:t>Rehm </a:t>
            </a:r>
            <a:r>
              <a:rPr lang="es-ES_tradnl" sz="1200" i="1" dirty="0">
                <a:solidFill>
                  <a:srgbClr val="000000"/>
                </a:solidFill>
                <a:ea typeface="ヒラギノ角ゴ Pro W3" charset="-128"/>
              </a:rPr>
              <a:t>et al. </a:t>
            </a:r>
            <a:r>
              <a:rPr lang="es-ES_tradnl" sz="1200" dirty="0" err="1">
                <a:solidFill>
                  <a:srgbClr val="000000"/>
                </a:solidFill>
                <a:ea typeface="ヒラギノ角ゴ Pro W3" charset="-128"/>
              </a:rPr>
              <a:t>Eur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Addict</a:t>
            </a:r>
            <a:r>
              <a:rPr lang="es-ES_tradnl" sz="1200" dirty="0">
                <a:solidFill>
                  <a:srgbClr val="000000"/>
                </a:solidFill>
                <a:ea typeface="ヒラギノ角ゴ Pro W3" charset="-128"/>
              </a:rPr>
              <a:t> Res 2001;7:138–147.</a:t>
            </a:r>
          </a:p>
        </p:txBody>
      </p:sp>
      <p:sp>
        <p:nvSpPr>
          <p:cNvPr id="8" name="7 Título"/>
          <p:cNvSpPr>
            <a:spLocks noGrp="1"/>
          </p:cNvSpPr>
          <p:nvPr>
            <p:ph type="title"/>
          </p:nvPr>
        </p:nvSpPr>
        <p:spPr>
          <a:prstGeom prst="rect">
            <a:avLst/>
          </a:prstGeom>
        </p:spPr>
        <p:txBody>
          <a:bodyPr/>
          <a:lstStyle/>
          <a:p>
            <a:r>
              <a:rPr lang="es-ES" sz="2800" dirty="0" err="1" smtClean="0"/>
              <a:t>Nivells</a:t>
            </a:r>
            <a:r>
              <a:rPr lang="es-ES" sz="2800" dirty="0" smtClean="0"/>
              <a:t> de </a:t>
            </a:r>
            <a:r>
              <a:rPr lang="es-ES" sz="2800" dirty="0" err="1" smtClean="0"/>
              <a:t>risc</a:t>
            </a:r>
            <a:r>
              <a:rPr lang="es-ES" sz="2800" dirty="0" smtClean="0"/>
              <a:t> EMA - OMS</a:t>
            </a:r>
            <a:endParaRPr lang="es-ES" sz="2800" dirty="0"/>
          </a:p>
        </p:txBody>
      </p:sp>
      <p:sp>
        <p:nvSpPr>
          <p:cNvPr id="2" name="QuadreDeText 1"/>
          <p:cNvSpPr txBox="1"/>
          <p:nvPr/>
        </p:nvSpPr>
        <p:spPr>
          <a:xfrm>
            <a:off x="8244408" y="3028890"/>
            <a:ext cx="728084" cy="400110"/>
          </a:xfrm>
          <a:prstGeom prst="rect">
            <a:avLst/>
          </a:prstGeom>
          <a:noFill/>
        </p:spPr>
        <p:txBody>
          <a:bodyPr wrap="none" rtlCol="0">
            <a:spAutoFit/>
          </a:bodyPr>
          <a:lstStyle/>
          <a:p>
            <a:r>
              <a:rPr lang="ca-ES" sz="2000" b="1" dirty="0" smtClean="0">
                <a:solidFill>
                  <a:srgbClr val="C00000"/>
                </a:solidFill>
              </a:rPr>
              <a:t>CER</a:t>
            </a:r>
            <a:endParaRPr lang="ca-ES" sz="2000" b="1" dirty="0">
              <a:solidFill>
                <a:srgbClr val="C00000"/>
              </a:solidFill>
            </a:endParaRPr>
          </a:p>
        </p:txBody>
      </p:sp>
      <p:sp>
        <p:nvSpPr>
          <p:cNvPr id="3" name="Claudàtor de tancament 2"/>
          <p:cNvSpPr/>
          <p:nvPr/>
        </p:nvSpPr>
        <p:spPr bwMode="auto">
          <a:xfrm>
            <a:off x="8172400" y="2492896"/>
            <a:ext cx="144016" cy="1512168"/>
          </a:xfrm>
          <a:prstGeom prst="rightBracke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ect">
            <a:avLst/>
          </a:prstGeom>
        </p:spPr>
        <p:txBody>
          <a:bodyPr>
            <a:normAutofit/>
          </a:bodyPr>
          <a:lstStyle/>
          <a:p>
            <a:r>
              <a:rPr lang="ca-ES" sz="2800" smtClean="0"/>
              <a:t>Atenció Centrada en la Persona (ACP)</a:t>
            </a:r>
            <a:endParaRPr lang="ca-ES" sz="2800"/>
          </a:p>
        </p:txBody>
      </p:sp>
      <p:sp>
        <p:nvSpPr>
          <p:cNvPr id="7" name="Rectangle 3"/>
          <p:cNvSpPr txBox="1">
            <a:spLocks noChangeArrowheads="1"/>
          </p:cNvSpPr>
          <p:nvPr/>
        </p:nvSpPr>
        <p:spPr bwMode="auto">
          <a:xfrm>
            <a:off x="435441" y="1412776"/>
            <a:ext cx="4928647" cy="1560369"/>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ca-ES" altLang="es-ES" sz="2000" smtClean="0">
                <a:solidFill>
                  <a:schemeClr val="tx1">
                    <a:lumMod val="65000"/>
                    <a:lumOff val="35000"/>
                  </a:schemeClr>
                </a:solidFill>
              </a:rPr>
              <a:t>Atenció que és respetuosa amb el pacient i respòn a les seves preferències, necessitats i valor</a:t>
            </a:r>
            <a:r>
              <a:rPr lang="ca-ES" sz="2000" smtClean="0">
                <a:solidFill>
                  <a:schemeClr val="tx1">
                    <a:lumMod val="65000"/>
                    <a:lumOff val="35000"/>
                  </a:schemeClr>
                </a:solidFill>
              </a:rPr>
              <a:t>s, assegurant-se que els valors del pacient guien el procés de presa de decisions                                                                 					</a:t>
            </a:r>
            <a:r>
              <a:rPr lang="ca-ES" sz="1600" smtClean="0">
                <a:solidFill>
                  <a:schemeClr val="tx1">
                    <a:lumMod val="65000"/>
                    <a:lumOff val="35000"/>
                  </a:schemeClr>
                </a:solidFill>
              </a:rPr>
              <a:t>Institute of Medicine, 2001 </a:t>
            </a:r>
          </a:p>
        </p:txBody>
      </p:sp>
      <p:pic>
        <p:nvPicPr>
          <p:cNvPr id="10" name="Picture 5" descr="doclistening"/>
          <p:cNvPicPr>
            <a:picLocks noChangeAspect="1" noChangeArrowheads="1"/>
          </p:cNvPicPr>
          <p:nvPr/>
        </p:nvPicPr>
        <p:blipFill>
          <a:blip r:embed="rId3" cstate="print"/>
          <a:srcRect/>
          <a:stretch>
            <a:fillRect/>
          </a:stretch>
        </p:blipFill>
        <p:spPr bwMode="auto">
          <a:xfrm>
            <a:off x="5813495" y="3429000"/>
            <a:ext cx="2718945" cy="3026319"/>
          </a:xfrm>
          <a:prstGeom prst="rect">
            <a:avLst/>
          </a:prstGeom>
          <a:noFill/>
          <a:ln w="9525">
            <a:noFill/>
            <a:miter lim="800000"/>
            <a:headEnd/>
            <a:tailEnd/>
          </a:ln>
        </p:spPr>
      </p:pic>
      <p:grpSp>
        <p:nvGrpSpPr>
          <p:cNvPr id="2" name="Agrupa 1"/>
          <p:cNvGrpSpPr/>
          <p:nvPr/>
        </p:nvGrpSpPr>
        <p:grpSpPr>
          <a:xfrm>
            <a:off x="611560" y="3212976"/>
            <a:ext cx="4104456" cy="2232248"/>
            <a:chOff x="377533" y="2564904"/>
            <a:chExt cx="3756313" cy="2232248"/>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533444" y="2564904"/>
              <a:ext cx="3600402" cy="2108269"/>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b="1" smtClean="0">
                <a:latin typeface="Arial" pitchFamily="34" charset="0"/>
                <a:cs typeface="Arial" pitchFamily="34" charset="0"/>
              </a:endParaRPr>
            </a:p>
            <a:p>
              <a:pPr marL="180975" indent="-180975" eaLnBrk="1" hangingPunct="1">
                <a:spcAft>
                  <a:spcPts val="300"/>
                </a:spcAft>
                <a:buClr>
                  <a:schemeClr val="accent1"/>
                </a:buClr>
                <a:buFont typeface="Arial" pitchFamily="34" charset="0"/>
                <a:buNone/>
              </a:pPr>
              <a:r>
                <a:rPr lang="ca-ES" b="1" smtClean="0">
                  <a:latin typeface="Arial" pitchFamily="34" charset="0"/>
                  <a:cs typeface="Arial" pitchFamily="34" charset="0"/>
                </a:rPr>
                <a:t>Atributs que difineixen la ACP:</a:t>
              </a:r>
            </a:p>
            <a:p>
              <a:pPr marL="800100" lvl="1" indent="-342900">
                <a:spcAft>
                  <a:spcPts val="300"/>
                </a:spcAft>
                <a:buFont typeface="Wingdings" pitchFamily="2" charset="2"/>
                <a:buChar char="§"/>
              </a:pPr>
              <a:r>
                <a:rPr lang="ca-ES" b="1" smtClean="0">
                  <a:latin typeface="Arial" pitchFamily="34" charset="0"/>
                  <a:cs typeface="Arial" pitchFamily="34" charset="0"/>
                </a:rPr>
                <a:t>Holística</a:t>
              </a:r>
            </a:p>
            <a:p>
              <a:pPr marL="800100" lvl="1" indent="-342900">
                <a:spcAft>
                  <a:spcPts val="300"/>
                </a:spcAft>
                <a:buFont typeface="Wingdings" pitchFamily="2" charset="2"/>
                <a:buChar char="§"/>
              </a:pPr>
              <a:r>
                <a:rPr lang="ca-ES" b="1" smtClean="0">
                  <a:latin typeface="Arial" pitchFamily="34" charset="0"/>
                  <a:cs typeface="Arial" pitchFamily="34" charset="0"/>
                </a:rPr>
                <a:t>Individualitzada</a:t>
              </a:r>
            </a:p>
            <a:p>
              <a:pPr marL="800100" lvl="1" indent="-342900">
                <a:spcAft>
                  <a:spcPts val="300"/>
                </a:spcAft>
                <a:buFont typeface="Wingdings" pitchFamily="2" charset="2"/>
                <a:buChar char="§"/>
              </a:pPr>
              <a:r>
                <a:rPr lang="ca-ES" b="1" smtClean="0">
                  <a:latin typeface="Arial" pitchFamily="34" charset="0"/>
                  <a:cs typeface="Arial" pitchFamily="34" charset="0"/>
                </a:rPr>
                <a:t>Respetuosa</a:t>
              </a:r>
            </a:p>
            <a:p>
              <a:pPr marL="800100" lvl="1" indent="-342900">
                <a:spcAft>
                  <a:spcPts val="300"/>
                </a:spcAft>
                <a:buFont typeface="Wingdings" pitchFamily="2" charset="2"/>
                <a:buChar char="§"/>
              </a:pPr>
              <a:r>
                <a:rPr lang="ca-ES" b="1" smtClean="0">
                  <a:latin typeface="Arial" pitchFamily="34" charset="0"/>
                  <a:cs typeface="Arial" pitchFamily="34" charset="0"/>
                </a:rPr>
                <a:t>Empoderadora</a:t>
              </a:r>
            </a:p>
            <a:p>
              <a:pPr lvl="1">
                <a:spcAft>
                  <a:spcPts val="300"/>
                </a:spcAft>
              </a:pPr>
              <a:r>
                <a:rPr lang="ca-ES" sz="1400" b="1" smtClean="0">
                  <a:latin typeface="Arial" pitchFamily="34" charset="0"/>
                  <a:ea typeface="ＭＳ Ｐゴシック" pitchFamily="34" charset="-128"/>
                  <a:cs typeface="Arial" pitchFamily="34" charset="0"/>
                </a:rPr>
                <a:t>                        </a:t>
              </a:r>
              <a:r>
                <a:rPr lang="ca-ES" sz="1400" smtClean="0">
                  <a:latin typeface="Arial" pitchFamily="34" charset="0"/>
                  <a:ea typeface="ＭＳ Ｐゴシック" pitchFamily="34" charset="-128"/>
                  <a:cs typeface="Arial" pitchFamily="34" charset="0"/>
                </a:rPr>
                <a:t>Morgan &amp; Yoder (2012)</a:t>
              </a:r>
              <a:endParaRPr lang="ca-ES" sz="1400">
                <a:latin typeface="Arial" pitchFamily="34" charset="0"/>
                <a:ea typeface="ＭＳ Ｐゴシック" pitchFamily="34" charset="-128"/>
                <a:cs typeface="Arial" pitchFamily="34" charset="0"/>
              </a:endParaRPr>
            </a:p>
          </p:txBody>
        </p:sp>
      </p:grp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1426">
            <a:off x="5610281" y="1422470"/>
            <a:ext cx="2889908" cy="204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56554" y="1628800"/>
            <a:ext cx="2631870" cy="1200329"/>
          </a:xfrm>
          <a:prstGeom prst="rect">
            <a:avLst/>
          </a:prstGeom>
        </p:spPr>
        <p:txBody>
          <a:bodyPr wrap="square">
            <a:spAutoFit/>
          </a:bodyPr>
          <a:lstStyle/>
          <a:p>
            <a:pPr algn="ctr"/>
            <a:r>
              <a:rPr lang="en-GB" altLang="es-ES" sz="2400" b="1" dirty="0">
                <a:solidFill>
                  <a:srgbClr val="E09602"/>
                </a:solidFill>
                <a:latin typeface="Trebuchet MS" pitchFamily="34" charset="0"/>
              </a:rPr>
              <a:t>“</a:t>
            </a:r>
            <a:r>
              <a:rPr lang="en-GB" sz="2400" b="1" dirty="0">
                <a:solidFill>
                  <a:srgbClr val="E09602"/>
                </a:solidFill>
                <a:latin typeface="Trebuchet MS" pitchFamily="34" charset="0"/>
              </a:rPr>
              <a:t>No decision about me, without me.</a:t>
            </a:r>
            <a:r>
              <a:rPr lang="en-GB" altLang="es-ES" sz="2400" b="1" dirty="0">
                <a:solidFill>
                  <a:srgbClr val="E09602"/>
                </a:solidFill>
                <a:latin typeface="Trebuchet MS" pitchFamily="34" charset="0"/>
              </a:rPr>
              <a:t>”</a:t>
            </a:r>
            <a:r>
              <a:rPr lang="es-ES" altLang="ja-JP" sz="2400" b="1" dirty="0">
                <a:solidFill>
                  <a:srgbClr val="E09602"/>
                </a:solidFill>
                <a:latin typeface="Trebuchet MS" pitchFamily="34" charset="0"/>
                <a:ea typeface="ＭＳ Ｐゴシック" pitchFamily="34" charset="-128"/>
              </a:rPr>
              <a:t> </a:t>
            </a:r>
            <a:endParaRPr lang="es-ES" sz="2400" b="1" dirty="0">
              <a:solidFill>
                <a:srgbClr val="E09602"/>
              </a:solidFill>
              <a:latin typeface="Trebuchet MS" pitchFamily="34" charset="0"/>
            </a:endParaRPr>
          </a:p>
        </p:txBody>
      </p:sp>
    </p:spTree>
    <p:extLst>
      <p:ext uri="{BB962C8B-B14F-4D97-AF65-F5344CB8AC3E}">
        <p14:creationId xmlns:p14="http://schemas.microsoft.com/office/powerpoint/2010/main" val="3531880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a:xfrm>
            <a:off x="457200" y="341784"/>
            <a:ext cx="8229600" cy="1143000"/>
          </a:xfrm>
        </p:spPr>
        <p:txBody>
          <a:bodyPr/>
          <a:lstStyle/>
          <a:p>
            <a:r>
              <a:rPr lang="ca-ES" dirty="0" smtClean="0"/>
              <a:t>Atenció Centrada en la Persona (ACP):</a:t>
            </a:r>
            <a:br>
              <a:rPr lang="ca-ES" dirty="0" smtClean="0"/>
            </a:br>
            <a:r>
              <a:rPr lang="ca-ES" sz="1200" dirty="0" smtClean="0"/>
              <a:t/>
            </a:r>
            <a:br>
              <a:rPr lang="ca-ES" sz="1200" dirty="0" smtClean="0"/>
            </a:br>
            <a:r>
              <a:rPr lang="ca-ES" sz="2000" dirty="0" smtClean="0"/>
              <a:t>Clínics i pacients han de discutir:</a:t>
            </a:r>
            <a:endParaRPr lang="ca-ES" sz="2000" dirty="0"/>
          </a:p>
        </p:txBody>
      </p:sp>
      <p:sp>
        <p:nvSpPr>
          <p:cNvPr id="4" name="2 Marcador de contenido"/>
          <p:cNvSpPr>
            <a:spLocks noGrp="1"/>
          </p:cNvSpPr>
          <p:nvPr>
            <p:ph idx="1"/>
          </p:nvPr>
        </p:nvSpPr>
        <p:spPr bwMode="auto">
          <a:xfrm>
            <a:off x="457200" y="1495325"/>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ca-ES" sz="1800" b="0" dirty="0" smtClean="0">
                <a:ea typeface="ＭＳ Ｐゴシック" pitchFamily="34" charset="-128"/>
              </a:rPr>
              <a:t>Sobre l’ambivalència cap al canvi </a:t>
            </a:r>
          </a:p>
          <a:p>
            <a:pPr eaLnBrk="1" hangingPunct="1">
              <a:buFont typeface="Wingdings" pitchFamily="2" charset="2"/>
              <a:buChar char="§"/>
            </a:pPr>
            <a:r>
              <a:rPr lang="ca-ES" sz="1800" b="0" dirty="0" smtClean="0">
                <a:ea typeface="ＭＳ Ｐゴシック" pitchFamily="34" charset="-128"/>
              </a:rPr>
              <a:t>Objectius del pacient (abstinència </a:t>
            </a:r>
            <a:r>
              <a:rPr lang="ca-ES" sz="1800" b="0" dirty="0" err="1" smtClean="0">
                <a:ea typeface="ＭＳ Ｐゴシック" pitchFamily="34" charset="-128"/>
              </a:rPr>
              <a:t>vs</a:t>
            </a:r>
            <a:r>
              <a:rPr lang="ca-ES" sz="1800" b="0" dirty="0" smtClean="0">
                <a:ea typeface="ＭＳ Ｐゴシック" pitchFamily="34" charset="-128"/>
              </a:rPr>
              <a:t> reducció </a:t>
            </a:r>
            <a:r>
              <a:rPr lang="ca-ES" sz="1800" b="0" dirty="0" err="1" smtClean="0">
                <a:ea typeface="ＭＳ Ｐゴシック" pitchFamily="34" charset="-128"/>
              </a:rPr>
              <a:t>vs</a:t>
            </a:r>
            <a:r>
              <a:rPr lang="ca-ES" sz="1800" b="0" dirty="0" smtClean="0">
                <a:ea typeface="ＭＳ Ｐゴシック" pitchFamily="34" charset="-128"/>
              </a:rPr>
              <a:t> no canviar); </a:t>
            </a:r>
          </a:p>
          <a:p>
            <a:pPr eaLnBrk="1" hangingPunct="1">
              <a:buFont typeface="Wingdings" pitchFamily="2" charset="2"/>
              <a:buChar char="§"/>
            </a:pPr>
            <a:r>
              <a:rPr lang="ca-ES" sz="1800" b="0" dirty="0" smtClean="0">
                <a:ea typeface="ＭＳ Ｐゴシック" pitchFamily="34" charset="-128"/>
              </a:rPr>
              <a:t>Preferència per a un abordatge psicoterapèutic grupal o individual</a:t>
            </a:r>
          </a:p>
          <a:p>
            <a:pPr eaLnBrk="1" hangingPunct="1">
              <a:buFont typeface="Wingdings" pitchFamily="2" charset="2"/>
              <a:buChar char="§"/>
            </a:pPr>
            <a:r>
              <a:rPr lang="ca-ES" sz="1800" b="0" dirty="0" smtClean="0">
                <a:ea typeface="ＭＳ Ｐゴシック" pitchFamily="34" charset="-128"/>
              </a:rPr>
              <a:t>Diferències en cost i privacitat de les diferents opcions</a:t>
            </a:r>
          </a:p>
          <a:p>
            <a:pPr eaLnBrk="1" hangingPunct="1">
              <a:buFont typeface="Wingdings" pitchFamily="2" charset="2"/>
              <a:buChar char="§"/>
            </a:pPr>
            <a:r>
              <a:rPr lang="ca-ES" sz="1800" b="0" dirty="0" smtClean="0">
                <a:ea typeface="ＭＳ Ｐゴシック" pitchFamily="34" charset="-128"/>
              </a:rPr>
              <a:t>Tractament farmacològic</a:t>
            </a:r>
          </a:p>
        </p:txBody>
      </p:sp>
      <p:pic>
        <p:nvPicPr>
          <p:cNvPr id="5" name="Picture 2"/>
          <p:cNvPicPr>
            <a:picLocks noChangeAspect="1" noChangeArrowheads="1"/>
          </p:cNvPicPr>
          <p:nvPr/>
        </p:nvPicPr>
        <p:blipFill>
          <a:blip r:embed="rId3" cstate="print"/>
          <a:srcRect/>
          <a:stretch>
            <a:fillRect/>
          </a:stretch>
        </p:blipFill>
        <p:spPr bwMode="auto">
          <a:xfrm>
            <a:off x="539552" y="3284984"/>
            <a:ext cx="8050231" cy="20162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23528" y="5269259"/>
            <a:ext cx="8683625" cy="608013"/>
          </a:xfrm>
          <a:prstGeom prst="rect">
            <a:avLst/>
          </a:prstGeom>
          <a:noFill/>
          <a:ln w="9525">
            <a:noFill/>
            <a:miter lim="800000"/>
            <a:headEnd/>
            <a:tailEnd/>
          </a:ln>
        </p:spPr>
      </p:pic>
    </p:spTree>
    <p:extLst>
      <p:ext uri="{BB962C8B-B14F-4D97-AF65-F5344CB8AC3E}">
        <p14:creationId xmlns:p14="http://schemas.microsoft.com/office/powerpoint/2010/main" val="2109433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5-18 a la(s) 17.54.06.png"/>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rot="546152">
            <a:off x="6786330" y="208970"/>
            <a:ext cx="2232248" cy="3135206"/>
          </a:xfrm>
          <a:prstGeom prst="rect">
            <a:avLst/>
          </a:prstGeom>
          <a:noFill/>
          <a:ln w="9525">
            <a:noFill/>
            <a:miter lim="800000"/>
            <a:headEnd/>
            <a:tailEnd/>
          </a:ln>
          <a:effectLst>
            <a:glow rad="101600">
              <a:schemeClr val="accent1">
                <a:satMod val="175000"/>
                <a:alpha val="40000"/>
              </a:schemeClr>
            </a:glow>
            <a:innerShdw blurRad="63500" dist="50800" dir="2700000">
              <a:prstClr val="black">
                <a:alpha val="50000"/>
              </a:prstClr>
            </a:innerShdw>
          </a:effectLst>
        </p:spPr>
      </p:pic>
      <p:sp>
        <p:nvSpPr>
          <p:cNvPr id="4" name="Contenidor de contingut 3"/>
          <p:cNvSpPr>
            <a:spLocks noGrp="1"/>
          </p:cNvSpPr>
          <p:nvPr>
            <p:ph idx="1"/>
          </p:nvPr>
        </p:nvSpPr>
        <p:spPr>
          <a:xfrm>
            <a:off x="467544" y="1711349"/>
            <a:ext cx="8136904" cy="4525963"/>
          </a:xfrm>
        </p:spPr>
        <p:txBody>
          <a:bodyPr/>
          <a:lstStyle/>
          <a:p>
            <a:pPr>
              <a:buBlip>
                <a:blip r:embed="rId5"/>
              </a:buBlip>
            </a:pPr>
            <a:r>
              <a:rPr lang="ca-ES" dirty="0" smtClean="0"/>
              <a:t>Ajudar als pacients a entendre millor la seva </a:t>
            </a:r>
          </a:p>
          <a:p>
            <a:pPr>
              <a:buNone/>
            </a:pPr>
            <a:r>
              <a:rPr lang="ca-ES" dirty="0" smtClean="0"/>
              <a:t>     condició mèdica</a:t>
            </a:r>
          </a:p>
          <a:p>
            <a:pPr>
              <a:buBlip>
                <a:blip r:embed="rId5"/>
              </a:buBlip>
            </a:pPr>
            <a:r>
              <a:rPr lang="ca-ES" dirty="0" smtClean="0"/>
              <a:t>Oferir informació sobre els beneficis i efectes</a:t>
            </a:r>
          </a:p>
          <a:p>
            <a:pPr>
              <a:buNone/>
            </a:pPr>
            <a:r>
              <a:rPr lang="ca-ES" dirty="0" smtClean="0"/>
              <a:t>     adversos de les diferents opcions terapèutiques</a:t>
            </a:r>
          </a:p>
          <a:p>
            <a:pPr>
              <a:buBlip>
                <a:blip r:embed="rId5"/>
              </a:buBlip>
            </a:pPr>
            <a:r>
              <a:rPr lang="ca-ES" dirty="0" smtClean="0"/>
              <a:t>Recolzar als pacients mentre clarifiquen els seus valors i preferències </a:t>
            </a:r>
          </a:p>
          <a:p>
            <a:pPr>
              <a:buBlip>
                <a:blip r:embed="rId5"/>
              </a:buBlip>
            </a:pPr>
            <a:r>
              <a:rPr lang="ca-ES" dirty="0" smtClean="0"/>
              <a:t>Recolzar al pacient en el procés d’implementació de les seves decisions</a:t>
            </a:r>
          </a:p>
          <a:p>
            <a:pPr>
              <a:buBlip>
                <a:blip r:embed="rId5"/>
              </a:buBlip>
            </a:pPr>
            <a:r>
              <a:rPr lang="ca-ES" dirty="0" smtClean="0"/>
              <a:t>Treballar amb la família I els cuidadors si el pacient té deteriorades les seves capacitats cognitives.</a:t>
            </a:r>
          </a:p>
          <a:p>
            <a:pPr marL="0" indent="0">
              <a:buBlip>
                <a:blip r:embed="rId5"/>
              </a:buBlip>
            </a:pPr>
            <a:endParaRPr lang="ca-ES" dirty="0"/>
          </a:p>
        </p:txBody>
      </p:sp>
      <p:sp>
        <p:nvSpPr>
          <p:cNvPr id="2" name="Título 1"/>
          <p:cNvSpPr>
            <a:spLocks noGrp="1"/>
          </p:cNvSpPr>
          <p:nvPr>
            <p:ph type="title"/>
          </p:nvPr>
        </p:nvSpPr>
        <p:spPr>
          <a:xfrm>
            <a:off x="457200" y="476672"/>
            <a:ext cx="8229600" cy="1143000"/>
          </a:xfrm>
          <a:prstGeom prst="rect">
            <a:avLst/>
          </a:prstGeom>
        </p:spPr>
        <p:txBody>
          <a:bodyPr>
            <a:normAutofit fontScale="90000"/>
          </a:bodyPr>
          <a:lstStyle/>
          <a:p>
            <a:r>
              <a:rPr lang="ca-ES" sz="3100" smtClean="0"/>
              <a:t>Atenció Centrada en la Persona (ACP):</a:t>
            </a:r>
            <a:br>
              <a:rPr lang="ca-ES" sz="3100" smtClean="0"/>
            </a:br>
            <a:r>
              <a:rPr lang="ca-ES" sz="3100" smtClean="0"/>
              <a:t/>
            </a:r>
            <a:br>
              <a:rPr lang="ca-ES" sz="3100" smtClean="0"/>
            </a:br>
            <a:r>
              <a:rPr lang="ca-ES" sz="2200" smtClean="0"/>
              <a:t>Objectius</a:t>
            </a:r>
            <a:r>
              <a:rPr lang="ca-ES" sz="2000" smtClean="0"/>
              <a:t>:</a:t>
            </a:r>
            <a:endParaRPr lang="ca-ES" sz="2000"/>
          </a:p>
        </p:txBody>
      </p:sp>
    </p:spTree>
    <p:extLst>
      <p:ext uri="{BB962C8B-B14F-4D97-AF65-F5344CB8AC3E}">
        <p14:creationId xmlns:p14="http://schemas.microsoft.com/office/powerpoint/2010/main" val="2272721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Presa de decisions compartida i entrevista </a:t>
            </a:r>
            <a:r>
              <a:rPr lang="ca-ES" dirty="0" err="1" smtClean="0"/>
              <a:t>motivacional</a:t>
            </a:r>
            <a:endParaRPr lang="ca-ES" dirty="0"/>
          </a:p>
        </p:txBody>
      </p:sp>
      <p:sp>
        <p:nvSpPr>
          <p:cNvPr id="14" name="16 Rectángulo"/>
          <p:cNvSpPr/>
          <p:nvPr/>
        </p:nvSpPr>
        <p:spPr>
          <a:xfrm>
            <a:off x="179512" y="3917374"/>
            <a:ext cx="2232248" cy="1815882"/>
          </a:xfrm>
          <a:prstGeom prst="rect">
            <a:avLst/>
          </a:prstGeom>
          <a:ln w="28575">
            <a:solidFill>
              <a:schemeClr val="tx1">
                <a:lumMod val="50000"/>
                <a:lumOff val="50000"/>
              </a:schemeClr>
            </a:solidFill>
          </a:ln>
        </p:spPr>
        <p:txBody>
          <a:bodyPr wrap="square">
            <a:spAutoFit/>
          </a:bodyPr>
          <a:lstStyle/>
          <a:p>
            <a:r>
              <a:rPr lang="ca-ES" sz="1600" smtClean="0"/>
              <a:t>Construir relació terapèutica</a:t>
            </a:r>
          </a:p>
          <a:p>
            <a:r>
              <a:rPr lang="ca-ES" sz="1600" smtClean="0"/>
              <a:t>Resumir el problema identificat. </a:t>
            </a:r>
          </a:p>
          <a:p>
            <a:r>
              <a:rPr lang="ca-ES" sz="1600" smtClean="0"/>
              <a:t>Justificar la necessitat d’emponderar al pacient</a:t>
            </a:r>
            <a:endParaRPr lang="ca-ES" sz="1600"/>
          </a:p>
        </p:txBody>
      </p:sp>
      <p:grpSp>
        <p:nvGrpSpPr>
          <p:cNvPr id="17" name="Agrupa 16"/>
          <p:cNvGrpSpPr/>
          <p:nvPr/>
        </p:nvGrpSpPr>
        <p:grpSpPr>
          <a:xfrm>
            <a:off x="467544" y="2924944"/>
            <a:ext cx="7344638" cy="819814"/>
            <a:chOff x="1475656" y="3101552"/>
            <a:chExt cx="7056606" cy="657955"/>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181594"/>
              <a:ext cx="7056606" cy="52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adreDeText 8"/>
            <p:cNvSpPr txBox="1"/>
            <p:nvPr/>
          </p:nvSpPr>
          <p:spPr>
            <a:xfrm>
              <a:off x="1773141" y="3167203"/>
              <a:ext cx="1319703" cy="555775"/>
            </a:xfrm>
            <a:prstGeom prst="rect">
              <a:avLst/>
            </a:prstGeom>
            <a:noFill/>
          </p:spPr>
          <p:txBody>
            <a:bodyPr wrap="square" lIns="0" tIns="0" rIns="0" bIns="0" rtlCol="0">
              <a:spAutoFit/>
            </a:bodyPr>
            <a:lstStyle/>
            <a:p>
              <a:r>
                <a:rPr lang="ca-ES" sz="1500" b="1" dirty="0" smtClean="0">
                  <a:solidFill>
                    <a:schemeClr val="bg1"/>
                  </a:solidFill>
                </a:rPr>
                <a:t>Plantejar </a:t>
              </a:r>
            </a:p>
            <a:p>
              <a:r>
                <a:rPr lang="ca-ES" sz="1500" b="1" dirty="0" smtClean="0">
                  <a:solidFill>
                    <a:schemeClr val="bg1"/>
                  </a:solidFill>
                </a:rPr>
                <a:t>Alternatives</a:t>
              </a:r>
            </a:p>
            <a:p>
              <a:r>
                <a:rPr lang="ca-ES" sz="1400" b="1" dirty="0" smtClean="0">
                  <a:solidFill>
                    <a:schemeClr val="bg1"/>
                  </a:solidFill>
                </a:rPr>
                <a:t>(en equip)</a:t>
              </a:r>
              <a:endParaRPr lang="ca-ES" sz="1400" b="1" dirty="0">
                <a:solidFill>
                  <a:schemeClr val="bg1"/>
                </a:solidFill>
              </a:endParaRPr>
            </a:p>
          </p:txBody>
        </p:sp>
        <p:sp>
          <p:nvSpPr>
            <p:cNvPr id="10" name="QuadreDeText 9"/>
            <p:cNvSpPr txBox="1"/>
            <p:nvPr/>
          </p:nvSpPr>
          <p:spPr>
            <a:xfrm>
              <a:off x="3563888" y="3205509"/>
              <a:ext cx="1128959" cy="553998"/>
            </a:xfrm>
            <a:prstGeom prst="rect">
              <a:avLst/>
            </a:prstGeom>
            <a:noFill/>
          </p:spPr>
          <p:txBody>
            <a:bodyPr wrap="square" rtlCol="0">
              <a:spAutoFit/>
            </a:bodyPr>
            <a:lstStyle/>
            <a:p>
              <a:r>
                <a:rPr lang="ca-ES" sz="1500" b="1" dirty="0" smtClean="0">
                  <a:solidFill>
                    <a:schemeClr val="bg1"/>
                  </a:solidFill>
                </a:rPr>
                <a:t>Valorant</a:t>
              </a:r>
            </a:p>
            <a:p>
              <a:r>
                <a:rPr lang="ca-ES" sz="1500" b="1" dirty="0" smtClean="0">
                  <a:solidFill>
                    <a:schemeClr val="bg1"/>
                  </a:solidFill>
                </a:rPr>
                <a:t>opcions</a:t>
              </a:r>
              <a:endParaRPr lang="ca-ES" sz="1500" b="1" dirty="0">
                <a:solidFill>
                  <a:schemeClr val="bg1"/>
                </a:solidFill>
              </a:endParaRPr>
            </a:p>
          </p:txBody>
        </p:sp>
        <p:sp>
          <p:nvSpPr>
            <p:cNvPr id="11" name="QuadreDeText 10"/>
            <p:cNvSpPr txBox="1"/>
            <p:nvPr/>
          </p:nvSpPr>
          <p:spPr>
            <a:xfrm>
              <a:off x="5195874" y="3205509"/>
              <a:ext cx="1345023" cy="553998"/>
            </a:xfrm>
            <a:prstGeom prst="rect">
              <a:avLst/>
            </a:prstGeom>
            <a:noFill/>
          </p:spPr>
          <p:txBody>
            <a:bodyPr wrap="square" rtlCol="0">
              <a:spAutoFit/>
            </a:bodyPr>
            <a:lstStyle/>
            <a:p>
              <a:r>
                <a:rPr lang="ca-ES" sz="1500" b="1" dirty="0" smtClean="0">
                  <a:solidFill>
                    <a:schemeClr val="bg1"/>
                  </a:solidFill>
                </a:rPr>
                <a:t>Presa</a:t>
              </a:r>
            </a:p>
            <a:p>
              <a:r>
                <a:rPr lang="ca-ES" sz="1500" b="1" dirty="0" smtClean="0">
                  <a:solidFill>
                    <a:schemeClr val="bg1"/>
                  </a:solidFill>
                </a:rPr>
                <a:t> decisions</a:t>
              </a:r>
              <a:endParaRPr lang="ca-ES" sz="1500" b="1" dirty="0">
                <a:solidFill>
                  <a:schemeClr val="bg1"/>
                </a:solidFill>
              </a:endParaRPr>
            </a:p>
          </p:txBody>
        </p:sp>
        <p:sp>
          <p:nvSpPr>
            <p:cNvPr id="18" name="QuadreDeText 17"/>
            <p:cNvSpPr txBox="1"/>
            <p:nvPr/>
          </p:nvSpPr>
          <p:spPr>
            <a:xfrm>
              <a:off x="6948264" y="3101552"/>
              <a:ext cx="1345023" cy="600164"/>
            </a:xfrm>
            <a:prstGeom prst="rect">
              <a:avLst/>
            </a:prstGeom>
            <a:noFill/>
          </p:spPr>
          <p:txBody>
            <a:bodyPr wrap="square" rtlCol="0">
              <a:spAutoFit/>
            </a:bodyPr>
            <a:lstStyle/>
            <a:p>
              <a:endParaRPr lang="ca-ES" sz="1500" b="1" dirty="0" smtClean="0">
                <a:solidFill>
                  <a:schemeClr val="bg1"/>
                </a:solidFill>
              </a:endParaRPr>
            </a:p>
            <a:p>
              <a:r>
                <a:rPr lang="ca-ES" sz="1500" b="1" dirty="0" smtClean="0">
                  <a:solidFill>
                    <a:schemeClr val="bg1"/>
                  </a:solidFill>
                </a:rPr>
                <a:t> </a:t>
              </a:r>
              <a:r>
                <a:rPr lang="ca-ES" b="1" dirty="0" smtClean="0">
                  <a:solidFill>
                    <a:schemeClr val="bg1"/>
                  </a:solidFill>
                </a:rPr>
                <a:t>Decisió</a:t>
              </a:r>
              <a:endParaRPr lang="ca-ES" sz="1500" b="1" dirty="0">
                <a:solidFill>
                  <a:schemeClr val="bg1"/>
                </a:solidFill>
              </a:endParaRPr>
            </a:p>
          </p:txBody>
        </p:sp>
      </p:grpSp>
      <p:sp>
        <p:nvSpPr>
          <p:cNvPr id="20" name="20 Rectángulo"/>
          <p:cNvSpPr/>
          <p:nvPr/>
        </p:nvSpPr>
        <p:spPr>
          <a:xfrm>
            <a:off x="2500133" y="3928988"/>
            <a:ext cx="2215883" cy="2308324"/>
          </a:xfrm>
          <a:prstGeom prst="rect">
            <a:avLst/>
          </a:prstGeom>
          <a:ln w="28575">
            <a:solidFill>
              <a:schemeClr val="tx1">
                <a:lumMod val="50000"/>
                <a:lumOff val="50000"/>
              </a:schemeClr>
            </a:solidFill>
          </a:ln>
        </p:spPr>
        <p:txBody>
          <a:bodyPr wrap="square">
            <a:spAutoFit/>
          </a:bodyPr>
          <a:lstStyle/>
          <a:p>
            <a:r>
              <a:rPr lang="ca-ES" sz="1600" smtClean="0"/>
              <a:t>Què sap el pacient?</a:t>
            </a:r>
          </a:p>
          <a:p>
            <a:r>
              <a:rPr lang="ca-ES" sz="1600" smtClean="0"/>
              <a:t>Fer llista d’opcions</a:t>
            </a:r>
          </a:p>
          <a:p>
            <a:r>
              <a:rPr lang="ca-ES" sz="1600" smtClean="0"/>
              <a:t>Descriure amb senzillesa opcions, incloent pros i contres</a:t>
            </a:r>
          </a:p>
          <a:p>
            <a:r>
              <a:rPr lang="ca-ES" sz="1600" smtClean="0"/>
              <a:t>Resumir i/o demanar que el pacient reformuli el que s’ha parlat</a:t>
            </a:r>
            <a:endParaRPr lang="ca-ES" sz="1600"/>
          </a:p>
        </p:txBody>
      </p:sp>
      <p:sp>
        <p:nvSpPr>
          <p:cNvPr id="21" name="21 Rectángulo"/>
          <p:cNvSpPr/>
          <p:nvPr/>
        </p:nvSpPr>
        <p:spPr>
          <a:xfrm>
            <a:off x="4788024" y="3933056"/>
            <a:ext cx="2592288" cy="2554545"/>
          </a:xfrm>
          <a:prstGeom prst="rect">
            <a:avLst/>
          </a:prstGeom>
          <a:ln w="28575">
            <a:solidFill>
              <a:schemeClr val="tx1">
                <a:lumMod val="50000"/>
                <a:lumOff val="50000"/>
              </a:schemeClr>
            </a:solidFill>
          </a:ln>
        </p:spPr>
        <p:txBody>
          <a:bodyPr wrap="square">
            <a:spAutoFit/>
          </a:bodyPr>
          <a:lstStyle/>
          <a:p>
            <a:r>
              <a:rPr lang="ca-ES" sz="1600" dirty="0" smtClean="0"/>
              <a:t>Emfatitzar preferències del pacient</a:t>
            </a:r>
          </a:p>
          <a:p>
            <a:r>
              <a:rPr lang="ca-ES" sz="1600" dirty="0" smtClean="0"/>
              <a:t>El pacient vol prendre una decisió?</a:t>
            </a:r>
          </a:p>
          <a:p>
            <a:r>
              <a:rPr lang="ca-ES" sz="1600" dirty="0" smtClean="0"/>
              <a:t>Confirmar elecció i els seus motius</a:t>
            </a:r>
          </a:p>
          <a:p>
            <a:r>
              <a:rPr lang="ca-ES" sz="1600" dirty="0" smtClean="0"/>
              <a:t>Oferir la possibilitat de revisar la decisió més endavant</a:t>
            </a:r>
          </a:p>
          <a:p>
            <a:r>
              <a:rPr lang="ca-ES" sz="1600" dirty="0" smtClean="0"/>
              <a:t>Agrair esforç i compromís</a:t>
            </a:r>
            <a:endParaRPr lang="ca-ES" sz="1600" dirty="0"/>
          </a:p>
        </p:txBody>
      </p:sp>
      <p:sp>
        <p:nvSpPr>
          <p:cNvPr id="15" name="25 Cheurón"/>
          <p:cNvSpPr/>
          <p:nvPr/>
        </p:nvSpPr>
        <p:spPr>
          <a:xfrm rot="5400000">
            <a:off x="5021461" y="3587386"/>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6" name="25 Cheurón"/>
          <p:cNvSpPr/>
          <p:nvPr/>
        </p:nvSpPr>
        <p:spPr>
          <a:xfrm rot="5400000">
            <a:off x="3218217" y="3594652"/>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9" name="25 Cheurón"/>
          <p:cNvSpPr/>
          <p:nvPr/>
        </p:nvSpPr>
        <p:spPr>
          <a:xfrm rot="5400000">
            <a:off x="1346009" y="3594651"/>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22" name="CuadroTexto 14"/>
          <p:cNvSpPr txBox="1"/>
          <p:nvPr/>
        </p:nvSpPr>
        <p:spPr>
          <a:xfrm>
            <a:off x="144016" y="1971008"/>
            <a:ext cx="1619672"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inicials</a:t>
            </a:r>
            <a:endParaRPr lang="ca-ES" b="1">
              <a:solidFill>
                <a:schemeClr val="bg1"/>
              </a:solidFill>
            </a:endParaRPr>
          </a:p>
        </p:txBody>
      </p:sp>
      <p:sp>
        <p:nvSpPr>
          <p:cNvPr id="23" name="CuadroTexto 15"/>
          <p:cNvSpPr txBox="1"/>
          <p:nvPr/>
        </p:nvSpPr>
        <p:spPr>
          <a:xfrm>
            <a:off x="7308304" y="1990581"/>
            <a:ext cx="1656184"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informades</a:t>
            </a:r>
            <a:endParaRPr lang="ca-ES" b="1">
              <a:solidFill>
                <a:schemeClr val="bg1"/>
              </a:solidFill>
            </a:endParaRPr>
          </a:p>
        </p:txBody>
      </p:sp>
      <p:cxnSp>
        <p:nvCxnSpPr>
          <p:cNvPr id="24" name="Conector recto de flecha 17"/>
          <p:cNvCxnSpPr/>
          <p:nvPr/>
        </p:nvCxnSpPr>
        <p:spPr>
          <a:xfrm>
            <a:off x="1835696" y="2330394"/>
            <a:ext cx="5472608" cy="0"/>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CuadroTexto 18"/>
          <p:cNvSpPr txBox="1"/>
          <p:nvPr/>
        </p:nvSpPr>
        <p:spPr>
          <a:xfrm>
            <a:off x="3451855" y="1907540"/>
            <a:ext cx="1989373" cy="369332"/>
          </a:xfrm>
          <a:prstGeom prst="rect">
            <a:avLst/>
          </a:prstGeom>
          <a:noFill/>
          <a:ln>
            <a:noFill/>
          </a:ln>
        </p:spPr>
        <p:txBody>
          <a:bodyPr wrap="square" rtlCol="0">
            <a:spAutoFit/>
          </a:bodyPr>
          <a:lstStyle/>
          <a:p>
            <a:pPr algn="ctr"/>
            <a:r>
              <a:rPr lang="en-US" b="1" dirty="0" smtClean="0">
                <a:solidFill>
                  <a:schemeClr val="tx1">
                    <a:lumMod val="50000"/>
                    <a:lumOff val="50000"/>
                  </a:schemeClr>
                </a:solidFill>
              </a:rPr>
              <a:t>DELIBERACIÓ</a:t>
            </a:r>
            <a:endParaRPr lang="en-US" b="1" dirty="0">
              <a:solidFill>
                <a:schemeClr val="tx1">
                  <a:lumMod val="50000"/>
                  <a:lumOff val="50000"/>
                </a:schemeClr>
              </a:solidFill>
            </a:endParaRPr>
          </a:p>
        </p:txBody>
      </p:sp>
      <p:sp>
        <p:nvSpPr>
          <p:cNvPr id="26" name="CuadroTexto 19"/>
          <p:cNvSpPr txBox="1"/>
          <p:nvPr/>
        </p:nvSpPr>
        <p:spPr>
          <a:xfrm>
            <a:off x="7380312" y="6237312"/>
            <a:ext cx="1548822" cy="307777"/>
          </a:xfrm>
          <a:prstGeom prst="rect">
            <a:avLst/>
          </a:prstGeom>
          <a:noFill/>
        </p:spPr>
        <p:txBody>
          <a:bodyPr wrap="none" rtlCol="0">
            <a:spAutoFit/>
          </a:bodyPr>
          <a:lstStyle/>
          <a:p>
            <a:r>
              <a:rPr lang="en-US" sz="1400" dirty="0" err="1" smtClean="0"/>
              <a:t>Elwyn</a:t>
            </a:r>
            <a:r>
              <a:rPr lang="en-US" sz="1400" dirty="0" smtClean="0"/>
              <a:t> et al, 2012</a:t>
            </a:r>
            <a:endParaRPr lang="en-US" sz="1400" dirty="0"/>
          </a:p>
        </p:txBody>
      </p:sp>
    </p:spTree>
    <p:extLst>
      <p:ext uri="{BB962C8B-B14F-4D97-AF65-F5344CB8AC3E}">
        <p14:creationId xmlns:p14="http://schemas.microsoft.com/office/powerpoint/2010/main" val="29719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2771800" y="1892424"/>
            <a:ext cx="5616624"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Aft>
                <a:spcPts val="0"/>
              </a:spcAft>
            </a:pPr>
            <a:r>
              <a:rPr lang="ca-ES" sz="3600" dirty="0">
                <a:solidFill>
                  <a:schemeClr val="bg1"/>
                </a:solidFill>
              </a:rPr>
              <a:t>Nous paradigmes en </a:t>
            </a:r>
            <a:r>
              <a:rPr lang="ca-ES" sz="3600" dirty="0" smtClean="0">
                <a:solidFill>
                  <a:schemeClr val="bg1"/>
                </a:solidFill>
              </a:rPr>
              <a:t>alcohol. Superant </a:t>
            </a:r>
            <a:r>
              <a:rPr lang="ca-ES" sz="3600" dirty="0">
                <a:solidFill>
                  <a:schemeClr val="bg1"/>
                </a:solidFill>
              </a:rPr>
              <a:t>l’estigma i els prejudicis.</a:t>
            </a:r>
          </a:p>
          <a:p>
            <a:pPr fontAlgn="t"/>
            <a:r>
              <a:rPr lang="ca-ES" sz="2400" b="1" dirty="0" smtClean="0">
                <a:solidFill>
                  <a:schemeClr val="bg1"/>
                </a:solidFill>
                <a:latin typeface="Trebuchet MS" pitchFamily="34" charset="0"/>
                <a:cs typeface="Times New Roman" pitchFamily="18" charset="0"/>
              </a:rPr>
              <a:t>    </a:t>
            </a: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331640" y="19888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1</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410196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1"/>
          <p:cNvSpPr txBox="1">
            <a:spLocks noGrp="1"/>
          </p:cNvSpPr>
          <p:nvPr/>
        </p:nvSpPr>
        <p:spPr bwMode="auto">
          <a:xfrm>
            <a:off x="230188" y="5672138"/>
            <a:ext cx="2895600" cy="136525"/>
          </a:xfrm>
          <a:prstGeom prst="rect">
            <a:avLst/>
          </a:prstGeom>
          <a:noFill/>
          <a:ln>
            <a:miter lim="800000"/>
            <a:headEnd/>
            <a:tailEnd/>
          </a:ln>
        </p:spPr>
        <p:txBody>
          <a:bodyPr lIns="0" tIns="0" rIns="0" bIns="0" anchor="b">
            <a:spAutoFit/>
          </a:bodyPr>
          <a:lstStyle/>
          <a:p>
            <a:pPr>
              <a:defRPr/>
            </a:pPr>
            <a:endParaRPr lang="en-GB" sz="900">
              <a:solidFill>
                <a:srgbClr val="000000"/>
              </a:solidFill>
              <a:latin typeface="+mn-lt"/>
              <a:cs typeface="Arial" charset="0"/>
            </a:endParaRPr>
          </a:p>
        </p:txBody>
      </p:sp>
      <p:sp>
        <p:nvSpPr>
          <p:cNvPr id="120834" name="Slide Number Placeholder 4"/>
          <p:cNvSpPr txBox="1">
            <a:spLocks noGrp="1"/>
          </p:cNvSpPr>
          <p:nvPr/>
        </p:nvSpPr>
        <p:spPr bwMode="auto">
          <a:xfrm>
            <a:off x="169863" y="5810250"/>
            <a:ext cx="0" cy="123825"/>
          </a:xfrm>
          <a:prstGeom prst="rect">
            <a:avLst/>
          </a:prstGeom>
          <a:noFill/>
          <a:ln>
            <a:miter lim="800000"/>
            <a:headEnd/>
            <a:tailEnd/>
          </a:ln>
        </p:spPr>
        <p:txBody>
          <a:bodyPr wrap="none" lIns="0" tIns="0" rIns="0" bIns="0" anchor="b">
            <a:spAutoFit/>
          </a:bodyPr>
          <a:lstStyle/>
          <a:p>
            <a:pPr>
              <a:defRPr/>
            </a:pPr>
            <a:endParaRPr lang="en-GB" sz="800" dirty="0">
              <a:solidFill>
                <a:srgbClr val="000000"/>
              </a:solidFill>
              <a:latin typeface="+mn-lt"/>
              <a:cs typeface="Arial" charset="0"/>
            </a:endParaRPr>
          </a:p>
        </p:txBody>
      </p:sp>
      <p:sp>
        <p:nvSpPr>
          <p:cNvPr id="49156" name="Content Placeholder 9"/>
          <p:cNvSpPr>
            <a:spLocks/>
          </p:cNvSpPr>
          <p:nvPr/>
        </p:nvSpPr>
        <p:spPr bwMode="auto">
          <a:xfrm>
            <a:off x="244475" y="6204560"/>
            <a:ext cx="30861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buFontTx/>
              <a:buNone/>
            </a:pPr>
            <a:r>
              <a:rPr lang="fr-FR" altLang="en-US" sz="1100" dirty="0" err="1"/>
              <a:t>Rehm</a:t>
            </a:r>
            <a:r>
              <a:rPr lang="fr-FR" altLang="en-US" sz="1100" dirty="0"/>
              <a:t> et al. Addiction 2011;106(</a:t>
            </a:r>
            <a:r>
              <a:rPr lang="fr-FR" altLang="en-US" sz="1100" dirty="0" err="1"/>
              <a:t>Suppl</a:t>
            </a:r>
            <a:r>
              <a:rPr lang="fr-FR" altLang="en-US" sz="1100" dirty="0"/>
              <a:t> 1):11–19</a:t>
            </a:r>
          </a:p>
        </p:txBody>
      </p:sp>
      <p:grpSp>
        <p:nvGrpSpPr>
          <p:cNvPr id="2" name="Group 10"/>
          <p:cNvGrpSpPr>
            <a:grpSpLocks/>
          </p:cNvGrpSpPr>
          <p:nvPr/>
        </p:nvGrpSpPr>
        <p:grpSpPr bwMode="auto">
          <a:xfrm>
            <a:off x="1101716" y="2492896"/>
            <a:ext cx="6947017" cy="3457547"/>
            <a:chOff x="1101771" y="1152223"/>
            <a:chExt cx="6947057" cy="3457222"/>
          </a:xfrm>
        </p:grpSpPr>
        <p:sp>
          <p:nvSpPr>
            <p:cNvPr id="19482" name="Line 27"/>
            <p:cNvSpPr>
              <a:spLocks noChangeShapeType="1"/>
            </p:cNvSpPr>
            <p:nvPr/>
          </p:nvSpPr>
          <p:spPr bwMode="auto">
            <a:xfrm>
              <a:off x="1822509" y="31522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3" name="Line 27"/>
            <p:cNvSpPr>
              <a:spLocks noChangeShapeType="1"/>
            </p:cNvSpPr>
            <p:nvPr/>
          </p:nvSpPr>
          <p:spPr bwMode="auto">
            <a:xfrm>
              <a:off x="1822509" y="12950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4" name="Line 28"/>
            <p:cNvSpPr>
              <a:spLocks noChangeShapeType="1"/>
            </p:cNvSpPr>
            <p:nvPr/>
          </p:nvSpPr>
          <p:spPr bwMode="auto">
            <a:xfrm>
              <a:off x="1822509" y="3464994"/>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5" name="Line 29"/>
            <p:cNvSpPr>
              <a:spLocks noChangeShapeType="1"/>
            </p:cNvSpPr>
            <p:nvPr/>
          </p:nvSpPr>
          <p:spPr bwMode="auto">
            <a:xfrm>
              <a:off x="1822509" y="3771352"/>
              <a:ext cx="4705376" cy="4763"/>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7" name="Line 27"/>
            <p:cNvSpPr>
              <a:spLocks noChangeShapeType="1"/>
            </p:cNvSpPr>
            <p:nvPr/>
          </p:nvSpPr>
          <p:spPr bwMode="auto">
            <a:xfrm>
              <a:off x="1822509" y="22236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0" name="Line 27"/>
            <p:cNvSpPr>
              <a:spLocks noChangeShapeType="1"/>
            </p:cNvSpPr>
            <p:nvPr/>
          </p:nvSpPr>
          <p:spPr bwMode="auto">
            <a:xfrm>
              <a:off x="1822509" y="1603031"/>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2" name="Line 27"/>
            <p:cNvSpPr>
              <a:spLocks noChangeShapeType="1"/>
            </p:cNvSpPr>
            <p:nvPr/>
          </p:nvSpPr>
          <p:spPr bwMode="auto">
            <a:xfrm>
              <a:off x="1822509" y="1928438"/>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4" name="Line 27"/>
            <p:cNvSpPr>
              <a:spLocks noChangeShapeType="1"/>
            </p:cNvSpPr>
            <p:nvPr/>
          </p:nvSpPr>
          <p:spPr bwMode="auto">
            <a:xfrm>
              <a:off x="1822509" y="2534806"/>
              <a:ext cx="4705376" cy="1587"/>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6" name="Line 27"/>
            <p:cNvSpPr>
              <a:spLocks noChangeShapeType="1"/>
            </p:cNvSpPr>
            <p:nvPr/>
          </p:nvSpPr>
          <p:spPr bwMode="auto">
            <a:xfrm>
              <a:off x="1822509" y="2842752"/>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cxnSp>
          <p:nvCxnSpPr>
            <p:cNvPr id="157" name="Straight Connector 156"/>
            <p:cNvCxnSpPr/>
            <p:nvPr/>
          </p:nvCxnSpPr>
          <p:spPr bwMode="auto">
            <a:xfrm flipH="1">
              <a:off x="2287650" y="1295085"/>
              <a:ext cx="0" cy="27889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9170" name="Rectangle 65"/>
            <p:cNvSpPr>
              <a:spLocks noChangeArrowheads="1"/>
            </p:cNvSpPr>
            <p:nvPr/>
          </p:nvSpPr>
          <p:spPr bwMode="auto">
            <a:xfrm>
              <a:off x="1685834" y="4101910"/>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71" name="Rectangle 67"/>
            <p:cNvSpPr>
              <a:spLocks noChangeArrowheads="1"/>
            </p:cNvSpPr>
            <p:nvPr/>
          </p:nvSpPr>
          <p:spPr bwMode="auto">
            <a:xfrm>
              <a:off x="257318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20</a:t>
              </a:r>
            </a:p>
          </p:txBody>
        </p:sp>
        <p:sp>
          <p:nvSpPr>
            <p:cNvPr id="49172" name="Rectangle 69"/>
            <p:cNvSpPr>
              <a:spLocks noChangeArrowheads="1"/>
            </p:cNvSpPr>
            <p:nvPr/>
          </p:nvSpPr>
          <p:spPr bwMode="auto">
            <a:xfrm>
              <a:off x="351132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40</a:t>
              </a:r>
            </a:p>
          </p:txBody>
        </p:sp>
        <p:sp>
          <p:nvSpPr>
            <p:cNvPr id="49173" name="Rectangle 71"/>
            <p:cNvSpPr>
              <a:spLocks noChangeArrowheads="1"/>
            </p:cNvSpPr>
            <p:nvPr/>
          </p:nvSpPr>
          <p:spPr bwMode="auto">
            <a:xfrm>
              <a:off x="444629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60</a:t>
              </a:r>
            </a:p>
          </p:txBody>
        </p:sp>
        <p:sp>
          <p:nvSpPr>
            <p:cNvPr id="49174" name="Rectangle 73"/>
            <p:cNvSpPr>
              <a:spLocks noChangeArrowheads="1"/>
            </p:cNvSpPr>
            <p:nvPr/>
          </p:nvSpPr>
          <p:spPr bwMode="auto">
            <a:xfrm>
              <a:off x="538443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80</a:t>
              </a:r>
            </a:p>
          </p:txBody>
        </p:sp>
        <p:sp>
          <p:nvSpPr>
            <p:cNvPr id="49175" name="Rectangle 83"/>
            <p:cNvSpPr>
              <a:spLocks noChangeArrowheads="1"/>
            </p:cNvSpPr>
            <p:nvPr/>
          </p:nvSpPr>
          <p:spPr bwMode="auto">
            <a:xfrm>
              <a:off x="6292415" y="4101910"/>
              <a:ext cx="476214"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100</a:t>
              </a:r>
            </a:p>
          </p:txBody>
        </p:sp>
        <p:sp>
          <p:nvSpPr>
            <p:cNvPr id="49176" name="Rectangle 38"/>
            <p:cNvSpPr>
              <a:spLocks noChangeArrowheads="1"/>
            </p:cNvSpPr>
            <p:nvPr/>
          </p:nvSpPr>
          <p:spPr bwMode="auto">
            <a:xfrm>
              <a:off x="1387406" y="1152223"/>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18</a:t>
              </a:r>
            </a:p>
          </p:txBody>
        </p:sp>
        <p:sp>
          <p:nvSpPr>
            <p:cNvPr id="49177" name="Rectangle 40"/>
            <p:cNvSpPr>
              <a:spLocks noChangeArrowheads="1"/>
            </p:cNvSpPr>
            <p:nvPr/>
          </p:nvSpPr>
          <p:spPr bwMode="auto">
            <a:xfrm>
              <a:off x="1387406" y="2088884"/>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12</a:t>
              </a:r>
            </a:p>
          </p:txBody>
        </p:sp>
        <p:sp>
          <p:nvSpPr>
            <p:cNvPr id="49178" name="Rectangle 42"/>
            <p:cNvSpPr>
              <a:spLocks noChangeArrowheads="1"/>
            </p:cNvSpPr>
            <p:nvPr/>
          </p:nvSpPr>
          <p:spPr bwMode="auto">
            <a:xfrm>
              <a:off x="1485824" y="3324005"/>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4</a:t>
              </a:r>
            </a:p>
          </p:txBody>
        </p:sp>
        <p:sp>
          <p:nvSpPr>
            <p:cNvPr id="49179" name="Rectangle 46"/>
            <p:cNvSpPr>
              <a:spLocks noChangeArrowheads="1"/>
            </p:cNvSpPr>
            <p:nvPr/>
          </p:nvSpPr>
          <p:spPr bwMode="auto">
            <a:xfrm>
              <a:off x="1485824" y="3924103"/>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80" name="TextBox 1"/>
            <p:cNvSpPr txBox="1">
              <a:spLocks noChangeArrowheads="1"/>
            </p:cNvSpPr>
            <p:nvPr/>
          </p:nvSpPr>
          <p:spPr bwMode="auto">
            <a:xfrm rot="16200000">
              <a:off x="307413" y="2550174"/>
              <a:ext cx="1896495" cy="30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400" dirty="0" err="1" smtClean="0">
                  <a:solidFill>
                    <a:srgbClr val="000000"/>
                  </a:solidFill>
                  <a:ea typeface="ヒラギノ角ゴ Pro W3"/>
                  <a:cs typeface="ヒラギノ角ゴ Pro W3"/>
                </a:rPr>
                <a:t>Risc</a:t>
              </a:r>
              <a:r>
                <a:rPr lang="en-GB" altLang="en-US" sz="1400" dirty="0" smtClean="0">
                  <a:solidFill>
                    <a:srgbClr val="000000"/>
                  </a:solidFill>
                  <a:ea typeface="ヒラギノ角ゴ Pro W3"/>
                  <a:cs typeface="ヒラギノ角ゴ Pro W3"/>
                </a:rPr>
                <a:t> de </a:t>
              </a:r>
              <a:r>
                <a:rPr lang="en-GB" altLang="en-US" sz="1400" dirty="0" err="1" smtClean="0">
                  <a:solidFill>
                    <a:srgbClr val="000000"/>
                  </a:solidFill>
                  <a:ea typeface="ヒラギノ角ゴ Pro W3"/>
                  <a:cs typeface="ヒラギノ角ゴ Pro W3"/>
                </a:rPr>
                <a:t>mortalitat</a:t>
              </a:r>
              <a:r>
                <a:rPr lang="en-GB" altLang="en-US" sz="1400" dirty="0" smtClean="0">
                  <a:solidFill>
                    <a:srgbClr val="000000"/>
                  </a:solidFill>
                  <a:ea typeface="ヒラギノ角ゴ Pro W3"/>
                  <a:cs typeface="ヒラギノ角ゴ Pro W3"/>
                </a:rPr>
                <a:t> </a:t>
              </a:r>
              <a:r>
                <a:rPr lang="en-GB" altLang="en-US" sz="1400" dirty="0">
                  <a:solidFill>
                    <a:srgbClr val="000000"/>
                  </a:solidFill>
                  <a:ea typeface="ヒラギノ角ゴ Pro W3"/>
                  <a:cs typeface="ヒラギノ角ゴ Pro W3"/>
                </a:rPr>
                <a:t>(%)</a:t>
              </a:r>
            </a:p>
          </p:txBody>
        </p:sp>
        <p:sp>
          <p:nvSpPr>
            <p:cNvPr id="49181" name="Rectangle 38"/>
            <p:cNvSpPr>
              <a:spLocks noChangeArrowheads="1"/>
            </p:cNvSpPr>
            <p:nvPr/>
          </p:nvSpPr>
          <p:spPr bwMode="auto">
            <a:xfrm>
              <a:off x="1387406" y="1458622"/>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16</a:t>
              </a:r>
            </a:p>
          </p:txBody>
        </p:sp>
        <p:sp>
          <p:nvSpPr>
            <p:cNvPr id="49182" name="Rectangle 38"/>
            <p:cNvSpPr>
              <a:spLocks noChangeArrowheads="1"/>
            </p:cNvSpPr>
            <p:nvPr/>
          </p:nvSpPr>
          <p:spPr bwMode="auto">
            <a:xfrm>
              <a:off x="1485824" y="2703269"/>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8</a:t>
              </a:r>
            </a:p>
          </p:txBody>
        </p:sp>
        <p:sp>
          <p:nvSpPr>
            <p:cNvPr id="49183" name="Rectangle 40"/>
            <p:cNvSpPr>
              <a:spLocks noChangeArrowheads="1"/>
            </p:cNvSpPr>
            <p:nvPr/>
          </p:nvSpPr>
          <p:spPr bwMode="auto">
            <a:xfrm>
              <a:off x="1387406" y="2396870"/>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10</a:t>
              </a:r>
            </a:p>
          </p:txBody>
        </p:sp>
        <p:sp>
          <p:nvSpPr>
            <p:cNvPr id="49184" name="Rectangle 42"/>
            <p:cNvSpPr>
              <a:spLocks noChangeArrowheads="1"/>
            </p:cNvSpPr>
            <p:nvPr/>
          </p:nvSpPr>
          <p:spPr bwMode="auto">
            <a:xfrm>
              <a:off x="1485824" y="3636755"/>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2</a:t>
              </a:r>
            </a:p>
          </p:txBody>
        </p:sp>
        <p:sp>
          <p:nvSpPr>
            <p:cNvPr id="49185" name="Rectangle 38"/>
            <p:cNvSpPr>
              <a:spLocks noChangeArrowheads="1"/>
            </p:cNvSpPr>
            <p:nvPr/>
          </p:nvSpPr>
          <p:spPr bwMode="auto">
            <a:xfrm>
              <a:off x="1387406" y="178566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14</a:t>
              </a:r>
            </a:p>
          </p:txBody>
        </p:sp>
        <p:sp>
          <p:nvSpPr>
            <p:cNvPr id="49186" name="Rectangle 38"/>
            <p:cNvSpPr>
              <a:spLocks noChangeArrowheads="1"/>
            </p:cNvSpPr>
            <p:nvPr/>
          </p:nvSpPr>
          <p:spPr bwMode="auto">
            <a:xfrm>
              <a:off x="1485824" y="3016019"/>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6</a:t>
              </a:r>
            </a:p>
          </p:txBody>
        </p:sp>
        <p:sp>
          <p:nvSpPr>
            <p:cNvPr id="19486" name="Line 48"/>
            <p:cNvSpPr>
              <a:spLocks noChangeShapeType="1"/>
            </p:cNvSpPr>
            <p:nvPr/>
          </p:nvSpPr>
          <p:spPr bwMode="auto">
            <a:xfrm>
              <a:off x="1751072" y="12950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7" name="Line 49"/>
            <p:cNvSpPr>
              <a:spLocks noChangeShapeType="1"/>
            </p:cNvSpPr>
            <p:nvPr/>
          </p:nvSpPr>
          <p:spPr bwMode="auto">
            <a:xfrm>
              <a:off x="1751072" y="22236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8" name="Line 50"/>
            <p:cNvSpPr>
              <a:spLocks noChangeShapeType="1"/>
            </p:cNvSpPr>
            <p:nvPr/>
          </p:nvSpPr>
          <p:spPr bwMode="auto">
            <a:xfrm>
              <a:off x="1751072" y="377294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9" name="Line 52"/>
            <p:cNvSpPr>
              <a:spLocks noChangeShapeType="1"/>
            </p:cNvSpPr>
            <p:nvPr/>
          </p:nvSpPr>
          <p:spPr bwMode="auto">
            <a:xfrm>
              <a:off x="1751072" y="4066599"/>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0" name="Line 53"/>
            <p:cNvSpPr>
              <a:spLocks noChangeShapeType="1"/>
            </p:cNvSpPr>
            <p:nvPr/>
          </p:nvSpPr>
          <p:spPr bwMode="auto">
            <a:xfrm>
              <a:off x="1822509" y="4066599"/>
              <a:ext cx="4708552"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1" name="Line 54"/>
            <p:cNvSpPr>
              <a:spLocks noChangeShapeType="1"/>
            </p:cNvSpPr>
            <p:nvPr/>
          </p:nvSpPr>
          <p:spPr bwMode="auto">
            <a:xfrm>
              <a:off x="182250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2" name="Line 56"/>
            <p:cNvSpPr>
              <a:spLocks noChangeShapeType="1"/>
            </p:cNvSpPr>
            <p:nvPr/>
          </p:nvSpPr>
          <p:spPr bwMode="auto">
            <a:xfrm>
              <a:off x="275913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3" name="Line 57"/>
            <p:cNvSpPr>
              <a:spLocks noChangeShapeType="1"/>
            </p:cNvSpPr>
            <p:nvPr/>
          </p:nvSpPr>
          <p:spPr bwMode="auto">
            <a:xfrm>
              <a:off x="369894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4" name="Line 60"/>
            <p:cNvSpPr>
              <a:spLocks noChangeShapeType="1"/>
            </p:cNvSpPr>
            <p:nvPr/>
          </p:nvSpPr>
          <p:spPr bwMode="auto">
            <a:xfrm>
              <a:off x="5573793"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5" name="Line 61"/>
            <p:cNvSpPr>
              <a:spLocks noChangeShapeType="1"/>
            </p:cNvSpPr>
            <p:nvPr/>
          </p:nvSpPr>
          <p:spPr bwMode="auto">
            <a:xfrm>
              <a:off x="6527886"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6" name="Line 56"/>
            <p:cNvSpPr>
              <a:spLocks noChangeShapeType="1"/>
            </p:cNvSpPr>
            <p:nvPr/>
          </p:nvSpPr>
          <p:spPr bwMode="auto">
            <a:xfrm>
              <a:off x="463557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8" name="Line 49"/>
            <p:cNvSpPr>
              <a:spLocks noChangeShapeType="1"/>
            </p:cNvSpPr>
            <p:nvPr/>
          </p:nvSpPr>
          <p:spPr bwMode="auto">
            <a:xfrm>
              <a:off x="1751072" y="31522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9" name="Line 49"/>
            <p:cNvSpPr>
              <a:spLocks noChangeShapeType="1"/>
            </p:cNvSpPr>
            <p:nvPr/>
          </p:nvSpPr>
          <p:spPr bwMode="auto">
            <a:xfrm>
              <a:off x="1751072" y="34634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1" name="Line 48"/>
            <p:cNvSpPr>
              <a:spLocks noChangeShapeType="1"/>
            </p:cNvSpPr>
            <p:nvPr/>
          </p:nvSpPr>
          <p:spPr bwMode="auto">
            <a:xfrm>
              <a:off x="1751072" y="1603031"/>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3" name="Line 48"/>
            <p:cNvSpPr>
              <a:spLocks noChangeShapeType="1"/>
            </p:cNvSpPr>
            <p:nvPr/>
          </p:nvSpPr>
          <p:spPr bwMode="auto">
            <a:xfrm>
              <a:off x="1751072" y="192685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5" name="Line 48"/>
            <p:cNvSpPr>
              <a:spLocks noChangeShapeType="1"/>
            </p:cNvSpPr>
            <p:nvPr/>
          </p:nvSpPr>
          <p:spPr bwMode="auto">
            <a:xfrm>
              <a:off x="1751072" y="25348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7" name="Line 48"/>
            <p:cNvSpPr>
              <a:spLocks noChangeShapeType="1"/>
            </p:cNvSpPr>
            <p:nvPr/>
          </p:nvSpPr>
          <p:spPr bwMode="auto">
            <a:xfrm>
              <a:off x="1751072" y="2842752"/>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8" name="Line 93"/>
            <p:cNvSpPr>
              <a:spLocks noChangeShapeType="1"/>
            </p:cNvSpPr>
            <p:nvPr/>
          </p:nvSpPr>
          <p:spPr bwMode="auto">
            <a:xfrm>
              <a:off x="1822509" y="1295085"/>
              <a:ext cx="0" cy="2787388"/>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grpSp>
          <p:nvGrpSpPr>
            <p:cNvPr id="3" name="Group 165"/>
            <p:cNvGrpSpPr>
              <a:grpSpLocks/>
            </p:cNvGrpSpPr>
            <p:nvPr/>
          </p:nvGrpSpPr>
          <p:grpSpPr bwMode="auto">
            <a:xfrm>
              <a:off x="2219021" y="2814776"/>
              <a:ext cx="4338284" cy="1317175"/>
              <a:chOff x="5930411" y="3552312"/>
              <a:chExt cx="2344204" cy="917719"/>
            </a:xfrm>
          </p:grpSpPr>
          <p:sp>
            <p:nvSpPr>
              <p:cNvPr id="218" name="Freeform 217"/>
              <p:cNvSpPr/>
              <p:nvPr/>
            </p:nvSpPr>
            <p:spPr bwMode="auto">
              <a:xfrm>
                <a:off x="5959774" y="3628208"/>
                <a:ext cx="2280072" cy="790761"/>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88723 w 2245703"/>
                  <a:gd name="connsiteY8" fmla="*/ 95825 h 755023"/>
                  <a:gd name="connsiteX9" fmla="*/ 2245703 w 2245703"/>
                  <a:gd name="connsiteY9" fmla="*/ 0 h 755023"/>
                  <a:gd name="connsiteX0" fmla="*/ 0 w 2245703"/>
                  <a:gd name="connsiteY0" fmla="*/ 807777 h 807777"/>
                  <a:gd name="connsiteX1" fmla="*/ 232819 w 2245703"/>
                  <a:gd name="connsiteY1" fmla="*/ 804219 h 807777"/>
                  <a:gd name="connsiteX2" fmla="*/ 473785 w 2245703"/>
                  <a:gd name="connsiteY2" fmla="*/ 795088 h 807777"/>
                  <a:gd name="connsiteX3" fmla="*/ 728762 w 2245703"/>
                  <a:gd name="connsiteY3" fmla="*/ 715957 h 807777"/>
                  <a:gd name="connsiteX4" fmla="*/ 983739 w 2245703"/>
                  <a:gd name="connsiteY4" fmla="*/ 671995 h 807777"/>
                  <a:gd name="connsiteX5" fmla="*/ 1229924 w 2245703"/>
                  <a:gd name="connsiteY5" fmla="*/ 522526 h 807777"/>
                  <a:gd name="connsiteX6" fmla="*/ 1484900 w 2245703"/>
                  <a:gd name="connsiteY6" fmla="*/ 364264 h 807777"/>
                  <a:gd name="connsiteX7" fmla="*/ 1757462 w 2245703"/>
                  <a:gd name="connsiteY7" fmla="*/ 206002 h 807777"/>
                  <a:gd name="connsiteX8" fmla="*/ 1988723 w 2245703"/>
                  <a:gd name="connsiteY8" fmla="*/ 148579 h 807777"/>
                  <a:gd name="connsiteX9" fmla="*/ 2245703 w 2245703"/>
                  <a:gd name="connsiteY9" fmla="*/ 0 h 807777"/>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8723 w 2212366"/>
                  <a:gd name="connsiteY8" fmla="*/ 390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3961 w 2212366"/>
                  <a:gd name="connsiteY8" fmla="*/ 2295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43174 w 2212366"/>
                  <a:gd name="connsiteY7" fmla="*/ 401265 h 698240"/>
                  <a:gd name="connsiteX8" fmla="*/ 1983961 w 2212366"/>
                  <a:gd name="connsiteY8" fmla="*/ 229542 h 698240"/>
                  <a:gd name="connsiteX9" fmla="*/ 2212366 w 2212366"/>
                  <a:gd name="connsiteY9" fmla="*/ 0 h 698240"/>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84900 w 2245703"/>
                  <a:gd name="connsiteY6" fmla="*/ 240439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43049 w 2245703"/>
                  <a:gd name="connsiteY3" fmla="*/ 64928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79040"/>
                  <a:gd name="connsiteY0" fmla="*/ 683952 h 683952"/>
                  <a:gd name="connsiteX1" fmla="*/ 266156 w 2279040"/>
                  <a:gd name="connsiteY1" fmla="*/ 680394 h 683952"/>
                  <a:gd name="connsiteX2" fmla="*/ 507122 w 2279040"/>
                  <a:gd name="connsiteY2" fmla="*/ 671263 h 683952"/>
                  <a:gd name="connsiteX3" fmla="*/ 776386 w 2279040"/>
                  <a:gd name="connsiteY3" fmla="*/ 649282 h 683952"/>
                  <a:gd name="connsiteX4" fmla="*/ 1036126 w 2279040"/>
                  <a:gd name="connsiteY4" fmla="*/ 629132 h 683952"/>
                  <a:gd name="connsiteX5" fmla="*/ 1306124 w 2279040"/>
                  <a:gd name="connsiteY5" fmla="*/ 560626 h 683952"/>
                  <a:gd name="connsiteX6" fmla="*/ 1508712 w 2279040"/>
                  <a:gd name="connsiteY6" fmla="*/ 492851 h 683952"/>
                  <a:gd name="connsiteX7" fmla="*/ 1776511 w 2279040"/>
                  <a:gd name="connsiteY7" fmla="*/ 386977 h 683952"/>
                  <a:gd name="connsiteX8" fmla="*/ 2017298 w 2279040"/>
                  <a:gd name="connsiteY8" fmla="*/ 215254 h 683952"/>
                  <a:gd name="connsiteX9" fmla="*/ 2279040 w 2279040"/>
                  <a:gd name="connsiteY9" fmla="*/ 0 h 6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040" h="683952">
                    <a:moveTo>
                      <a:pt x="0" y="683952"/>
                    </a:moveTo>
                    <a:lnTo>
                      <a:pt x="266156" y="680394"/>
                    </a:lnTo>
                    <a:lnTo>
                      <a:pt x="507122" y="671263"/>
                    </a:lnTo>
                    <a:lnTo>
                      <a:pt x="776386" y="649282"/>
                    </a:lnTo>
                    <a:lnTo>
                      <a:pt x="1036126" y="629132"/>
                    </a:lnTo>
                    <a:lnTo>
                      <a:pt x="1306124" y="560626"/>
                    </a:lnTo>
                    <a:lnTo>
                      <a:pt x="1508712" y="492851"/>
                    </a:lnTo>
                    <a:lnTo>
                      <a:pt x="1776511" y="386977"/>
                    </a:lnTo>
                    <a:lnTo>
                      <a:pt x="2017298" y="215254"/>
                    </a:lnTo>
                    <a:lnTo>
                      <a:pt x="227904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19" name="Rectangle 218"/>
              <p:cNvSpPr/>
              <p:nvPr/>
            </p:nvSpPr>
            <p:spPr bwMode="auto">
              <a:xfrm>
                <a:off x="5930608" y="4369200"/>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0" name="Rectangle 219"/>
              <p:cNvSpPr/>
              <p:nvPr/>
            </p:nvSpPr>
            <p:spPr bwMode="auto">
              <a:xfrm>
                <a:off x="7203605" y="4222108"/>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1" name="Rectangle 220"/>
              <p:cNvSpPr/>
              <p:nvPr/>
            </p:nvSpPr>
            <p:spPr bwMode="auto">
              <a:xfrm>
                <a:off x="8196955" y="3551897"/>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2" name="Rectangle 221"/>
              <p:cNvSpPr/>
              <p:nvPr/>
            </p:nvSpPr>
            <p:spPr bwMode="auto">
              <a:xfrm>
                <a:off x="6182806" y="4360353"/>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3" name="Rectangle 222"/>
              <p:cNvSpPr/>
              <p:nvPr/>
            </p:nvSpPr>
            <p:spPr bwMode="auto">
              <a:xfrm>
                <a:off x="7448083" y="4136949"/>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4" name="Rectangle 223"/>
              <p:cNvSpPr/>
              <p:nvPr/>
            </p:nvSpPr>
            <p:spPr bwMode="auto">
              <a:xfrm>
                <a:off x="6435861" y="4338233"/>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5" name="Rectangle 224"/>
              <p:cNvSpPr/>
              <p:nvPr/>
            </p:nvSpPr>
            <p:spPr bwMode="auto">
              <a:xfrm>
                <a:off x="7700281" y="400423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6" name="Rectangle 225"/>
              <p:cNvSpPr/>
              <p:nvPr/>
            </p:nvSpPr>
            <p:spPr bwMode="auto">
              <a:xfrm>
                <a:off x="6688059" y="431611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7" name="Rectangle 226"/>
              <p:cNvSpPr/>
              <p:nvPr/>
            </p:nvSpPr>
            <p:spPr bwMode="auto">
              <a:xfrm>
                <a:off x="7952478" y="3816221"/>
                <a:ext cx="78061" cy="9953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8" name="Rectangle 227"/>
              <p:cNvSpPr/>
              <p:nvPr/>
            </p:nvSpPr>
            <p:spPr bwMode="auto">
              <a:xfrm>
                <a:off x="6942830" y="4295101"/>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grpSp>
          <p:nvGrpSpPr>
            <p:cNvPr id="4" name="Group 164"/>
            <p:cNvGrpSpPr>
              <a:grpSpLocks/>
            </p:cNvGrpSpPr>
            <p:nvPr/>
          </p:nvGrpSpPr>
          <p:grpSpPr bwMode="auto">
            <a:xfrm>
              <a:off x="2217365" y="1450336"/>
              <a:ext cx="4355089" cy="2645228"/>
              <a:chOff x="5929516" y="2601659"/>
              <a:chExt cx="2353284" cy="1843018"/>
            </a:xfrm>
            <a:solidFill>
              <a:schemeClr val="accent1"/>
            </a:solidFill>
          </p:grpSpPr>
          <p:sp>
            <p:nvSpPr>
              <p:cNvPr id="207" name="Freeform 47"/>
              <p:cNvSpPr/>
              <p:nvPr/>
            </p:nvSpPr>
            <p:spPr bwMode="auto">
              <a:xfrm>
                <a:off x="5948014" y="2675047"/>
                <a:ext cx="2299785" cy="1740372"/>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79041"/>
                  <a:gd name="connsiteY0" fmla="*/ 1536073 h 1536073"/>
                  <a:gd name="connsiteX1" fmla="*/ 266157 w 2279041"/>
                  <a:gd name="connsiteY1" fmla="*/ 751465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28289 w 2279041"/>
                  <a:gd name="connsiteY8" fmla="*/ 557787 h 1536073"/>
                  <a:gd name="connsiteX9" fmla="*/ 2279041 w 2279041"/>
                  <a:gd name="connsiteY9" fmla="*/ 0 h 1536073"/>
                  <a:gd name="connsiteX0" fmla="*/ 0 w 2298091"/>
                  <a:gd name="connsiteY0" fmla="*/ 1507498 h 1507498"/>
                  <a:gd name="connsiteX1" fmla="*/ 268464 w 2298091"/>
                  <a:gd name="connsiteY1" fmla="*/ 1492902 h 1507498"/>
                  <a:gd name="connsiteX2" fmla="*/ 511911 w 2298091"/>
                  <a:gd name="connsiteY2" fmla="*/ 1464721 h 1507498"/>
                  <a:gd name="connsiteX3" fmla="*/ 776387 w 2298091"/>
                  <a:gd name="connsiteY3" fmla="*/ 1406153 h 1507498"/>
                  <a:gd name="connsiteX4" fmla="*/ 1012315 w 2298091"/>
                  <a:gd name="connsiteY4" fmla="*/ 1352666 h 1507498"/>
                  <a:gd name="connsiteX5" fmla="*/ 1268024 w 2298091"/>
                  <a:gd name="connsiteY5" fmla="*/ 1241297 h 1507498"/>
                  <a:gd name="connsiteX6" fmla="*/ 1523001 w 2298091"/>
                  <a:gd name="connsiteY6" fmla="*/ 1097323 h 1507498"/>
                  <a:gd name="connsiteX7" fmla="*/ 1777245 w 2298091"/>
                  <a:gd name="connsiteY7" fmla="*/ 883010 h 1507498"/>
                  <a:gd name="connsiteX8" fmla="*/ 2028289 w 2298091"/>
                  <a:gd name="connsiteY8" fmla="*/ 529212 h 1507498"/>
                  <a:gd name="connsiteX9" fmla="*/ 2298091 w 2298091"/>
                  <a:gd name="connsiteY9" fmla="*/ 0 h 15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091" h="1507498">
                    <a:moveTo>
                      <a:pt x="0" y="1507498"/>
                    </a:moveTo>
                    <a:lnTo>
                      <a:pt x="268464" y="1492902"/>
                    </a:lnTo>
                    <a:lnTo>
                      <a:pt x="511911" y="1464721"/>
                    </a:lnTo>
                    <a:lnTo>
                      <a:pt x="776387" y="1406153"/>
                    </a:lnTo>
                    <a:lnTo>
                      <a:pt x="1012315" y="1352666"/>
                    </a:lnTo>
                    <a:lnTo>
                      <a:pt x="1268024" y="1241297"/>
                    </a:lnTo>
                    <a:lnTo>
                      <a:pt x="1523001" y="1097323"/>
                    </a:lnTo>
                    <a:lnTo>
                      <a:pt x="1777245" y="883010"/>
                    </a:lnTo>
                    <a:lnTo>
                      <a:pt x="2028289" y="529212"/>
                    </a:lnTo>
                    <a:lnTo>
                      <a:pt x="2298091" y="0"/>
                    </a:lnTo>
                  </a:path>
                </a:pathLst>
              </a:cu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08" name="Isosceles Triangle 207"/>
              <p:cNvSpPr/>
              <p:nvPr/>
            </p:nvSpPr>
            <p:spPr bwMode="auto">
              <a:xfrm>
                <a:off x="5929516" y="4344347"/>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09" name="Isosceles Triangle 208"/>
              <p:cNvSpPr/>
              <p:nvPr/>
            </p:nvSpPr>
            <p:spPr bwMode="auto">
              <a:xfrm>
                <a:off x="7192896" y="403517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0" name="Isosceles Triangle 209"/>
              <p:cNvSpPr/>
              <p:nvPr/>
            </p:nvSpPr>
            <p:spPr bwMode="auto">
              <a:xfrm>
                <a:off x="8204989" y="260165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1" name="Isosceles Triangle 210"/>
              <p:cNvSpPr/>
              <p:nvPr/>
            </p:nvSpPr>
            <p:spPr bwMode="auto">
              <a:xfrm>
                <a:off x="6181959" y="43269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2" name="Isosceles Triangle 211"/>
              <p:cNvSpPr/>
              <p:nvPr/>
            </p:nvSpPr>
            <p:spPr bwMode="auto">
              <a:xfrm>
                <a:off x="7445338" y="38580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3" name="Isosceles Triangle 212"/>
              <p:cNvSpPr/>
              <p:nvPr/>
            </p:nvSpPr>
            <p:spPr bwMode="auto">
              <a:xfrm>
                <a:off x="6434404" y="429571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4" name="Isosceles Triangle 213"/>
              <p:cNvSpPr/>
              <p:nvPr/>
            </p:nvSpPr>
            <p:spPr bwMode="auto">
              <a:xfrm>
                <a:off x="7700097" y="3587060"/>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5" name="Isosceles Triangle 214"/>
              <p:cNvSpPr/>
              <p:nvPr/>
            </p:nvSpPr>
            <p:spPr bwMode="auto">
              <a:xfrm>
                <a:off x="6688005" y="422276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6" name="Isosceles Triangle 215"/>
              <p:cNvSpPr/>
              <p:nvPr/>
            </p:nvSpPr>
            <p:spPr bwMode="auto">
              <a:xfrm>
                <a:off x="7952539" y="31736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7" name="Isosceles Triangle 216"/>
              <p:cNvSpPr/>
              <p:nvPr/>
            </p:nvSpPr>
            <p:spPr bwMode="auto">
              <a:xfrm>
                <a:off x="6940449" y="41498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sp>
          <p:nvSpPr>
            <p:cNvPr id="49207" name="Rectangle 87"/>
            <p:cNvSpPr>
              <a:spLocks noChangeArrowheads="1"/>
            </p:cNvSpPr>
            <p:nvPr/>
          </p:nvSpPr>
          <p:spPr bwMode="auto">
            <a:xfrm>
              <a:off x="3254915" y="4394021"/>
              <a:ext cx="180018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dirty="0" err="1" smtClean="0">
                  <a:solidFill>
                    <a:srgbClr val="000000"/>
                  </a:solidFill>
                  <a:ea typeface="ヒラギノ角ゴ Pro W3"/>
                  <a:cs typeface="ヒラギノ角ゴ Pro W3"/>
                </a:rPr>
                <a:t>Consum</a:t>
              </a:r>
              <a:r>
                <a:rPr lang="en-US" altLang="en-US" sz="1400" dirty="0" smtClean="0">
                  <a:solidFill>
                    <a:srgbClr val="000000"/>
                  </a:solidFill>
                  <a:ea typeface="ヒラギノ角ゴ Pro W3"/>
                  <a:cs typeface="ヒラギノ角ゴ Pro W3"/>
                </a:rPr>
                <a:t> alcohol(g/</a:t>
              </a:r>
              <a:r>
                <a:rPr lang="en-US" altLang="en-US" sz="1400" dirty="0" err="1" smtClean="0">
                  <a:solidFill>
                    <a:srgbClr val="000000"/>
                  </a:solidFill>
                  <a:ea typeface="ヒラギノ角ゴ Pro W3"/>
                  <a:cs typeface="ヒラギノ角ゴ Pro W3"/>
                </a:rPr>
                <a:t>dia</a:t>
              </a:r>
              <a:r>
                <a:rPr lang="en-US" altLang="en-US" sz="1400" dirty="0">
                  <a:solidFill>
                    <a:srgbClr val="000000"/>
                  </a:solidFill>
                  <a:ea typeface="ヒラギノ角ゴ Pro W3"/>
                  <a:cs typeface="ヒラギノ角ゴ Pro W3"/>
                </a:rPr>
                <a:t>)</a:t>
              </a:r>
            </a:p>
          </p:txBody>
        </p:sp>
        <p:cxnSp>
          <p:nvCxnSpPr>
            <p:cNvPr id="93" name="Straight Connector 92"/>
            <p:cNvCxnSpPr/>
            <p:nvPr/>
          </p:nvCxnSpPr>
          <p:spPr bwMode="auto">
            <a:xfrm>
              <a:off x="6937463" y="2350673"/>
              <a:ext cx="485778" cy="0"/>
            </a:xfrm>
            <a:prstGeom prst="line">
              <a:avLst/>
            </a:prstGeom>
            <a:solidFill>
              <a:schemeClr val="accent2"/>
            </a:solidFill>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7107327" y="2277655"/>
              <a:ext cx="144463" cy="14444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cxnSp>
          <p:nvCxnSpPr>
            <p:cNvPr id="95" name="Straight Connector 94"/>
            <p:cNvCxnSpPr/>
            <p:nvPr/>
          </p:nvCxnSpPr>
          <p:spPr bwMode="auto">
            <a:xfrm>
              <a:off x="6937463" y="1985583"/>
              <a:ext cx="485778" cy="0"/>
            </a:xfrm>
            <a:prstGeom prst="line">
              <a:avLst/>
            </a:prstGeom>
            <a:solidFill>
              <a:schemeClr val="accent1"/>
            </a:solidFill>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Isosceles Triangle 95"/>
            <p:cNvSpPr/>
            <p:nvPr/>
          </p:nvSpPr>
          <p:spPr bwMode="auto">
            <a:xfrm>
              <a:off x="7107327" y="1912565"/>
              <a:ext cx="144463" cy="144448"/>
            </a:xfrm>
            <a:prstGeom prs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49212" name="Rectangle 87"/>
            <p:cNvSpPr>
              <a:spLocks noChangeArrowheads="1"/>
            </p:cNvSpPr>
            <p:nvPr/>
          </p:nvSpPr>
          <p:spPr bwMode="auto">
            <a:xfrm>
              <a:off x="7481362" y="1871388"/>
              <a:ext cx="567466"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smtClean="0">
                  <a:solidFill>
                    <a:srgbClr val="000000"/>
                  </a:solidFill>
                  <a:ea typeface="ヒラギノ角ゴ Pro W3"/>
                  <a:cs typeface="ヒラギノ角ゴ Pro W3"/>
                </a:rPr>
                <a:t>Homes</a:t>
              </a:r>
              <a:endParaRPr lang="en-US" altLang="en-US" sz="1400" dirty="0">
                <a:solidFill>
                  <a:srgbClr val="000000"/>
                </a:solidFill>
                <a:ea typeface="ヒラギノ角ゴ Pro W3"/>
                <a:cs typeface="ヒラギノ角ゴ Pro W3"/>
              </a:endParaRPr>
            </a:p>
          </p:txBody>
        </p:sp>
        <p:sp>
          <p:nvSpPr>
            <p:cNvPr id="49213" name="Rectangle 87"/>
            <p:cNvSpPr>
              <a:spLocks noChangeArrowheads="1"/>
            </p:cNvSpPr>
            <p:nvPr/>
          </p:nvSpPr>
          <p:spPr bwMode="auto">
            <a:xfrm>
              <a:off x="7481364" y="2236527"/>
              <a:ext cx="51777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err="1" smtClean="0">
                  <a:solidFill>
                    <a:srgbClr val="000000"/>
                  </a:solidFill>
                  <a:ea typeface="ヒラギノ角ゴ Pro W3"/>
                  <a:cs typeface="ヒラギノ角ゴ Pro W3"/>
                </a:rPr>
                <a:t>Dones</a:t>
              </a:r>
              <a:endParaRPr lang="en-US" altLang="en-US" sz="1400" dirty="0">
                <a:solidFill>
                  <a:srgbClr val="000000"/>
                </a:solidFill>
                <a:ea typeface="ヒラギノ角ゴ Pro W3"/>
                <a:cs typeface="ヒラギノ角ゴ Pro W3"/>
              </a:endParaRPr>
            </a:p>
          </p:txBody>
        </p:sp>
      </p:grpSp>
      <p:sp>
        <p:nvSpPr>
          <p:cNvPr id="49158" name="Text Box 74"/>
          <p:cNvSpPr txBox="1">
            <a:spLocks noChangeArrowheads="1"/>
          </p:cNvSpPr>
          <p:nvPr/>
        </p:nvSpPr>
        <p:spPr bwMode="auto">
          <a:xfrm>
            <a:off x="539552" y="925513"/>
            <a:ext cx="8123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endParaRPr lang="ca-ES" altLang="en-US" dirty="0" smtClean="0"/>
          </a:p>
          <a:p>
            <a:pPr eaLnBrk="1" hangingPunct="1">
              <a:spcBef>
                <a:spcPct val="0"/>
              </a:spcBef>
              <a:buClrTx/>
              <a:buFontTx/>
              <a:buNone/>
            </a:pPr>
            <a:endParaRPr lang="ca-ES" altLang="en-US" dirty="0" smtClean="0"/>
          </a:p>
          <a:p>
            <a:pPr eaLnBrk="1" hangingPunct="1">
              <a:spcBef>
                <a:spcPct val="0"/>
              </a:spcBef>
              <a:buClrTx/>
              <a:buFontTx/>
              <a:buNone/>
            </a:pPr>
            <a:r>
              <a:rPr lang="ca-ES" altLang="en-US" dirty="0" smtClean="0"/>
              <a:t>Tant el </a:t>
            </a:r>
            <a:r>
              <a:rPr lang="ca-ES" altLang="en-US" i="1" dirty="0" smtClean="0"/>
              <a:t>risc relatiu com </a:t>
            </a:r>
            <a:r>
              <a:rPr lang="ca-ES" altLang="en-US" dirty="0" smtClean="0"/>
              <a:t>el </a:t>
            </a:r>
            <a:r>
              <a:rPr lang="ca-ES" altLang="en-US" i="1" dirty="0" smtClean="0"/>
              <a:t>risc absolut</a:t>
            </a:r>
            <a:r>
              <a:rPr lang="ca-ES" altLang="en-US" dirty="0" smtClean="0"/>
              <a:t> de mortalitat s’incrementa a mida que augmenta el consum d’alcohol por sobre de &gt;10 g/dia (1 UBE) </a:t>
            </a:r>
            <a:endParaRPr lang="ca-ES" altLang="en-US" dirty="0"/>
          </a:p>
        </p:txBody>
      </p:sp>
      <p:sp>
        <p:nvSpPr>
          <p:cNvPr id="49159" name="Rectangle 75"/>
          <p:cNvSpPr>
            <a:spLocks noChangeArrowheads="1"/>
          </p:cNvSpPr>
          <p:nvPr/>
        </p:nvSpPr>
        <p:spPr bwMode="auto">
          <a:xfrm>
            <a:off x="295275" y="416277"/>
            <a:ext cx="78771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ca-ES" altLang="en-US" sz="2600" b="1" dirty="0" smtClean="0">
                <a:latin typeface="Trebuchet MS" pitchFamily="34" charset="0"/>
              </a:rPr>
              <a:t>Correlació entre mortalitat  i consum d’alcohol</a:t>
            </a:r>
            <a:endParaRPr lang="ca-ES" altLang="en-US" sz="2600" b="1" dirty="0">
              <a:latin typeface="Trebuchet MS"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347864" y="2036440"/>
            <a:ext cx="4896544"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Què farem a la pràctica clínica? </a:t>
            </a:r>
          </a:p>
          <a:p>
            <a:pPr fontAlgn="t"/>
            <a:r>
              <a:rPr lang="ca-ES" sz="3200" b="1" dirty="0" smtClean="0">
                <a:solidFill>
                  <a:schemeClr val="bg1"/>
                </a:solidFill>
                <a:latin typeface="Trebuchet MS" pitchFamily="34" charset="0"/>
                <a:cs typeface="Times New Roman" pitchFamily="18" charset="0"/>
              </a:rPr>
              <a:t>Tractament farmacològic </a:t>
            </a:r>
            <a:endParaRPr lang="ca-ES" sz="4000" b="1" dirty="0" smtClean="0">
              <a:solidFill>
                <a:schemeClr val="bg1"/>
              </a:solidFill>
              <a:latin typeface="Trebuchet MS" pitchFamily="34" charset="0"/>
              <a:cs typeface="Times New Roman" pitchFamily="18" charset="0"/>
            </a:endParaRPr>
          </a:p>
          <a:p>
            <a:pPr fontAlgn="t"/>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a:t>
            </a: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835696" y="19888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2</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2286711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Tractaments farmacològics</a:t>
            </a:r>
            <a:endParaRPr lang="ca-ES" dirty="0"/>
          </a:p>
        </p:txBody>
      </p:sp>
      <p:sp>
        <p:nvSpPr>
          <p:cNvPr id="3" name="Contenidor de contingut 2"/>
          <p:cNvSpPr>
            <a:spLocks noGrp="1"/>
          </p:cNvSpPr>
          <p:nvPr>
            <p:ph idx="1"/>
          </p:nvPr>
        </p:nvSpPr>
        <p:spPr>
          <a:xfrm>
            <a:off x="457200" y="1558533"/>
            <a:ext cx="8229600" cy="4525963"/>
          </a:xfrm>
        </p:spPr>
        <p:txBody>
          <a:bodyPr/>
          <a:lstStyle/>
          <a:p>
            <a:pPr marL="0" indent="0">
              <a:buNone/>
            </a:pPr>
            <a:r>
              <a:rPr lang="ca-ES" sz="2400" b="1" dirty="0" smtClean="0"/>
              <a:t>         Desintoxicació</a:t>
            </a:r>
            <a:r>
              <a:rPr lang="ca-ES" dirty="0" smtClean="0"/>
              <a:t>:</a:t>
            </a:r>
          </a:p>
          <a:p>
            <a:pPr marL="0" indent="0">
              <a:buNone/>
            </a:pPr>
            <a:endParaRPr lang="ca-ES" dirty="0" smtClean="0"/>
          </a:p>
          <a:p>
            <a:pPr marL="0" indent="0">
              <a:buNone/>
            </a:pPr>
            <a:endParaRPr lang="ca-ES" dirty="0"/>
          </a:p>
          <a:p>
            <a:pPr marL="0" indent="0">
              <a:buNone/>
            </a:pPr>
            <a:r>
              <a:rPr lang="ca-ES" sz="2400" b="1" dirty="0" smtClean="0"/>
              <a:t>         Deshabituació</a:t>
            </a:r>
            <a:r>
              <a:rPr lang="ca-ES" dirty="0" smtClean="0"/>
              <a:t>:</a:t>
            </a:r>
          </a:p>
          <a:p>
            <a:pPr marL="0" indent="0">
              <a:buNone/>
            </a:pPr>
            <a:r>
              <a:rPr lang="ca-ES" dirty="0"/>
              <a:t>	</a:t>
            </a:r>
            <a:endParaRPr lang="ca-ES" dirty="0" smtClean="0"/>
          </a:p>
          <a:p>
            <a:pPr marL="0" indent="0">
              <a:buNone/>
            </a:pPr>
            <a:endParaRPr lang="ca-ES" dirty="0"/>
          </a:p>
          <a:p>
            <a:pPr marL="0" indent="0">
              <a:buNone/>
            </a:pPr>
            <a:endParaRPr lang="ca-ES" dirty="0" smtClean="0"/>
          </a:p>
          <a:p>
            <a:pPr marL="0" indent="0">
              <a:buNone/>
            </a:pPr>
            <a:r>
              <a:rPr lang="ca-ES" sz="2400" b="1" dirty="0" smtClean="0"/>
              <a:t>         </a:t>
            </a:r>
            <a:r>
              <a:rPr lang="ca-ES" sz="2400" b="1" dirty="0" err="1" smtClean="0"/>
              <a:t>Interdictors</a:t>
            </a:r>
            <a:endParaRPr lang="ca-ES" sz="2400" b="1" dirty="0"/>
          </a:p>
          <a:p>
            <a:pPr marL="0" indent="0">
              <a:buNone/>
            </a:pPr>
            <a:r>
              <a:rPr lang="ca-ES" dirty="0"/>
              <a:t>	</a:t>
            </a:r>
            <a:endParaRPr lang="ca-ES" dirty="0" smtClean="0"/>
          </a:p>
          <a:p>
            <a:pPr marL="0" indent="0">
              <a:buNone/>
            </a:pPr>
            <a:endParaRPr lang="ca-ES" dirty="0"/>
          </a:p>
          <a:p>
            <a:pPr marL="0" indent="0">
              <a:buNone/>
            </a:pPr>
            <a:r>
              <a:rPr lang="ca-ES" sz="2400" b="1" dirty="0" smtClean="0"/>
              <a:t>         Interaccions </a:t>
            </a:r>
            <a:r>
              <a:rPr lang="ca-ES" sz="2400" b="1" dirty="0"/>
              <a:t>fàrmacs-alcohol</a:t>
            </a:r>
          </a:p>
          <a:p>
            <a:pPr marL="0" indent="0">
              <a:buNone/>
            </a:pPr>
            <a:endParaRPr lang="ca-ES" sz="2400" b="1" dirty="0"/>
          </a:p>
        </p:txBody>
      </p:sp>
      <p:grpSp>
        <p:nvGrpSpPr>
          <p:cNvPr id="8" name="Agrupa 7"/>
          <p:cNvGrpSpPr/>
          <p:nvPr/>
        </p:nvGrpSpPr>
        <p:grpSpPr>
          <a:xfrm>
            <a:off x="3707904" y="1484784"/>
            <a:ext cx="3024336" cy="936104"/>
            <a:chOff x="2555776" y="1465588"/>
            <a:chExt cx="2736304" cy="936104"/>
          </a:xfrm>
        </p:grpSpPr>
        <p:pic>
          <p:nvPicPr>
            <p:cNvPr id="230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65588"/>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99792" y="1558533"/>
              <a:ext cx="2448272" cy="646331"/>
            </a:xfrm>
            <a:prstGeom prst="rect">
              <a:avLst/>
            </a:prstGeom>
          </p:spPr>
          <p:txBody>
            <a:bodyPr wrap="square">
              <a:spAutoFit/>
            </a:bodyPr>
            <a:lstStyle/>
            <a:p>
              <a:r>
                <a:rPr lang="ca-ES" b="1" dirty="0" err="1" smtClean="0">
                  <a:solidFill>
                    <a:srgbClr val="C00000"/>
                  </a:solidFill>
                </a:rPr>
                <a:t>Clormetiazol</a:t>
              </a:r>
              <a:endParaRPr lang="ca-ES" b="1" dirty="0">
                <a:solidFill>
                  <a:srgbClr val="C00000"/>
                </a:solidFill>
              </a:endParaRPr>
            </a:p>
            <a:p>
              <a:r>
                <a:rPr lang="ca-ES" b="1" dirty="0" err="1" smtClean="0">
                  <a:solidFill>
                    <a:srgbClr val="C00000"/>
                  </a:solidFill>
                </a:rPr>
                <a:t>Benzodiacepines</a:t>
              </a:r>
              <a:endParaRPr lang="ca-ES" b="1" dirty="0">
                <a:solidFill>
                  <a:srgbClr val="C00000"/>
                </a:solidFill>
              </a:endParaRPr>
            </a:p>
          </p:txBody>
        </p:sp>
      </p:grpSp>
      <p:grpSp>
        <p:nvGrpSpPr>
          <p:cNvPr id="7" name="Agrupa 6"/>
          <p:cNvGrpSpPr/>
          <p:nvPr/>
        </p:nvGrpSpPr>
        <p:grpSpPr>
          <a:xfrm>
            <a:off x="3717032" y="2780928"/>
            <a:ext cx="2511152" cy="1080120"/>
            <a:chOff x="3059832" y="2852936"/>
            <a:chExt cx="2511152" cy="108012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852936"/>
              <a:ext cx="223224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84984" y="2884893"/>
              <a:ext cx="2286000" cy="923330"/>
            </a:xfrm>
            <a:prstGeom prst="rect">
              <a:avLst/>
            </a:prstGeom>
          </p:spPr>
          <p:txBody>
            <a:bodyPr wrap="square">
              <a:spAutoFit/>
            </a:bodyPr>
            <a:lstStyle/>
            <a:p>
              <a:r>
                <a:rPr lang="ca-ES" b="1" dirty="0" err="1">
                  <a:solidFill>
                    <a:srgbClr val="C00000"/>
                  </a:solidFill>
                </a:rPr>
                <a:t>Acamprosato</a:t>
              </a:r>
              <a:endParaRPr lang="ca-ES" b="1" dirty="0">
                <a:solidFill>
                  <a:srgbClr val="C00000"/>
                </a:solidFill>
              </a:endParaRPr>
            </a:p>
            <a:p>
              <a:r>
                <a:rPr lang="ca-ES" b="1" dirty="0" err="1">
                  <a:solidFill>
                    <a:srgbClr val="C00000"/>
                  </a:solidFill>
                </a:rPr>
                <a:t>Naltrexona</a:t>
              </a:r>
              <a:endParaRPr lang="ca-ES" b="1" dirty="0">
                <a:solidFill>
                  <a:srgbClr val="C00000"/>
                </a:solidFill>
              </a:endParaRPr>
            </a:p>
            <a:p>
              <a:r>
                <a:rPr lang="ca-ES" b="1" dirty="0" err="1">
                  <a:solidFill>
                    <a:srgbClr val="C00000"/>
                  </a:solidFill>
                </a:rPr>
                <a:t>Nalmefene</a:t>
              </a:r>
              <a:endParaRPr lang="ca-ES" b="1" dirty="0">
                <a:solidFill>
                  <a:srgbClr val="C00000"/>
                </a:solidFill>
              </a:endParaRPr>
            </a:p>
          </p:txBody>
        </p:sp>
      </p:grpSp>
      <p:grpSp>
        <p:nvGrpSpPr>
          <p:cNvPr id="11" name="Agrupa 10"/>
          <p:cNvGrpSpPr/>
          <p:nvPr/>
        </p:nvGrpSpPr>
        <p:grpSpPr>
          <a:xfrm>
            <a:off x="3707904" y="4149080"/>
            <a:ext cx="2736304" cy="936104"/>
            <a:chOff x="4427984" y="4149080"/>
            <a:chExt cx="2736304" cy="93610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149080"/>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99992" y="4293966"/>
              <a:ext cx="2448272" cy="646331"/>
            </a:xfrm>
            <a:prstGeom prst="rect">
              <a:avLst/>
            </a:prstGeom>
          </p:spPr>
          <p:txBody>
            <a:bodyPr wrap="square">
              <a:spAutoFit/>
            </a:bodyPr>
            <a:lstStyle/>
            <a:p>
              <a:r>
                <a:rPr lang="ca-ES" b="1" dirty="0">
                  <a:solidFill>
                    <a:srgbClr val="C00000"/>
                  </a:solidFill>
                </a:rPr>
                <a:t>Cianamida càlcica</a:t>
              </a:r>
            </a:p>
            <a:p>
              <a:r>
                <a:rPr lang="ca-ES" b="1" dirty="0">
                  <a:solidFill>
                    <a:srgbClr val="C00000"/>
                  </a:solidFill>
                </a:rPr>
                <a:t>Disulfiram</a:t>
              </a:r>
            </a:p>
          </p:txBody>
        </p:sp>
      </p:grpSp>
    </p:spTree>
    <p:extLst>
      <p:ext uri="{BB962C8B-B14F-4D97-AF65-F5344CB8AC3E}">
        <p14:creationId xmlns:p14="http://schemas.microsoft.com/office/powerpoint/2010/main" val="1459330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088" y="476250"/>
            <a:ext cx="7793037" cy="768350"/>
          </a:xfrm>
        </p:spPr>
        <p:txBody>
          <a:bodyPr/>
          <a:lstStyle/>
          <a:p>
            <a:pPr algn="ctr" eaLnBrk="1" hangingPunct="1"/>
            <a:r>
              <a:rPr lang="ca-ES" dirty="0" smtClean="0">
                <a:solidFill>
                  <a:schemeClr val="tx1"/>
                </a:solidFill>
              </a:rPr>
              <a:t>Desintoxicació</a:t>
            </a:r>
          </a:p>
        </p:txBody>
      </p:sp>
      <p:sp>
        <p:nvSpPr>
          <p:cNvPr id="9219" name="Rectangle 3"/>
          <p:cNvSpPr>
            <a:spLocks noGrp="1" noChangeArrowheads="1"/>
          </p:cNvSpPr>
          <p:nvPr>
            <p:ph type="body" idx="1"/>
          </p:nvPr>
        </p:nvSpPr>
        <p:spPr>
          <a:xfrm>
            <a:off x="1116013" y="1916113"/>
            <a:ext cx="7772400" cy="3998912"/>
          </a:xfrm>
        </p:spPr>
        <p:txBody>
          <a:bodyPr/>
          <a:lstStyle/>
          <a:p>
            <a:pPr eaLnBrk="1" hangingPunct="1">
              <a:buClr>
                <a:srgbClr val="000066"/>
              </a:buClr>
              <a:buSzPct val="80000"/>
              <a:buFont typeface="Wingdings" pitchFamily="2" charset="2"/>
              <a:buNone/>
            </a:pPr>
            <a:endParaRPr lang="ca-ES" u="sng" dirty="0" smtClean="0">
              <a:latin typeface="Trebuchet MS" pitchFamily="34" charset="0"/>
            </a:endParaRPr>
          </a:p>
          <a:p>
            <a:pPr eaLnBrk="1" hangingPunct="1">
              <a:buClr>
                <a:srgbClr val="006666"/>
              </a:buClr>
              <a:buSzTx/>
              <a:buFont typeface="Wingdings" pitchFamily="2" charset="2"/>
              <a:buChar char="§"/>
            </a:pPr>
            <a:r>
              <a:rPr lang="ca-ES" sz="2400" dirty="0" smtClean="0">
                <a:latin typeface="Trebuchet MS" pitchFamily="34" charset="0"/>
              </a:rPr>
              <a:t>Derivat de la vitamina B1</a:t>
            </a:r>
          </a:p>
          <a:p>
            <a:pPr eaLnBrk="1" hangingPunct="1">
              <a:buClr>
                <a:srgbClr val="006666"/>
              </a:buClr>
              <a:buSzTx/>
              <a:buFont typeface="Wingdings" pitchFamily="2" charset="2"/>
              <a:buChar char="§"/>
            </a:pPr>
            <a:r>
              <a:rPr lang="ca-ES" sz="2400" dirty="0" smtClean="0">
                <a:latin typeface="Trebuchet MS" pitchFamily="34" charset="0"/>
              </a:rPr>
              <a:t>Acció: sedant, hipnòtic però no </a:t>
            </a:r>
            <a:r>
              <a:rPr lang="ca-ES" sz="2400" dirty="0" err="1" smtClean="0">
                <a:latin typeface="Trebuchet MS" pitchFamily="34" charset="0"/>
              </a:rPr>
              <a:t>anticonvulsivant</a:t>
            </a:r>
            <a:endParaRPr lang="ca-ES" sz="2400" dirty="0" smtClean="0">
              <a:latin typeface="Trebuchet MS" pitchFamily="34" charset="0"/>
            </a:endParaRPr>
          </a:p>
          <a:p>
            <a:pPr eaLnBrk="1" hangingPunct="1">
              <a:buClr>
                <a:srgbClr val="006666"/>
              </a:buClr>
              <a:buSzTx/>
              <a:buFont typeface="Wingdings" pitchFamily="2" charset="2"/>
              <a:buChar char="§"/>
            </a:pPr>
            <a:r>
              <a:rPr lang="ca-ES" sz="2400" b="1" dirty="0" smtClean="0">
                <a:latin typeface="Trebuchet MS" pitchFamily="34" charset="0"/>
              </a:rPr>
              <a:t>Contraindicat</a:t>
            </a:r>
            <a:r>
              <a:rPr lang="ca-ES" sz="2400" dirty="0" smtClean="0">
                <a:latin typeface="Trebuchet MS" pitchFamily="34" charset="0"/>
              </a:rPr>
              <a:t>:en la insuficiència cardíaca i respiratòria</a:t>
            </a:r>
          </a:p>
          <a:p>
            <a:pPr eaLnBrk="1" hangingPunct="1">
              <a:buClr>
                <a:srgbClr val="006666"/>
              </a:buClr>
              <a:buSzTx/>
              <a:buFont typeface="Wingdings" pitchFamily="2" charset="2"/>
              <a:buChar char="§"/>
            </a:pPr>
            <a:r>
              <a:rPr lang="ca-ES" sz="2400" dirty="0" smtClean="0">
                <a:latin typeface="Trebuchet MS" pitchFamily="34" charset="0"/>
              </a:rPr>
              <a:t>Gran potencial additiu</a:t>
            </a:r>
          </a:p>
          <a:p>
            <a:pPr eaLnBrk="1" hangingPunct="1">
              <a:buClr>
                <a:srgbClr val="006666"/>
              </a:buClr>
              <a:buSzTx/>
              <a:buFont typeface="Wingdings" pitchFamily="2" charset="2"/>
              <a:buChar char="§"/>
            </a:pPr>
            <a:endParaRPr lang="ca-ES" dirty="0" smtClean="0">
              <a:latin typeface="Trebuchet MS" pitchFamily="34" charset="0"/>
            </a:endParaRPr>
          </a:p>
          <a:p>
            <a:pPr eaLnBrk="1" hangingPunct="1"/>
            <a:endParaRPr lang="ca-ES" sz="2400" dirty="0" smtClean="0">
              <a:latin typeface="Trebuchet MS" pitchFamily="34" charset="0"/>
            </a:endParaRPr>
          </a:p>
          <a:p>
            <a:pPr eaLnBrk="1" hangingPunct="1"/>
            <a:endParaRPr lang="ca-ES" dirty="0" smtClean="0">
              <a:latin typeface="Trebuchet MS" pitchFamily="34" charset="0"/>
            </a:endParaRPr>
          </a:p>
        </p:txBody>
      </p:sp>
      <p:sp>
        <p:nvSpPr>
          <p:cNvPr id="2" name="Rectangle 1"/>
          <p:cNvSpPr/>
          <p:nvPr/>
        </p:nvSpPr>
        <p:spPr>
          <a:xfrm>
            <a:off x="1403648" y="1556792"/>
            <a:ext cx="2015295" cy="461665"/>
          </a:xfrm>
          <a:prstGeom prst="rect">
            <a:avLst/>
          </a:prstGeom>
        </p:spPr>
        <p:txBody>
          <a:bodyPr wrap="none">
            <a:spAutoFit/>
          </a:bodyPr>
          <a:lstStyle/>
          <a:p>
            <a:pPr>
              <a:buClr>
                <a:srgbClr val="000066"/>
              </a:buClr>
              <a:buSzPct val="80000"/>
            </a:pPr>
            <a:r>
              <a:rPr lang="ca-ES" sz="2400" b="1" u="sng" dirty="0" err="1">
                <a:latin typeface="Trebuchet MS" pitchFamily="34" charset="0"/>
                <a:cs typeface="ＭＳ Ｐゴシック" pitchFamily="-65" charset="-128"/>
              </a:rPr>
              <a:t>Clormetiazol</a:t>
            </a:r>
            <a:endParaRPr lang="ca-ES" sz="2400" b="1" u="sng" dirty="0">
              <a:latin typeface="Trebuchet MS" pitchFamily="34" charset="0"/>
              <a:cs typeface="ＭＳ Ｐゴシック" pitchFamily="-65" charset="-128"/>
            </a:endParaRPr>
          </a:p>
        </p:txBody>
      </p:sp>
    </p:spTree>
    <p:extLst>
      <p:ext uri="{BB962C8B-B14F-4D97-AF65-F5344CB8AC3E}">
        <p14:creationId xmlns:p14="http://schemas.microsoft.com/office/powerpoint/2010/main" val="2999769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074"/>
          <p:cNvSpPr>
            <a:spLocks noGrp="1" noChangeArrowheads="1"/>
          </p:cNvSpPr>
          <p:nvPr>
            <p:ph type="title"/>
          </p:nvPr>
        </p:nvSpPr>
        <p:spPr>
          <a:xfrm>
            <a:off x="1042988" y="620713"/>
            <a:ext cx="7793037" cy="839787"/>
          </a:xfrm>
        </p:spPr>
        <p:txBody>
          <a:bodyPr/>
          <a:lstStyle/>
          <a:p>
            <a:pPr algn="ctr" eaLnBrk="1" hangingPunct="1"/>
            <a:r>
              <a:rPr lang="ca-ES" dirty="0" smtClean="0">
                <a:solidFill>
                  <a:schemeClr val="tx1"/>
                </a:solidFill>
              </a:rPr>
              <a:t>Desintoxicació</a:t>
            </a:r>
          </a:p>
        </p:txBody>
      </p:sp>
      <p:sp>
        <p:nvSpPr>
          <p:cNvPr id="10243" name="Rectangle 3075"/>
          <p:cNvSpPr>
            <a:spLocks noGrp="1" noChangeArrowheads="1"/>
          </p:cNvSpPr>
          <p:nvPr>
            <p:ph type="body" idx="1"/>
          </p:nvPr>
        </p:nvSpPr>
        <p:spPr>
          <a:xfrm>
            <a:off x="827584" y="1844675"/>
            <a:ext cx="7772400" cy="4114800"/>
          </a:xfrm>
        </p:spPr>
        <p:txBody>
          <a:bodyPr/>
          <a:lstStyle/>
          <a:p>
            <a:pPr eaLnBrk="1" hangingPunct="1">
              <a:buClr>
                <a:srgbClr val="000066"/>
              </a:buClr>
              <a:buSzPct val="80000"/>
              <a:buFont typeface="Wingdings" pitchFamily="2" charset="2"/>
              <a:buNone/>
            </a:pPr>
            <a:r>
              <a:rPr lang="ca-ES" sz="2400" b="1" u="sng" dirty="0" smtClean="0">
                <a:latin typeface="Trebuchet MS" pitchFamily="34" charset="0"/>
              </a:rPr>
              <a:t>Benzodiazepines</a:t>
            </a:r>
          </a:p>
          <a:p>
            <a:pPr eaLnBrk="1" hangingPunct="1">
              <a:buClr>
                <a:srgbClr val="000066"/>
              </a:buClr>
              <a:buSzPct val="80000"/>
              <a:buFont typeface="Wingdings" pitchFamily="2" charset="2"/>
              <a:buNone/>
            </a:pPr>
            <a:endParaRPr lang="ca-ES" sz="2400" u="sng" dirty="0" smtClean="0">
              <a:latin typeface="Trebuchet MS" pitchFamily="34" charset="0"/>
            </a:endParaRPr>
          </a:p>
          <a:p>
            <a:pPr eaLnBrk="1" hangingPunct="1">
              <a:buClr>
                <a:srgbClr val="006666"/>
              </a:buClr>
              <a:buSzPct val="80000"/>
              <a:buFont typeface="Wingdings" pitchFamily="2" charset="2"/>
              <a:buChar char="§"/>
            </a:pPr>
            <a:r>
              <a:rPr lang="ca-ES" sz="2400" dirty="0" smtClean="0">
                <a:latin typeface="Trebuchet MS" pitchFamily="34" charset="0"/>
              </a:rPr>
              <a:t>La seva eficàcia és molt alta</a:t>
            </a:r>
          </a:p>
          <a:p>
            <a:pPr eaLnBrk="1" hangingPunct="1">
              <a:buClr>
                <a:srgbClr val="006666"/>
              </a:buClr>
              <a:buSzPct val="80000"/>
              <a:buFont typeface="Wingdings" pitchFamily="2" charset="2"/>
              <a:buChar char="§"/>
            </a:pPr>
            <a:r>
              <a:rPr lang="ca-ES" sz="2400" dirty="0" smtClean="0">
                <a:latin typeface="Trebuchet MS" pitchFamily="34" charset="0"/>
              </a:rPr>
              <a:t>Controlen tots el símptomes de l’abstinència</a:t>
            </a:r>
          </a:p>
          <a:p>
            <a:pPr eaLnBrk="1" hangingPunct="1">
              <a:buClr>
                <a:srgbClr val="006666"/>
              </a:buClr>
              <a:buSzPct val="80000"/>
              <a:buFont typeface="Wingdings" pitchFamily="2" charset="2"/>
              <a:buChar char="§"/>
            </a:pPr>
            <a:r>
              <a:rPr lang="ca-ES" sz="2400" dirty="0" smtClean="0">
                <a:latin typeface="Trebuchet MS" pitchFamily="34" charset="0"/>
              </a:rPr>
              <a:t>Ampli marge terapèutic</a:t>
            </a:r>
          </a:p>
          <a:p>
            <a:pPr eaLnBrk="1" hangingPunct="1">
              <a:buClr>
                <a:srgbClr val="006666"/>
              </a:buClr>
              <a:buSzPct val="80000"/>
              <a:buFont typeface="Wingdings" pitchFamily="2" charset="2"/>
              <a:buChar char="§"/>
            </a:pPr>
            <a:r>
              <a:rPr lang="ca-ES" sz="2400" dirty="0" smtClean="0">
                <a:latin typeface="Trebuchet MS" pitchFamily="34" charset="0"/>
              </a:rPr>
              <a:t>Riscs de depressió central i addicció</a:t>
            </a:r>
          </a:p>
          <a:p>
            <a:pPr eaLnBrk="1" hangingPunct="1">
              <a:buClr>
                <a:srgbClr val="006666"/>
              </a:buClr>
              <a:buSzPct val="80000"/>
              <a:buFont typeface="Wingdings" pitchFamily="2" charset="2"/>
              <a:buChar char="§"/>
            </a:pPr>
            <a:r>
              <a:rPr lang="ca-ES" sz="2400" dirty="0" smtClean="0">
                <a:latin typeface="Trebuchet MS" pitchFamily="34" charset="0"/>
              </a:rPr>
              <a:t>Diazepam i Clorazepat són de vida mitja llarga</a:t>
            </a:r>
          </a:p>
          <a:p>
            <a:pPr eaLnBrk="1" hangingPunct="1">
              <a:buClr>
                <a:srgbClr val="006666"/>
              </a:buClr>
              <a:buSzPct val="80000"/>
              <a:buFont typeface="Wingdings" pitchFamily="2" charset="2"/>
              <a:buChar char="§"/>
            </a:pPr>
            <a:r>
              <a:rPr lang="ca-ES" sz="2400" dirty="0" err="1" smtClean="0">
                <a:latin typeface="Trebuchet MS" pitchFamily="34" charset="0"/>
              </a:rPr>
              <a:t>Lorazepan</a:t>
            </a:r>
            <a:r>
              <a:rPr lang="ca-ES" sz="2400" dirty="0" smtClean="0">
                <a:latin typeface="Trebuchet MS" pitchFamily="34" charset="0"/>
              </a:rPr>
              <a:t> no s’acumula en cas de </a:t>
            </a:r>
            <a:r>
              <a:rPr lang="ca-ES" sz="2400" dirty="0" err="1" smtClean="0">
                <a:latin typeface="Trebuchet MS" pitchFamily="34" charset="0"/>
              </a:rPr>
              <a:t>hepatopatia</a:t>
            </a:r>
            <a:endParaRPr lang="ca-ES" sz="2400" dirty="0" smtClean="0">
              <a:latin typeface="Trebuchet MS" pitchFamily="34" charset="0"/>
            </a:endParaRPr>
          </a:p>
          <a:p>
            <a:pPr eaLnBrk="1" hangingPunct="1"/>
            <a:endParaRPr lang="ca-ES" sz="2400" dirty="0" smtClean="0">
              <a:latin typeface="Trebuchet MS" pitchFamily="34" charset="0"/>
            </a:endParaRPr>
          </a:p>
          <a:p>
            <a:pPr eaLnBrk="1" hangingPunct="1">
              <a:buFont typeface="Wingdings" pitchFamily="2" charset="2"/>
              <a:buNone/>
            </a:pPr>
            <a:r>
              <a:rPr lang="ca-ES" sz="2400" dirty="0" smtClean="0">
                <a:latin typeface="Trebuchet MS" pitchFamily="34" charset="0"/>
              </a:rPr>
              <a:t> </a:t>
            </a:r>
          </a:p>
        </p:txBody>
      </p:sp>
    </p:spTree>
    <p:extLst>
      <p:ext uri="{BB962C8B-B14F-4D97-AF65-F5344CB8AC3E}">
        <p14:creationId xmlns:p14="http://schemas.microsoft.com/office/powerpoint/2010/main" val="276645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539750" y="647700"/>
            <a:ext cx="7537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lstStyle/>
          <a:p>
            <a:pPr>
              <a:lnSpc>
                <a:spcPts val="2800"/>
              </a:lnSpc>
            </a:pPr>
            <a:r>
              <a:rPr lang="ca-ES" sz="1800" b="1" smtClean="0">
                <a:latin typeface="Trebuchet MS" pitchFamily="34" charset="0"/>
                <a:cs typeface="Times New Roman" pitchFamily="18" charset="0"/>
              </a:rPr>
              <a:t>En funci</a:t>
            </a:r>
            <a:r>
              <a:rPr lang="ca-ES" altLang="ja-JP" sz="1800" b="1" smtClean="0">
                <a:latin typeface="Trebuchet MS" pitchFamily="34" charset="0"/>
              </a:rPr>
              <a:t>ó del CIWA-Ar</a:t>
            </a:r>
            <a:r>
              <a:rPr lang="ca-ES" sz="1800" b="1" smtClean="0">
                <a:latin typeface="Trebuchet MS" pitchFamily="34" charset="0"/>
                <a:cs typeface="Times New Roman" pitchFamily="18" charset="0"/>
              </a:rPr>
              <a:t> </a:t>
            </a:r>
            <a:br>
              <a:rPr lang="ca-ES" sz="1800" b="1" smtClean="0">
                <a:latin typeface="Trebuchet MS" pitchFamily="34" charset="0"/>
                <a:cs typeface="Times New Roman" pitchFamily="18" charset="0"/>
              </a:rPr>
            </a:br>
            <a:r>
              <a:rPr lang="ca-ES" sz="2800" b="1" smtClean="0">
                <a:latin typeface="Trebuchet MS" pitchFamily="34" charset="0"/>
                <a:cs typeface="Times New Roman" pitchFamily="18" charset="0"/>
              </a:rPr>
              <a:t>Pauta de desintoxicaci</a:t>
            </a:r>
            <a:r>
              <a:rPr lang="ca-ES" altLang="ja-JP" sz="2800" b="1" smtClean="0">
                <a:latin typeface="Trebuchet MS" pitchFamily="34" charset="0"/>
                <a:cs typeface="Times New Roman" pitchFamily="18" charset="0"/>
              </a:rPr>
              <a:t>ó amb diazepan</a:t>
            </a:r>
            <a:br>
              <a:rPr lang="ca-ES" altLang="ja-JP" sz="2800" b="1" smtClean="0">
                <a:latin typeface="Trebuchet MS" pitchFamily="34" charset="0"/>
                <a:cs typeface="Times New Roman" pitchFamily="18" charset="0"/>
              </a:rPr>
            </a:br>
            <a:endParaRPr lang="ca-ES" sz="2800" b="1">
              <a:solidFill>
                <a:srgbClr val="8CC63E"/>
              </a:solidFill>
              <a:latin typeface="Trebuchet MS" pitchFamily="34" charset="0"/>
              <a:cs typeface="Times New Roman" pitchFamily="18" charset="0"/>
            </a:endParaRPr>
          </a:p>
        </p:txBody>
      </p:sp>
      <p:graphicFrame>
        <p:nvGraphicFramePr>
          <p:cNvPr id="328774" name="Group 70"/>
          <p:cNvGraphicFramePr>
            <a:graphicFrameLocks noGrp="1"/>
          </p:cNvGraphicFramePr>
          <p:nvPr>
            <p:extLst>
              <p:ext uri="{D42A27DB-BD31-4B8C-83A1-F6EECF244321}">
                <p14:modId xmlns:p14="http://schemas.microsoft.com/office/powerpoint/2010/main" val="1549843925"/>
              </p:ext>
            </p:extLst>
          </p:nvPr>
        </p:nvGraphicFramePr>
        <p:xfrm>
          <a:off x="539750" y="1619250"/>
          <a:ext cx="7916863" cy="4470401"/>
        </p:xfrm>
        <a:graphic>
          <a:graphicData uri="http://schemas.openxmlformats.org/drawingml/2006/table">
            <a:tbl>
              <a:tblPr/>
              <a:tblGrid>
                <a:gridCol w="620713"/>
                <a:gridCol w="2406650"/>
                <a:gridCol w="2328862"/>
                <a:gridCol w="2560638"/>
              </a:tblGrid>
              <a:tr h="3657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dirty="0" smtClean="0">
                          <a:ln>
                            <a:noFill/>
                          </a:ln>
                          <a:solidFill>
                            <a:schemeClr val="bg1"/>
                          </a:solidFill>
                          <a:effectLst/>
                          <a:latin typeface="Trebuchet MS" pitchFamily="34" charset="0"/>
                          <a:ea typeface="ＭＳ Ｐゴシック" pitchFamily="-65" charset="-128"/>
                          <a:cs typeface="Times New Roman" pitchFamily="18" charset="0"/>
                        </a:rPr>
                        <a:t>Dia</a:t>
                      </a:r>
                      <a:endParaRPr kumimoji="0" lang="ca-ES" sz="1800" b="1" i="0" u="none" strike="noStrike" cap="none" normalizeH="0" baseline="0" dirty="0" smtClean="0">
                        <a:ln>
                          <a:noFill/>
                        </a:ln>
                        <a:solidFill>
                          <a:srgbClr val="74CA16"/>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Trebuchet MS" pitchFamily="34" charset="0"/>
                          <a:ea typeface="ＭＳ Ｐゴシック" pitchFamily="-65" charset="-128"/>
                          <a:cs typeface="Times New Roman" pitchFamily="18" charset="0"/>
                        </a:rPr>
                        <a:t>Diazepam (comprimits de 5 mg)</a:t>
                      </a:r>
                      <a:endParaRPr kumimoji="0" lang="ca-ES" sz="18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hMerge="1">
                  <a:txBody>
                    <a:bodyPr/>
                    <a:lstStyle/>
                    <a:p>
                      <a:endParaRPr lang="ca-ES"/>
                    </a:p>
                  </a:txBody>
                  <a:tcPr/>
                </a:tc>
                <a:tc hMerge="1">
                  <a:txBody>
                    <a:bodyPr/>
                    <a:lstStyle/>
                    <a:p>
                      <a:endParaRPr lang="ca-ES"/>
                    </a:p>
                  </a:txBody>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Menys de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De 10 a 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a:t>
                      </a:r>
                      <a:r>
                        <a:rPr kumimoji="0" lang="ca-ES" altLang="ja-JP" sz="1600" b="1" i="0" u="none" strike="noStrike" cap="none" normalizeH="0" baseline="0" smtClean="0">
                          <a:ln>
                            <a:noFill/>
                          </a:ln>
                          <a:solidFill>
                            <a:schemeClr val="tx1"/>
                          </a:solidFill>
                          <a:effectLst/>
                          <a:latin typeface="Trebuchet MS" pitchFamily="34" charset="0"/>
                          <a:ea typeface="ＭＳ Ｐゴシック" pitchFamily="-65" charset="-128"/>
                        </a:rPr>
                        <a:t>és de 20</a:t>
                      </a: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82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2/2/4</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6</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0/1/1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7</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8</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9</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tr>
            </a:tbl>
          </a:graphicData>
        </a:graphic>
      </p:graphicFrame>
      <p:sp>
        <p:nvSpPr>
          <p:cNvPr id="162885" name="Text Box 101"/>
          <p:cNvSpPr txBox="1">
            <a:spLocks noChangeArrowheads="1"/>
          </p:cNvSpPr>
          <p:nvPr/>
        </p:nvSpPr>
        <p:spPr bwMode="auto">
          <a:xfrm>
            <a:off x="539750" y="6202363"/>
            <a:ext cx="8375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ca-ES" sz="1300">
                <a:latin typeface="Trebuchet MS" pitchFamily="34" charset="0"/>
                <a:cs typeface="Times New Roman" pitchFamily="18" charset="0"/>
              </a:rPr>
              <a:t>Afegiu-hi tiamina (100 mg/dia) per prevenir l'encefalopatia de Wernicke-Korsakoff (els 5 primers dies).</a:t>
            </a:r>
            <a:endParaRPr lang="ca-ES" sz="1400">
              <a:latin typeface="Times New Roman" pitchFamily="18" charset="0"/>
              <a:cs typeface="Times New Roman" pitchFamily="18" charset="0"/>
            </a:endParaRPr>
          </a:p>
        </p:txBody>
      </p:sp>
    </p:spTree>
    <p:extLst>
      <p:ext uri="{BB962C8B-B14F-4D97-AF65-F5344CB8AC3E}">
        <p14:creationId xmlns:p14="http://schemas.microsoft.com/office/powerpoint/2010/main" val="4271307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p:txBody>
          <a:bodyPr/>
          <a:lstStyle/>
          <a:p>
            <a:r>
              <a:rPr lang="ca-ES" dirty="0" smtClean="0"/>
              <a:t>Fàrmacs per a la deshabituació</a:t>
            </a:r>
            <a:endParaRPr lang="ca-ES" sz="2000"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95183525"/>
              </p:ext>
            </p:extLst>
          </p:nvPr>
        </p:nvGraphicFramePr>
        <p:xfrm>
          <a:off x="457200" y="1600200"/>
          <a:ext cx="8435280" cy="3205480"/>
        </p:xfrm>
        <a:graphic>
          <a:graphicData uri="http://schemas.openxmlformats.org/drawingml/2006/table">
            <a:tbl>
              <a:tblPr firstRow="1" bandRow="1">
                <a:tableStyleId>{5C22544A-7EE6-4342-B048-85BDC9FD1C3A}</a:tableStyleId>
              </a:tblPr>
              <a:tblGrid>
                <a:gridCol w="2746648"/>
                <a:gridCol w="3240360"/>
                <a:gridCol w="2448272"/>
              </a:tblGrid>
              <a:tr h="370840">
                <a:tc>
                  <a:txBody>
                    <a:bodyPr/>
                    <a:lstStyle/>
                    <a:p>
                      <a:r>
                        <a:rPr lang="ca-ES" noProof="0" dirty="0" smtClean="0"/>
                        <a:t>Fàrmac</a:t>
                      </a:r>
                      <a:endParaRPr lang="ca-E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Mecanisme d’acció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Indicació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ca-ES" noProof="0" dirty="0" err="1" smtClean="0"/>
                        <a:t>Acamprosate</a:t>
                      </a:r>
                      <a:r>
                        <a:rPr lang="ca-ES" noProof="0" dirty="0" smtClean="0"/>
                        <a:t> (</a:t>
                      </a:r>
                      <a:r>
                        <a:rPr lang="ca-ES" noProof="0" dirty="0" err="1" smtClean="0"/>
                        <a:t>Campral</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craving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Abstinència</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ca-ES" noProof="0" dirty="0" err="1" smtClean="0"/>
                        <a:t>Naltrexona</a:t>
                      </a:r>
                      <a:r>
                        <a:rPr lang="ca-ES" noProof="0" dirty="0" smtClean="0"/>
                        <a:t> (</a:t>
                      </a:r>
                      <a:r>
                        <a:rPr lang="ca-ES" noProof="0" dirty="0" err="1" smtClean="0"/>
                        <a:t>Revia</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del </a:t>
                      </a:r>
                      <a:r>
                        <a:rPr lang="ca-ES" noProof="0" dirty="0" err="1" smtClean="0"/>
                        <a:t>priming</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 consums</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ca-ES" noProof="0" smtClean="0"/>
                        <a:t>Nalmefene (Selincro)</a:t>
                      </a:r>
                    </a:p>
                    <a:p>
                      <a:endParaRPr lang="ca-ES" noProof="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priming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Reducció de consums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ca-ES" noProof="0" dirty="0" smtClean="0"/>
                        <a:t>Disulfiram</a:t>
                      </a:r>
                      <a:r>
                        <a:rPr lang="ca-ES" baseline="0" noProof="0" dirty="0" smtClean="0"/>
                        <a:t> (</a:t>
                      </a:r>
                      <a:r>
                        <a:rPr lang="ca-ES" baseline="0" noProof="0" dirty="0" err="1" smtClean="0"/>
                        <a:t>Antabús</a:t>
                      </a:r>
                      <a:r>
                        <a:rPr lang="ca-ES" baseline="0" noProof="0" dirty="0" smtClean="0"/>
                        <a:t>)</a:t>
                      </a:r>
                    </a:p>
                    <a:p>
                      <a:r>
                        <a:rPr lang="ca-ES" baseline="0" noProof="0" dirty="0" smtClean="0"/>
                        <a:t>Cianamida càlcica (</a:t>
                      </a:r>
                      <a:r>
                        <a:rPr lang="ca-ES" baseline="0" noProof="0" dirty="0" err="1" smtClean="0"/>
                        <a:t>Colme</a:t>
                      </a:r>
                      <a:r>
                        <a:rPr lang="ca-ES" baseline="0" noProof="0" dirty="0" smtClean="0"/>
                        <a:t>)</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Reacció</a:t>
                      </a:r>
                      <a:r>
                        <a:rPr lang="ca-ES" baseline="0" noProof="0" dirty="0" smtClean="0"/>
                        <a:t> aversiva per  bloqueig de </a:t>
                      </a:r>
                      <a:r>
                        <a:rPr lang="ca-ES" baseline="0" noProof="0" dirty="0" err="1" smtClean="0"/>
                        <a:t>l’acetaldehid-deshidrogenasa</a:t>
                      </a:r>
                      <a:endParaRPr lang="ca-ES" baseline="0" noProof="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Abstinència</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162637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67544" y="2133278"/>
            <a:ext cx="8459787" cy="4320058"/>
          </a:xfrm>
        </p:spPr>
        <p:txBody>
          <a:bodyPr/>
          <a:lstStyle/>
          <a:p>
            <a:pPr lvl="1" eaLnBrk="1" hangingPunct="1">
              <a:lnSpc>
                <a:spcPct val="115000"/>
              </a:lnSpc>
              <a:buClr>
                <a:srgbClr val="006666"/>
              </a:buClr>
              <a:buFont typeface="Wingdings" pitchFamily="2" charset="2"/>
              <a:buChar char="§"/>
            </a:pPr>
            <a:r>
              <a:rPr lang="ca-ES" smtClean="0">
                <a:latin typeface="Trebuchet MS" pitchFamily="34" charset="0"/>
                <a:cs typeface="Arial" pitchFamily="34" charset="0"/>
              </a:rPr>
              <a:t>Actua disminuint el desig de beure abans de la ingesta. </a:t>
            </a:r>
            <a:r>
              <a:rPr lang="ca-ES" sz="2000" smtClean="0">
                <a:latin typeface="Trebuchet MS" pitchFamily="34" charset="0"/>
                <a:cs typeface="Arial" pitchFamily="34" charset="0"/>
              </a:rPr>
              <a:t>No produeix aversió ni interacciona amb l’alcohol</a:t>
            </a:r>
          </a:p>
          <a:p>
            <a:pPr lvl="1" eaLnBrk="1" hangingPunct="1">
              <a:lnSpc>
                <a:spcPct val="115000"/>
              </a:lnSpc>
              <a:buClr>
                <a:srgbClr val="006666"/>
              </a:buClr>
              <a:buSzTx/>
              <a:buFont typeface="Wingdings" pitchFamily="2" charset="2"/>
              <a:buChar char="§"/>
            </a:pPr>
            <a:r>
              <a:rPr lang="ca-ES" sz="2000" smtClean="0">
                <a:latin typeface="Trebuchet MS" pitchFamily="34" charset="0"/>
                <a:cs typeface="Arial" pitchFamily="34" charset="0"/>
              </a:rPr>
              <a:t>La seva eficàcia millora associat a interdictors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Objectiu</a:t>
            </a:r>
            <a:r>
              <a:rPr lang="ca-ES" smtClean="0">
                <a:latin typeface="Trebuchet MS" pitchFamily="34" charset="0"/>
                <a:cs typeface="Arial" pitchFamily="34" charset="0"/>
              </a:rPr>
              <a:t>: abstinència</a:t>
            </a:r>
          </a:p>
          <a:p>
            <a:pPr lvl="1" eaLnBrk="1" hangingPunct="1">
              <a:lnSpc>
                <a:spcPct val="115000"/>
              </a:lnSpc>
              <a:buClr>
                <a:srgbClr val="006666"/>
              </a:buClr>
              <a:buFont typeface="Wingdings" pitchFamily="2" charset="2"/>
              <a:buChar char="§"/>
            </a:pPr>
            <a:r>
              <a:rPr lang="ca-ES" smtClean="0">
                <a:latin typeface="Trebuchet MS" pitchFamily="34" charset="0"/>
                <a:cs typeface="Arial" pitchFamily="34" charset="0"/>
              </a:rPr>
              <a:t>Nivell d’evidència: moderat</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Posologia</a:t>
            </a:r>
            <a:r>
              <a:rPr lang="ca-ES" smtClean="0">
                <a:latin typeface="Trebuchet MS" pitchFamily="34" charset="0"/>
                <a:cs typeface="Arial" pitchFamily="34" charset="0"/>
              </a:rPr>
              <a:t>: Difícil compliment: cp 333 mg (2 cp 3 v/d) 4-6 mesos </a:t>
            </a:r>
          </a:p>
          <a:p>
            <a:pPr lvl="1" eaLnBrk="1" hangingPunct="1">
              <a:lnSpc>
                <a:spcPct val="115000"/>
              </a:lnSpc>
              <a:buClr>
                <a:srgbClr val="006666"/>
              </a:buClr>
              <a:buSzTx/>
              <a:buFont typeface="Wingdings" pitchFamily="2" charset="2"/>
              <a:buChar char="§"/>
            </a:pPr>
            <a:r>
              <a:rPr lang="ca-ES" sz="2000" b="1" smtClean="0">
                <a:latin typeface="Trebuchet MS" pitchFamily="34" charset="0"/>
                <a:cs typeface="Arial" pitchFamily="34" charset="0"/>
              </a:rPr>
              <a:t>Excreció</a:t>
            </a:r>
            <a:r>
              <a:rPr lang="ca-ES" sz="2000" smtClean="0">
                <a:latin typeface="Trebuchet MS" pitchFamily="34" charset="0"/>
                <a:cs typeface="Arial" pitchFamily="34" charset="0"/>
              </a:rPr>
              <a:t>: renal</a:t>
            </a:r>
          </a:p>
          <a:p>
            <a:pPr lvl="1" eaLnBrk="1" hangingPunct="1">
              <a:lnSpc>
                <a:spcPct val="115000"/>
              </a:lnSpc>
              <a:buClr>
                <a:srgbClr val="006666"/>
              </a:buClr>
              <a:buSzTx/>
              <a:buFont typeface="Wingdings" pitchFamily="2" charset="2"/>
              <a:buChar char="§"/>
            </a:pPr>
            <a:r>
              <a:rPr lang="ca-ES" sz="2000" b="1" smtClean="0">
                <a:latin typeface="Trebuchet MS" pitchFamily="34" charset="0"/>
                <a:cs typeface="Arial" pitchFamily="34" charset="0"/>
              </a:rPr>
              <a:t>Efectes </a:t>
            </a:r>
            <a:r>
              <a:rPr lang="ca-ES" b="1" smtClean="0">
                <a:latin typeface="Trebuchet MS" pitchFamily="34" charset="0"/>
                <a:cs typeface="Arial" pitchFamily="34" charset="0"/>
              </a:rPr>
              <a:t>adversos</a:t>
            </a:r>
            <a:r>
              <a:rPr lang="ca-ES" sz="2000" smtClean="0">
                <a:latin typeface="Trebuchet MS" pitchFamily="34" charset="0"/>
                <a:cs typeface="Arial" pitchFamily="34" charset="0"/>
              </a:rPr>
              <a:t>: gastrointestinals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Contraindicat</a:t>
            </a:r>
            <a:r>
              <a:rPr lang="ca-ES" smtClean="0">
                <a:latin typeface="Trebuchet MS" pitchFamily="34" charset="0"/>
                <a:cs typeface="Arial" pitchFamily="34" charset="0"/>
              </a:rPr>
              <a:t>: Insuficiència renal, embaràs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Nivells d’evidència</a:t>
            </a:r>
            <a:r>
              <a:rPr lang="ca-ES" smtClean="0">
                <a:latin typeface="Trebuchet MS" pitchFamily="34" charset="0"/>
                <a:cs typeface="Arial" pitchFamily="34" charset="0"/>
              </a:rPr>
              <a:t>: moderat</a:t>
            </a:r>
          </a:p>
          <a:p>
            <a:pPr lvl="1" eaLnBrk="1" hangingPunct="1">
              <a:lnSpc>
                <a:spcPct val="115000"/>
              </a:lnSpc>
              <a:buClr>
                <a:srgbClr val="006666"/>
              </a:buClr>
              <a:buSzTx/>
              <a:buFont typeface="Wingdings" pitchFamily="2" charset="2"/>
              <a:buChar char="§"/>
            </a:pPr>
            <a:endParaRPr lang="ca-ES" sz="20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20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32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3200" smtClean="0">
              <a:latin typeface="Trebuchet MS" pitchFamily="34" charset="0"/>
            </a:endParaRPr>
          </a:p>
          <a:p>
            <a:pPr eaLnBrk="1" hangingPunct="1">
              <a:buFont typeface="Wingdings" pitchFamily="2" charset="2"/>
              <a:buNone/>
            </a:pPr>
            <a:endParaRPr lang="ca-ES" sz="3600" smtClean="0">
              <a:latin typeface="Trebuchet MS" pitchFamily="34" charset="0"/>
            </a:endParaRPr>
          </a:p>
          <a:p>
            <a:pPr eaLnBrk="1" hangingPunct="1"/>
            <a:endParaRPr lang="ca-ES" sz="4400" smtClean="0">
              <a:latin typeface="Trebuchet MS" pitchFamily="34" charset="0"/>
            </a:endParaRPr>
          </a:p>
        </p:txBody>
      </p:sp>
      <p:sp>
        <p:nvSpPr>
          <p:cNvPr id="5" name="Rectangle 2"/>
          <p:cNvSpPr>
            <a:spLocks noGrp="1" noChangeArrowheads="1"/>
          </p:cNvSpPr>
          <p:nvPr>
            <p:ph type="title"/>
          </p:nvPr>
        </p:nvSpPr>
        <p:spPr>
          <a:xfrm>
            <a:off x="158824" y="341784"/>
            <a:ext cx="8229600" cy="1143000"/>
          </a:xfrm>
        </p:spPr>
        <p:txBody>
          <a:bodyPr/>
          <a:lstStyle/>
          <a:p>
            <a:pPr algn="ctr" eaLnBrk="1" hangingPunct="1"/>
            <a:r>
              <a:rPr lang="ca-ES" dirty="0" smtClean="0"/>
              <a:t>Deshabituació</a:t>
            </a:r>
            <a:endParaRPr lang="es-ES_tradnl" u="sng" dirty="0">
              <a:solidFill>
                <a:schemeClr val="tx1"/>
              </a:solidFill>
              <a:ea typeface="+mn-ea"/>
            </a:endParaRPr>
          </a:p>
        </p:txBody>
      </p:sp>
      <p:sp>
        <p:nvSpPr>
          <p:cNvPr id="2" name="Rectangle 1"/>
          <p:cNvSpPr/>
          <p:nvPr/>
        </p:nvSpPr>
        <p:spPr>
          <a:xfrm>
            <a:off x="689588" y="1484784"/>
            <a:ext cx="4908716" cy="461665"/>
          </a:xfrm>
          <a:prstGeom prst="rect">
            <a:avLst/>
          </a:prstGeom>
        </p:spPr>
        <p:txBody>
          <a:bodyPr wrap="none">
            <a:spAutoFit/>
          </a:bodyPr>
          <a:lstStyle/>
          <a:p>
            <a:r>
              <a:rPr lang="ca-ES" sz="2400" b="1" u="sng" smtClean="0">
                <a:latin typeface="Trebuchet MS" pitchFamily="34" charset="0"/>
                <a:cs typeface="ＭＳ Ｐゴシック" pitchFamily="-65" charset="-128"/>
              </a:rPr>
              <a:t>Acamprosato </a:t>
            </a:r>
            <a:r>
              <a:rPr lang="ca-ES" sz="2400" u="sng" smtClean="0">
                <a:latin typeface="Trebuchet MS" pitchFamily="34" charset="0"/>
                <a:cs typeface="ＭＳ Ｐゴシック" pitchFamily="-65" charset="-128"/>
              </a:rPr>
              <a:t>(Campral®, Zulex®)</a:t>
            </a:r>
            <a:endParaRPr lang="ca-ES" sz="2400" u="sng">
              <a:latin typeface="Trebuchet MS" pitchFamily="34" charset="0"/>
              <a:cs typeface="ＭＳ Ｐゴシック" pitchFamily="-65" charset="-128"/>
            </a:endParaRPr>
          </a:p>
        </p:txBody>
      </p:sp>
    </p:spTree>
    <p:extLst>
      <p:ext uri="{BB962C8B-B14F-4D97-AF65-F5344CB8AC3E}">
        <p14:creationId xmlns:p14="http://schemas.microsoft.com/office/powerpoint/2010/main" val="2544261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79512" y="1916832"/>
            <a:ext cx="8748464" cy="4536504"/>
          </a:xfrm>
        </p:spPr>
        <p:txBody>
          <a:bodyPr/>
          <a:lstStyle/>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Antagonista pur dels receptors </a:t>
            </a:r>
            <a:r>
              <a:rPr lang="ca-ES" dirty="0" err="1" smtClean="0">
                <a:latin typeface="Trebuchet MS" pitchFamily="34" charset="0"/>
                <a:cs typeface="Arial" pitchFamily="34" charset="0"/>
              </a:rPr>
              <a:t>opioides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Actuen sobre el desig de beure abans i durant el consum. Disminueix l’efecte reforçador de consum d’alcohol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No presenta interaccions amb l’alcohol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La seva eficàcia millora associat a </a:t>
            </a:r>
            <a:r>
              <a:rPr lang="ca-ES" dirty="0" err="1" smtClean="0">
                <a:latin typeface="Trebuchet MS" pitchFamily="34" charset="0"/>
                <a:cs typeface="Arial" pitchFamily="34" charset="0"/>
              </a:rPr>
              <a:t>interdictors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Nivell d’evidència moderat</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Es pot associar a IRSS, </a:t>
            </a:r>
            <a:r>
              <a:rPr lang="ca-ES" dirty="0" err="1" smtClean="0">
                <a:latin typeface="Trebuchet MS" pitchFamily="34" charset="0"/>
                <a:cs typeface="Arial" pitchFamily="34" charset="0"/>
              </a:rPr>
              <a:t>acamprosat</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tiapride</a:t>
            </a:r>
            <a:endParaRPr lang="ca-ES" dirty="0" smtClean="0">
              <a:latin typeface="Trebuchet MS" pitchFamily="34" charset="0"/>
              <a:cs typeface="Arial" pitchFamily="34" charset="0"/>
            </a:endParaRP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Posologia</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 50 mg 1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/d. Mantenir-lo 6 mesos</a:t>
            </a: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Efectes adversos</a:t>
            </a:r>
            <a:r>
              <a:rPr lang="ca-ES" dirty="0" smtClean="0">
                <a:latin typeface="Trebuchet MS" pitchFamily="34" charset="0"/>
                <a:cs typeface="Arial" pitchFamily="34" charset="0"/>
              </a:rPr>
              <a:t>: ansietat, nerviosisme, cefalea, nàusees, insomni</a:t>
            </a:r>
          </a:p>
          <a:p>
            <a:pPr lvl="1" eaLnBrk="1" hangingPunct="1">
              <a:lnSpc>
                <a:spcPct val="115000"/>
              </a:lnSpc>
              <a:buClr>
                <a:srgbClr val="006666"/>
              </a:buClr>
              <a:buSzTx/>
              <a:buFont typeface="Wingdings" pitchFamily="2" charset="2"/>
              <a:buChar char="§"/>
            </a:pPr>
            <a:r>
              <a:rPr lang="ca-ES" b="1" dirty="0" smtClean="0">
                <a:latin typeface="Trebuchet MS" pitchFamily="34" charset="0"/>
                <a:cs typeface="Arial" pitchFamily="34" charset="0"/>
              </a:rPr>
              <a:t>Contraindicacions</a:t>
            </a:r>
            <a:r>
              <a:rPr lang="ca-ES" dirty="0" smtClean="0">
                <a:latin typeface="Trebuchet MS" pitchFamily="34" charset="0"/>
                <a:cs typeface="Arial" pitchFamily="34" charset="0"/>
              </a:rPr>
              <a:t>: dependència opiacis, </a:t>
            </a:r>
            <a:r>
              <a:rPr lang="ca-ES" dirty="0" err="1" smtClean="0">
                <a:latin typeface="Trebuchet MS" pitchFamily="34" charset="0"/>
                <a:cs typeface="Arial" pitchFamily="34" charset="0"/>
              </a:rPr>
              <a:t>hepatopatia</a:t>
            </a:r>
            <a:r>
              <a:rPr lang="ca-ES" dirty="0" smtClean="0">
                <a:latin typeface="Trebuchet MS" pitchFamily="34" charset="0"/>
                <a:cs typeface="Arial" pitchFamily="34" charset="0"/>
              </a:rPr>
              <a:t> greu, embaràs</a:t>
            </a: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endParaRPr>
          </a:p>
          <a:p>
            <a:pPr eaLnBrk="1" hangingPunct="1">
              <a:buFont typeface="Wingdings" pitchFamily="2" charset="2"/>
              <a:buNone/>
            </a:pPr>
            <a:endParaRPr lang="ca-ES" dirty="0" smtClean="0">
              <a:latin typeface="Trebuchet MS" pitchFamily="34" charset="0"/>
            </a:endParaRPr>
          </a:p>
          <a:p>
            <a:pPr eaLnBrk="1" hangingPunct="1"/>
            <a:endParaRPr lang="ca-ES" dirty="0" smtClean="0">
              <a:latin typeface="Trebuchet MS" pitchFamily="34" charset="0"/>
            </a:endParaRPr>
          </a:p>
        </p:txBody>
      </p:sp>
      <p:sp>
        <p:nvSpPr>
          <p:cNvPr id="5" name="Rectangle 2"/>
          <p:cNvSpPr txBox="1">
            <a:spLocks noChangeArrowheads="1"/>
          </p:cNvSpPr>
          <p:nvPr/>
        </p:nvSpPr>
        <p:spPr>
          <a:xfrm>
            <a:off x="158824" y="341784"/>
            <a:ext cx="8229600" cy="1143000"/>
          </a:xfrm>
          <a:prstGeom prst="rect">
            <a:avLst/>
          </a:prstGeom>
        </p:spPr>
        <p:txBody>
          <a:bodyPr anchor="ctr"/>
          <a:lstStyle>
            <a:lvl1pPr algn="l" rtl="0" eaLnBrk="0" fontAlgn="base" hangingPunct="0">
              <a:spcBef>
                <a:spcPct val="0"/>
              </a:spcBef>
              <a:spcAft>
                <a:spcPct val="0"/>
              </a:spcAft>
              <a:defRPr sz="2800" b="1">
                <a:solidFill>
                  <a:schemeClr val="tx2"/>
                </a:solidFill>
                <a:latin typeface="Trebuchet MS" pitchFamily="34" charset="0"/>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a:lstStyle>
          <a:p>
            <a:pPr algn="ctr" eaLnBrk="1" hangingPunct="1"/>
            <a:r>
              <a:rPr lang="ca-ES" kern="0" dirty="0" smtClean="0"/>
              <a:t>Deshabituació</a:t>
            </a:r>
            <a:endParaRPr lang="es-ES_tradnl" u="sng" kern="0" dirty="0">
              <a:solidFill>
                <a:schemeClr val="tx1"/>
              </a:solidFill>
              <a:ea typeface="+mn-ea"/>
            </a:endParaRPr>
          </a:p>
        </p:txBody>
      </p:sp>
      <p:sp>
        <p:nvSpPr>
          <p:cNvPr id="2" name="Rectangle 1"/>
          <p:cNvSpPr/>
          <p:nvPr/>
        </p:nvSpPr>
        <p:spPr>
          <a:xfrm>
            <a:off x="755576" y="1268760"/>
            <a:ext cx="3225883" cy="461665"/>
          </a:xfrm>
          <a:prstGeom prst="rect">
            <a:avLst/>
          </a:prstGeom>
        </p:spPr>
        <p:txBody>
          <a:bodyPr wrap="none">
            <a:spAutoFit/>
          </a:bodyPr>
          <a:lstStyle/>
          <a:p>
            <a:r>
              <a:rPr lang="ca-ES" sz="2400" b="1" u="sng" dirty="0" err="1">
                <a:latin typeface="Trebuchet MS" pitchFamily="34" charset="0"/>
              </a:rPr>
              <a:t>Naltrexona</a:t>
            </a:r>
            <a:r>
              <a:rPr lang="ca-ES" sz="2400" u="sng" dirty="0">
                <a:latin typeface="Trebuchet MS" pitchFamily="34" charset="0"/>
              </a:rPr>
              <a:t> (</a:t>
            </a:r>
            <a:r>
              <a:rPr lang="ca-ES" sz="2400" u="sng" dirty="0" err="1">
                <a:latin typeface="Trebuchet MS" pitchFamily="34" charset="0"/>
              </a:rPr>
              <a:t>Revia</a:t>
            </a:r>
            <a:r>
              <a:rPr lang="es-ES_tradnl" sz="2400" u="sng" dirty="0">
                <a:latin typeface="Trebuchet MS" pitchFamily="34" charset="0"/>
              </a:rPr>
              <a:t> ®</a:t>
            </a:r>
            <a:r>
              <a:rPr lang="ca-ES" sz="2400" dirty="0">
                <a:latin typeface="Trebuchet MS" pitchFamily="34" charset="0"/>
              </a:rPr>
              <a:t>) </a:t>
            </a:r>
            <a:endParaRPr lang="ca-ES" sz="2400" dirty="0"/>
          </a:p>
        </p:txBody>
      </p:sp>
    </p:spTree>
    <p:extLst>
      <p:ext uri="{BB962C8B-B14F-4D97-AF65-F5344CB8AC3E}">
        <p14:creationId xmlns:p14="http://schemas.microsoft.com/office/powerpoint/2010/main" val="3223561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ca-ES" dirty="0" smtClean="0"/>
              <a:t>Deshabituació</a:t>
            </a:r>
            <a:r>
              <a:rPr lang="es-ES_tradnl" u="sng" dirty="0">
                <a:solidFill>
                  <a:schemeClr val="tx1"/>
                </a:solidFill>
              </a:rPr>
              <a:t/>
            </a:r>
            <a:br>
              <a:rPr lang="es-ES_tradnl" u="sng" dirty="0">
                <a:solidFill>
                  <a:schemeClr val="tx1"/>
                </a:solidFill>
              </a:rPr>
            </a:br>
            <a:endParaRPr lang="ca-ES" dirty="0"/>
          </a:p>
        </p:txBody>
      </p:sp>
      <p:sp>
        <p:nvSpPr>
          <p:cNvPr id="3" name="2 Marcador de contenido"/>
          <p:cNvSpPr>
            <a:spLocks noGrp="1"/>
          </p:cNvSpPr>
          <p:nvPr>
            <p:ph idx="1"/>
          </p:nvPr>
        </p:nvSpPr>
        <p:spPr>
          <a:xfrm>
            <a:off x="457200" y="2143397"/>
            <a:ext cx="8229600" cy="4525963"/>
          </a:xfrm>
        </p:spPr>
        <p:txBody>
          <a:bodyPr/>
          <a:lstStyle/>
          <a:p>
            <a:r>
              <a:rPr lang="ca-ES" b="1" smtClean="0"/>
              <a:t>Posologia</a:t>
            </a:r>
            <a:r>
              <a:rPr lang="ca-ES" smtClean="0"/>
              <a:t>: 18 mg /dia o per dia que es necessiti. Mantenir-lo 6 mesos</a:t>
            </a:r>
          </a:p>
          <a:p>
            <a:r>
              <a:rPr lang="ca-ES" b="1" smtClean="0"/>
              <a:t>Objectiu</a:t>
            </a:r>
            <a:r>
              <a:rPr lang="ca-ES" smtClean="0"/>
              <a:t>: reducció</a:t>
            </a:r>
          </a:p>
          <a:p>
            <a:r>
              <a:rPr lang="ca-ES" smtClean="0"/>
              <a:t>Nivell d’evidència: moderat</a:t>
            </a:r>
          </a:p>
          <a:p>
            <a:r>
              <a:rPr lang="ca-ES" smtClean="0"/>
              <a:t>Comentaris: Aprovat a Europa. Redueix el priming</a:t>
            </a:r>
          </a:p>
          <a:p>
            <a:r>
              <a:rPr lang="ca-ES" b="1" smtClean="0"/>
              <a:t>Efectes adversos</a:t>
            </a:r>
            <a:r>
              <a:rPr lang="ca-ES" smtClean="0"/>
              <a:t>: nàusees, insomni, cefalea, mareig</a:t>
            </a:r>
          </a:p>
          <a:p>
            <a:r>
              <a:rPr lang="ca-ES" b="1" smtClean="0"/>
              <a:t>Contraindicat</a:t>
            </a:r>
            <a:r>
              <a:rPr lang="ca-ES" smtClean="0"/>
              <a:t>: </a:t>
            </a:r>
            <a:r>
              <a:rPr lang="ca-ES" smtClean="0">
                <a:cs typeface="Arial" pitchFamily="34" charset="0"/>
              </a:rPr>
              <a:t>dependència opiacis, o pacients amb tractament opiacis,  hepatopatia greu, Insuficiència renal greu (filtrat &lt; 30),  embaràs, antecedents recents de sd d’abstinència, HTA mal controlada.</a:t>
            </a:r>
            <a:endParaRPr lang="ca-ES" smtClean="0"/>
          </a:p>
          <a:p>
            <a:pPr lvl="4"/>
            <a:endParaRPr lang="ca-ES" smtClean="0"/>
          </a:p>
          <a:p>
            <a:endParaRPr lang="ca-ES"/>
          </a:p>
        </p:txBody>
      </p:sp>
      <p:sp>
        <p:nvSpPr>
          <p:cNvPr id="4" name="Rectangle 3"/>
          <p:cNvSpPr/>
          <p:nvPr/>
        </p:nvSpPr>
        <p:spPr>
          <a:xfrm>
            <a:off x="827584" y="1321604"/>
            <a:ext cx="3619902" cy="461665"/>
          </a:xfrm>
          <a:prstGeom prst="rect">
            <a:avLst/>
          </a:prstGeom>
        </p:spPr>
        <p:txBody>
          <a:bodyPr wrap="none">
            <a:spAutoFit/>
          </a:bodyPr>
          <a:lstStyle/>
          <a:p>
            <a:r>
              <a:rPr lang="en-US" sz="2400" b="1" u="sng" dirty="0" err="1">
                <a:latin typeface="Trebuchet MS" pitchFamily="34" charset="0"/>
              </a:rPr>
              <a:t>Nalmefene</a:t>
            </a:r>
            <a:r>
              <a:rPr lang="en-US" sz="2400" b="1" u="sng" dirty="0">
                <a:latin typeface="Trebuchet MS" pitchFamily="34" charset="0"/>
              </a:rPr>
              <a:t> (</a:t>
            </a:r>
            <a:r>
              <a:rPr lang="en-US" sz="2400" b="1" u="sng" dirty="0" err="1">
                <a:latin typeface="Trebuchet MS" pitchFamily="34" charset="0"/>
              </a:rPr>
              <a:t>Selincro</a:t>
            </a:r>
            <a:r>
              <a:rPr lang="en-US" sz="2400" b="1" u="sng" dirty="0">
                <a:latin typeface="Trebuchet MS" pitchFamily="34" charset="0"/>
              </a:rPr>
              <a:t> </a:t>
            </a:r>
            <a:r>
              <a:rPr lang="es-ES_tradnl" sz="2400" b="1" u="sng" dirty="0">
                <a:latin typeface="Trebuchet MS" pitchFamily="34" charset="0"/>
              </a:rPr>
              <a:t>®</a:t>
            </a:r>
            <a:r>
              <a:rPr lang="en-US" sz="2400" b="1" dirty="0">
                <a:latin typeface="Trebuchet MS" pitchFamily="34" charset="0"/>
              </a:rPr>
              <a:t>) </a:t>
            </a:r>
            <a:endParaRPr lang="ca-ES" sz="2400" b="1" dirty="0">
              <a:latin typeface="Trebuchet MS" pitchFamily="34" charset="0"/>
            </a:endParaRPr>
          </a:p>
        </p:txBody>
      </p:sp>
    </p:spTree>
    <p:extLst>
      <p:ext uri="{BB962C8B-B14F-4D97-AF65-F5344CB8AC3E}">
        <p14:creationId xmlns:p14="http://schemas.microsoft.com/office/powerpoint/2010/main" val="338787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9750" y="647700"/>
            <a:ext cx="777240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Definició consum de risc</a:t>
            </a:r>
            <a:endParaRPr lang="ca-ES" sz="2800" b="1">
              <a:latin typeface="Trebuchet MS" pitchFamily="34" charset="0"/>
              <a:cs typeface="Times New Roman" pitchFamily="18" charset="0"/>
            </a:endParaRPr>
          </a:p>
        </p:txBody>
      </p:sp>
      <p:sp>
        <p:nvSpPr>
          <p:cNvPr id="44035" name="Text Box 3"/>
          <p:cNvSpPr txBox="1">
            <a:spLocks noChangeArrowheads="1"/>
          </p:cNvSpPr>
          <p:nvPr/>
        </p:nvSpPr>
        <p:spPr bwMode="auto">
          <a:xfrm>
            <a:off x="395536" y="1809735"/>
            <a:ext cx="3886201" cy="3203441"/>
          </a:xfrm>
          <a:prstGeom prst="rect">
            <a:avLst/>
          </a:prstGeom>
          <a:noFill/>
          <a:ln w="9525">
            <a:noFill/>
            <a:miter lim="800000"/>
            <a:headEnd/>
            <a:tailEnd/>
          </a:ln>
        </p:spPr>
        <p:txBody>
          <a:bodyPr wrap="square" lIns="0" tIns="0" rIns="0" bIns="0">
            <a:spAutoFit/>
          </a:bodyPr>
          <a:lstStyle/>
          <a:p>
            <a:pPr marL="190500" indent="-190500" eaLnBrk="1" hangingPunct="1">
              <a:lnSpc>
                <a:spcPts val="1900"/>
              </a:lnSpc>
              <a:spcAft>
                <a:spcPts val="700"/>
              </a:spcAft>
              <a:buFont typeface="Wingdings" pitchFamily="2" charset="2"/>
              <a:buChar char="§"/>
            </a:pPr>
            <a:r>
              <a:rPr lang="ca-ES" sz="1800" dirty="0">
                <a:latin typeface="Trebuchet MS" pitchFamily="34" charset="0"/>
                <a:cs typeface="Times New Roman" pitchFamily="18" charset="0"/>
              </a:rPr>
              <a:t>És una pauta de consum d’alcohol que augmenta el risc de conseqüències nocives per a la persona que beu i per a tercers.</a:t>
            </a:r>
            <a:r>
              <a:rPr lang="es-ES" sz="1800" dirty="0">
                <a:latin typeface="Trebuchet MS" pitchFamily="34" charset="0"/>
                <a:cs typeface="Times New Roman" pitchFamily="18" charset="0"/>
              </a:rPr>
              <a:t> </a:t>
            </a:r>
            <a:endParaRPr lang="ca-ES" sz="1800" dirty="0">
              <a:latin typeface="Trebuchet MS" pitchFamily="34" charset="0"/>
              <a:cs typeface="Times New Roman" pitchFamily="18" charset="0"/>
            </a:endParaRPr>
          </a:p>
          <a:p>
            <a:pPr marL="190500" indent="-190500" eaLnBrk="1" hangingPunct="1">
              <a:lnSpc>
                <a:spcPts val="1900"/>
              </a:lnSpc>
              <a:spcAft>
                <a:spcPts val="700"/>
              </a:spcAft>
              <a:buFont typeface="Wingdings" pitchFamily="2" charset="2"/>
              <a:buChar char="§"/>
            </a:pPr>
            <a:r>
              <a:rPr lang="ca-ES" sz="1800" dirty="0">
                <a:latin typeface="Trebuchet MS" pitchFamily="34" charset="0"/>
                <a:cs typeface="Times New Roman" pitchFamily="18" charset="0"/>
              </a:rPr>
              <a:t>No es tradueix en problemes mèdics o psiquiàtrics actuals.</a:t>
            </a:r>
          </a:p>
          <a:p>
            <a:pPr marL="190500" indent="-190500" eaLnBrk="1" hangingPunct="1">
              <a:lnSpc>
                <a:spcPts val="1900"/>
              </a:lnSpc>
              <a:spcAft>
                <a:spcPts val="700"/>
              </a:spcAft>
              <a:buFont typeface="Wingdings" pitchFamily="2" charset="2"/>
              <a:buChar char="§"/>
            </a:pPr>
            <a:r>
              <a:rPr lang="ca-ES" sz="1800" dirty="0">
                <a:latin typeface="Trebuchet MS" pitchFamily="34" charset="0"/>
                <a:cs typeface="Times New Roman" pitchFamily="18" charset="0"/>
              </a:rPr>
              <a:t>Està relacionat també amb factors personals o ambientals.</a:t>
            </a:r>
            <a:endParaRPr lang="es-ES_tradnl" sz="1800" dirty="0">
              <a:solidFill>
                <a:srgbClr val="8CC63E"/>
              </a:solidFill>
              <a:latin typeface="Times New Roman" pitchFamily="18" charset="0"/>
            </a:endParaRPr>
          </a:p>
          <a:p>
            <a:pPr marL="190500" indent="-190500"/>
            <a:endParaRPr lang="ca-ES" sz="1800" dirty="0">
              <a:latin typeface="Trebuchet MS" pitchFamily="34" charset="0"/>
              <a:cs typeface="Times New Roman" pitchFamily="18" charset="0"/>
            </a:endParaRPr>
          </a:p>
          <a:p>
            <a:pPr marL="190500" indent="-190500"/>
            <a:endParaRPr lang="ca-ES" sz="1800" dirty="0">
              <a:latin typeface="Trebuchet MS" pitchFamily="34" charset="0"/>
              <a:cs typeface="Times New Roman" pitchFamily="18" charset="0"/>
            </a:endParaRPr>
          </a:p>
          <a:p>
            <a:pPr marL="190500" indent="-190500"/>
            <a:endParaRPr lang="es-ES_tradnl" sz="2800" dirty="0"/>
          </a:p>
        </p:txBody>
      </p:sp>
      <p:sp>
        <p:nvSpPr>
          <p:cNvPr id="44036" name="Text Box 4"/>
          <p:cNvSpPr txBox="1">
            <a:spLocks noChangeArrowheads="1"/>
          </p:cNvSpPr>
          <p:nvPr/>
        </p:nvSpPr>
        <p:spPr bwMode="auto">
          <a:xfrm>
            <a:off x="607640" y="5066411"/>
            <a:ext cx="7924800" cy="954877"/>
          </a:xfrm>
          <a:prstGeom prst="rect">
            <a:avLst/>
          </a:prstGeom>
          <a:noFill/>
          <a:ln w="9525">
            <a:noFill/>
            <a:miter lim="800000"/>
            <a:headEnd/>
            <a:tailEnd/>
          </a:ln>
        </p:spPr>
        <p:txBody>
          <a:bodyPr lIns="0" tIns="0" rIns="0" bIns="0">
            <a:spAutoFit/>
          </a:bodyPr>
          <a:lstStyle/>
          <a:p>
            <a:pPr>
              <a:lnSpc>
                <a:spcPts val="1900"/>
              </a:lnSpc>
              <a:spcAft>
                <a:spcPts val="700"/>
              </a:spcAft>
            </a:pPr>
            <a:r>
              <a:rPr lang="ca-ES" sz="1400" dirty="0">
                <a:solidFill>
                  <a:srgbClr val="000000"/>
                </a:solidFill>
                <a:latin typeface="Trebuchet MS" pitchFamily="34" charset="0"/>
              </a:rPr>
              <a:t>També: QUALSEVOL CONSUM en persones que han de conduir o dur a terme activitats perilloses (treballar a una certa alçada, mecànics, etc.), infants i menors de 16 anys, dones embarassades o en període de lactància, persones que pateixen alguna malaltia o que segueixen tractaments farmacològics en els quals està contraindicat el consum d’alcohol.</a:t>
            </a:r>
            <a:endParaRPr lang="es-ES_tradnl" sz="1600" dirty="0"/>
          </a:p>
        </p:txBody>
      </p:sp>
      <p:graphicFrame>
        <p:nvGraphicFramePr>
          <p:cNvPr id="134149" name="Group 5"/>
          <p:cNvGraphicFramePr>
            <a:graphicFrameLocks noGrp="1"/>
          </p:cNvGraphicFramePr>
          <p:nvPr>
            <p:extLst>
              <p:ext uri="{D42A27DB-BD31-4B8C-83A1-F6EECF244321}">
                <p14:modId xmlns:p14="http://schemas.microsoft.com/office/powerpoint/2010/main" val="1125096246"/>
              </p:ext>
            </p:extLst>
          </p:nvPr>
        </p:nvGraphicFramePr>
        <p:xfrm>
          <a:off x="3419872" y="3493368"/>
          <a:ext cx="5328394" cy="1447800"/>
        </p:xfrm>
        <a:graphic>
          <a:graphicData uri="http://schemas.openxmlformats.org/drawingml/2006/table">
            <a:tbl>
              <a:tblPr/>
              <a:tblGrid>
                <a:gridCol w="1213767"/>
                <a:gridCol w="2056779"/>
                <a:gridCol w="2057848"/>
              </a:tblGrid>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a-ES" sz="1600" b="1" i="0" u="none" strike="noStrike" cap="none" normalizeH="0" baseline="0" noProof="0" dirty="0" smtClean="0">
                        <a:ln>
                          <a:noFill/>
                        </a:ln>
                        <a:solidFill>
                          <a:schemeClr val="tx1"/>
                        </a:solidFill>
                        <a:effectLst/>
                        <a:latin typeface="Trebuchet MS" pitchFamily="34" charset="0"/>
                        <a:ea typeface="ＭＳ Ｐゴシック" pitchFamily="-65" charset="-128"/>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dirty="0" smtClean="0">
                          <a:ln>
                            <a:noFill/>
                          </a:ln>
                          <a:solidFill>
                            <a:schemeClr val="bg1"/>
                          </a:solidFill>
                          <a:effectLst/>
                          <a:latin typeface="Trebuchet MS" pitchFamily="34" charset="0"/>
                          <a:ea typeface="ＭＳ Ｐゴシック" pitchFamily="-65" charset="-128"/>
                        </a:rPr>
                        <a:t>HOMES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smtClean="0">
                          <a:ln>
                            <a:noFill/>
                          </a:ln>
                          <a:solidFill>
                            <a:schemeClr val="bg1"/>
                          </a:solidFill>
                          <a:effectLst/>
                          <a:latin typeface="Trebuchet MS" pitchFamily="34" charset="0"/>
                          <a:ea typeface="ＭＳ Ｐゴシック" pitchFamily="-65" charset="-128"/>
                        </a:rPr>
                        <a:t>DONES</a:t>
                      </a:r>
                      <a:endParaRPr kumimoji="0" lang="ca-ES" sz="1800" b="0" i="0" u="none" strike="noStrike" cap="none" normalizeH="0" baseline="0" noProof="0" smtClean="0">
                        <a:ln>
                          <a:noFill/>
                        </a:ln>
                        <a:solidFill>
                          <a:schemeClr val="bg1"/>
                        </a:solidFill>
                        <a:effectLst/>
                        <a:latin typeface="Trebuchet MS" pitchFamily="34"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r>
              <a:tr h="1066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noProof="0" dirty="0" smtClean="0">
                          <a:ln>
                            <a:noFill/>
                          </a:ln>
                          <a:solidFill>
                            <a:schemeClr val="bg1"/>
                          </a:solidFill>
                          <a:effectLst/>
                          <a:latin typeface="Trebuchet MS" pitchFamily="34" charset="0"/>
                          <a:ea typeface="ＭＳ Ｐゴシック" pitchFamily="-65" charset="-128"/>
                        </a:rPr>
                        <a:t>LÍMITS DEL CONSUM DE RISC</a:t>
                      </a:r>
                      <a:endParaRPr kumimoji="0" lang="ca-ES" sz="1400" b="0" i="0" u="none" strike="noStrike" cap="none" normalizeH="0" baseline="0" noProof="0" dirty="0" smtClean="0">
                        <a:ln>
                          <a:noFill/>
                        </a:ln>
                        <a:solidFill>
                          <a:schemeClr val="tx1"/>
                        </a:solidFill>
                        <a:effectLst/>
                        <a:latin typeface="Trebuchet MS" pitchFamily="34"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c>
                  <a:txBody>
                    <a:bodyPr/>
                    <a:lstStyle/>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rPr>
                        <a:t>&gt; 28 UBE setmanals</a:t>
                      </a:r>
                    </a:p>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6</a:t>
                      </a:r>
                      <a:r>
                        <a:rPr kumimoji="0" lang="ca-ES" sz="1600" b="1"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UBE per ocasió de consum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9E377"/>
                    </a:solidFill>
                  </a:tcPr>
                </a:tc>
                <a:tc>
                  <a:txBody>
                    <a:bodyPr/>
                    <a:lstStyle/>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Times New Roman" pitchFamily="18" charset="0"/>
                        </a:rPr>
                        <a:t>≥</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17 UBE setmanals</a:t>
                      </a:r>
                    </a:p>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5</a:t>
                      </a:r>
                      <a:r>
                        <a:rPr kumimoji="0" lang="ca-ES" sz="1600" b="1"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UBE per ocasió de consum</a:t>
                      </a:r>
                      <a:endParaRPr kumimoji="0" lang="ca-ES" sz="20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9E377"/>
                    </a:solidFill>
                  </a:tcPr>
                </a:tc>
              </a:tr>
            </a:tbl>
          </a:graphicData>
        </a:graphic>
      </p:graphicFrame>
      <p:grpSp>
        <p:nvGrpSpPr>
          <p:cNvPr id="6" name="Agrupa 5"/>
          <p:cNvGrpSpPr>
            <a:grpSpLocks/>
          </p:cNvGrpSpPr>
          <p:nvPr/>
        </p:nvGrpSpPr>
        <p:grpSpPr bwMode="auto">
          <a:xfrm>
            <a:off x="4932114" y="1110132"/>
            <a:ext cx="3816350" cy="2102844"/>
            <a:chOff x="685800" y="1762108"/>
            <a:chExt cx="7848600" cy="4272444"/>
          </a:xfrm>
        </p:grpSpPr>
        <p:sp>
          <p:nvSpPr>
            <p:cNvPr id="7" name="Text Box 3"/>
            <p:cNvSpPr txBox="1">
              <a:spLocks noChangeArrowheads="1"/>
            </p:cNvSpPr>
            <p:nvPr/>
          </p:nvSpPr>
          <p:spPr bwMode="auto">
            <a:xfrm>
              <a:off x="2314786" y="1762108"/>
              <a:ext cx="5209909" cy="1251584"/>
            </a:xfrm>
            <a:prstGeom prst="rect">
              <a:avLst/>
            </a:prstGeom>
            <a:noFill/>
            <a:ln w="9525">
              <a:noFill/>
              <a:miter lim="800000"/>
              <a:headEnd/>
              <a:tailEnd/>
            </a:ln>
          </p:spPr>
          <p:txBody>
            <a:bodyPr wrap="square" lIns="0" tIns="0" rIns="0" bIns="0">
              <a:spAutoFit/>
            </a:bodyPr>
            <a:lstStyle/>
            <a:p>
              <a:r>
                <a:rPr lang="ca-ES" sz="1400" dirty="0">
                  <a:latin typeface="Trebuchet MS" pitchFamily="34" charset="0"/>
                  <a:cs typeface="Times New Roman" pitchFamily="18" charset="0"/>
                </a:rPr>
                <a:t>Una beguda estàndard conté, de mitjana, </a:t>
              </a:r>
              <a:r>
                <a:rPr lang="ca-ES" sz="1400" b="1" dirty="0">
                  <a:solidFill>
                    <a:srgbClr val="8CC63E"/>
                  </a:solidFill>
                  <a:latin typeface="Trebuchet MS" pitchFamily="34" charset="0"/>
                  <a:cs typeface="Times New Roman" pitchFamily="18" charset="0"/>
                </a:rPr>
                <a:t>10 g d’alcohol</a:t>
              </a:r>
              <a:endParaRPr lang="es-ES_tradnl" sz="1400" dirty="0">
                <a:solidFill>
                  <a:srgbClr val="8CC63E"/>
                </a:solidFill>
                <a:latin typeface="Times New Roman" pitchFamily="18" charset="0"/>
              </a:endParaRPr>
            </a:p>
            <a:p>
              <a:endParaRPr lang="es-ES_tradnl" sz="1600" dirty="0">
                <a:latin typeface="Trebuchet MS" pitchFamily="34" charset="0"/>
                <a:cs typeface="Times New Roman" pitchFamily="18" charset="0"/>
              </a:endParaRPr>
            </a:p>
          </p:txBody>
        </p:sp>
        <p:sp>
          <p:nvSpPr>
            <p:cNvPr id="8" name="Rectangle 6"/>
            <p:cNvSpPr>
              <a:spLocks noChangeArrowheads="1"/>
            </p:cNvSpPr>
            <p:nvPr/>
          </p:nvSpPr>
          <p:spPr bwMode="auto">
            <a:xfrm>
              <a:off x="685800" y="5351870"/>
              <a:ext cx="3760787" cy="682682"/>
            </a:xfrm>
            <a:prstGeom prst="rect">
              <a:avLst/>
            </a:prstGeom>
            <a:solidFill>
              <a:srgbClr val="8CC63E"/>
            </a:solidFill>
            <a:ln w="9525">
              <a:noFill/>
              <a:miter lim="800000"/>
              <a:headEnd/>
              <a:tailEnd/>
            </a:ln>
          </p:spPr>
          <p:txBody>
            <a:bodyPr>
              <a:spAutoFit/>
            </a:bodyPr>
            <a:lstStyle/>
            <a:p>
              <a:pPr algn="ctr" eaLnBrk="1" hangingPunct="1"/>
              <a:r>
                <a:rPr lang="en-US" b="1" dirty="0">
                  <a:solidFill>
                    <a:schemeClr val="bg1"/>
                  </a:solidFill>
                  <a:latin typeface="Trebuchet MS" pitchFamily="34" charset="0"/>
                  <a:cs typeface="Times New Roman" pitchFamily="18" charset="0"/>
                </a:rPr>
                <a:t>1 UBE</a:t>
              </a:r>
            </a:p>
          </p:txBody>
        </p:sp>
        <p:sp>
          <p:nvSpPr>
            <p:cNvPr id="9" name="Rectangle 9"/>
            <p:cNvSpPr>
              <a:spLocks noChangeArrowheads="1"/>
            </p:cNvSpPr>
            <p:nvPr/>
          </p:nvSpPr>
          <p:spPr bwMode="auto">
            <a:xfrm>
              <a:off x="4773613" y="5318125"/>
              <a:ext cx="3760787" cy="682682"/>
            </a:xfrm>
            <a:prstGeom prst="rect">
              <a:avLst/>
            </a:prstGeom>
            <a:solidFill>
              <a:srgbClr val="8CC63E"/>
            </a:solidFill>
            <a:ln w="9525">
              <a:noFill/>
              <a:miter lim="800000"/>
              <a:headEnd/>
              <a:tailEnd/>
            </a:ln>
          </p:spPr>
          <p:txBody>
            <a:bodyPr>
              <a:spAutoFit/>
            </a:bodyPr>
            <a:lstStyle/>
            <a:p>
              <a:pPr algn="ctr" eaLnBrk="1" hangingPunct="1"/>
              <a:r>
                <a:rPr lang="en-US" b="1" dirty="0">
                  <a:solidFill>
                    <a:schemeClr val="bg1"/>
                  </a:solidFill>
                  <a:latin typeface="Trebuchet MS" pitchFamily="34" charset="0"/>
                  <a:cs typeface="Times New Roman" pitchFamily="18" charset="0"/>
                </a:rPr>
                <a:t>2 UBE</a:t>
              </a:r>
            </a:p>
          </p:txBody>
        </p:sp>
        <p:sp>
          <p:nvSpPr>
            <p:cNvPr id="10" name="Rectangle 5"/>
            <p:cNvSpPr>
              <a:spLocks noChangeArrowheads="1"/>
            </p:cNvSpPr>
            <p:nvPr/>
          </p:nvSpPr>
          <p:spPr bwMode="auto">
            <a:xfrm>
              <a:off x="685800" y="3956637"/>
              <a:ext cx="3760786" cy="1280028"/>
            </a:xfrm>
            <a:prstGeom prst="rect">
              <a:avLst/>
            </a:prstGeom>
            <a:noFill/>
            <a:ln w="9525">
              <a:noFill/>
              <a:miter lim="800000"/>
              <a:headEnd/>
              <a:tailEnd/>
            </a:ln>
          </p:spPr>
          <p:txBody>
            <a:bodyPr>
              <a:spAutoFit/>
            </a:bodyPr>
            <a:lstStyle/>
            <a:p>
              <a:pPr algn="ctr" eaLnBrk="1" hangingPunct="1"/>
              <a:r>
                <a:rPr lang="ca-ES" sz="1300" dirty="0">
                  <a:latin typeface="Trebuchet MS" pitchFamily="34" charset="0"/>
                  <a:cs typeface="Times New Roman" pitchFamily="18" charset="0"/>
                </a:rPr>
                <a:t>Una copa de vi o cava </a:t>
              </a:r>
            </a:p>
            <a:p>
              <a:pPr algn="ctr" eaLnBrk="1" hangingPunct="1"/>
              <a:r>
                <a:rPr lang="ca-ES" sz="1300" dirty="0">
                  <a:latin typeface="Trebuchet MS" pitchFamily="34" charset="0"/>
                  <a:cs typeface="Times New Roman" pitchFamily="18" charset="0"/>
                </a:rPr>
                <a:t>Una cervesa</a:t>
              </a:r>
            </a:p>
            <a:p>
              <a:pPr algn="ctr" eaLnBrk="1" hangingPunct="1"/>
              <a:r>
                <a:rPr lang="ca-ES" sz="1300" dirty="0">
                  <a:latin typeface="Trebuchet MS" pitchFamily="34" charset="0"/>
                  <a:cs typeface="Times New Roman" pitchFamily="18" charset="0"/>
                </a:rPr>
                <a:t>Un cigaló o xopet</a:t>
              </a:r>
            </a:p>
          </p:txBody>
        </p:sp>
        <p:sp>
          <p:nvSpPr>
            <p:cNvPr id="11" name="Rectangle 8"/>
            <p:cNvSpPr>
              <a:spLocks noChangeArrowheads="1"/>
            </p:cNvSpPr>
            <p:nvPr/>
          </p:nvSpPr>
          <p:spPr bwMode="auto">
            <a:xfrm>
              <a:off x="4773614" y="3956637"/>
              <a:ext cx="3760786" cy="1280028"/>
            </a:xfrm>
            <a:prstGeom prst="rect">
              <a:avLst/>
            </a:prstGeom>
            <a:noFill/>
            <a:ln w="9525">
              <a:noFill/>
              <a:miter lim="800000"/>
              <a:headEnd/>
              <a:tailEnd/>
            </a:ln>
          </p:spPr>
          <p:txBody>
            <a:bodyPr>
              <a:spAutoFit/>
            </a:bodyPr>
            <a:lstStyle/>
            <a:p>
              <a:pPr algn="ctr" eaLnBrk="1" hangingPunct="1"/>
              <a:r>
                <a:rPr lang="ca-ES" sz="1300" dirty="0">
                  <a:latin typeface="Trebuchet MS" pitchFamily="34" charset="0"/>
                  <a:cs typeface="Times New Roman" pitchFamily="18" charset="0"/>
                </a:rPr>
                <a:t>Una copa de conyac</a:t>
              </a:r>
            </a:p>
            <a:p>
              <a:pPr algn="ctr" eaLnBrk="1" hangingPunct="1"/>
              <a:r>
                <a:rPr lang="ca-ES" sz="1300" dirty="0">
                  <a:latin typeface="Trebuchet MS" pitchFamily="34" charset="0"/>
                  <a:cs typeface="Times New Roman" pitchFamily="18" charset="0"/>
                </a:rPr>
                <a:t>Un whisky</a:t>
              </a:r>
            </a:p>
            <a:p>
              <a:pPr algn="ctr" eaLnBrk="1" hangingPunct="1"/>
              <a:r>
                <a:rPr lang="ca-ES" sz="1300" dirty="0">
                  <a:latin typeface="Trebuchet MS" pitchFamily="34" charset="0"/>
                  <a:cs typeface="Times New Roman" pitchFamily="18" charset="0"/>
                </a:rPr>
                <a:t>Un cubata</a:t>
              </a:r>
              <a:endParaRPr lang="en-US" sz="1300" dirty="0">
                <a:latin typeface="Trebuchet MS" pitchFamily="34" charset="0"/>
                <a:cs typeface="Times New Roman" pitchFamily="18" charset="0"/>
              </a:endParaRPr>
            </a:p>
          </p:txBody>
        </p:sp>
        <p:pic>
          <p:nvPicPr>
            <p:cNvPr id="12" name="Picture 8" descr="begudes1"/>
            <p:cNvPicPr>
              <a:picLocks noChangeAspect="1" noChangeArrowheads="1"/>
            </p:cNvPicPr>
            <p:nvPr/>
          </p:nvPicPr>
          <p:blipFill>
            <a:blip r:embed="rId3" cstate="print"/>
            <a:srcRect/>
            <a:stretch>
              <a:fillRect/>
            </a:stretch>
          </p:blipFill>
          <p:spPr bwMode="auto">
            <a:xfrm>
              <a:off x="5530850" y="2514600"/>
              <a:ext cx="2089150" cy="1368425"/>
            </a:xfrm>
            <a:prstGeom prst="rect">
              <a:avLst/>
            </a:prstGeom>
            <a:noFill/>
            <a:ln w="9525">
              <a:noFill/>
              <a:miter lim="800000"/>
              <a:headEnd/>
              <a:tailEnd/>
            </a:ln>
          </p:spPr>
        </p:pic>
        <p:pic>
          <p:nvPicPr>
            <p:cNvPr id="13" name="Picture 9" descr="begudes2"/>
            <p:cNvPicPr>
              <a:picLocks noChangeAspect="1" noChangeArrowheads="1"/>
            </p:cNvPicPr>
            <p:nvPr/>
          </p:nvPicPr>
          <p:blipFill>
            <a:blip r:embed="rId4" cstate="print"/>
            <a:srcRect/>
            <a:stretch>
              <a:fillRect/>
            </a:stretch>
          </p:blipFill>
          <p:spPr bwMode="auto">
            <a:xfrm>
              <a:off x="1524000" y="2438400"/>
              <a:ext cx="2228850" cy="1422400"/>
            </a:xfrm>
            <a:prstGeom prst="rect">
              <a:avLst/>
            </a:prstGeom>
            <a:noFill/>
            <a:ln w="9525">
              <a:noFill/>
              <a:miter lim="800000"/>
              <a:headEnd/>
              <a:tailEnd/>
            </a:ln>
          </p:spPr>
        </p:pic>
      </p:grpSp>
      <p:sp>
        <p:nvSpPr>
          <p:cNvPr id="14" name="Rectangle arrodonit 13"/>
          <p:cNvSpPr/>
          <p:nvPr/>
        </p:nvSpPr>
        <p:spPr bwMode="auto">
          <a:xfrm rot="265398">
            <a:off x="6908105" y="-80866"/>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18642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576" y="260648"/>
            <a:ext cx="7793038" cy="911225"/>
          </a:xfrm>
        </p:spPr>
        <p:txBody>
          <a:bodyPr/>
          <a:lstStyle/>
          <a:p>
            <a:pPr algn="ctr" eaLnBrk="1" hangingPunct="1"/>
            <a:r>
              <a:rPr lang="ca-ES" dirty="0" err="1" smtClean="0">
                <a:solidFill>
                  <a:schemeClr val="tx1"/>
                </a:solidFill>
              </a:rPr>
              <a:t>Interdictors</a:t>
            </a:r>
            <a:r>
              <a:rPr lang="es-ES_tradnl" dirty="0" smtClean="0">
                <a:solidFill>
                  <a:schemeClr val="tx1"/>
                </a:solidFill>
              </a:rPr>
              <a:t> </a:t>
            </a:r>
          </a:p>
        </p:txBody>
      </p:sp>
      <p:sp>
        <p:nvSpPr>
          <p:cNvPr id="13315" name="Rectangle 3"/>
          <p:cNvSpPr>
            <a:spLocks noGrp="1" noChangeArrowheads="1"/>
          </p:cNvSpPr>
          <p:nvPr>
            <p:ph type="body" idx="1"/>
          </p:nvPr>
        </p:nvSpPr>
        <p:spPr>
          <a:xfrm>
            <a:off x="539552" y="1484784"/>
            <a:ext cx="7772400" cy="4287837"/>
          </a:xfrm>
        </p:spPr>
        <p:txBody>
          <a:bodyPr/>
          <a:lstStyle/>
          <a:p>
            <a:pPr eaLnBrk="1" hangingPunct="1">
              <a:buClr>
                <a:srgbClr val="006666"/>
              </a:buClr>
              <a:buSzPct val="80000"/>
              <a:buFont typeface="Wingdings" pitchFamily="2" charset="2"/>
              <a:buChar char="§"/>
            </a:pPr>
            <a:r>
              <a:rPr lang="ca-ES" dirty="0" smtClean="0">
                <a:latin typeface="Trebuchet MS" pitchFamily="34" charset="0"/>
              </a:rPr>
              <a:t>Efecte cognitiu dissuasori</a:t>
            </a:r>
          </a:p>
          <a:p>
            <a:pPr eaLnBrk="1" hangingPunct="1">
              <a:buClr>
                <a:srgbClr val="006666"/>
              </a:buClr>
              <a:buSzPct val="80000"/>
              <a:buFont typeface="Wingdings" pitchFamily="2" charset="2"/>
              <a:buChar char="§"/>
            </a:pPr>
            <a:r>
              <a:rPr lang="ca-ES" dirty="0" smtClean="0">
                <a:latin typeface="Trebuchet MS" pitchFamily="34" charset="0"/>
              </a:rPr>
              <a:t>Fàrmac aversiu no repressiu</a:t>
            </a:r>
          </a:p>
          <a:p>
            <a:pPr eaLnBrk="1" hangingPunct="1">
              <a:buClr>
                <a:srgbClr val="006666"/>
              </a:buClr>
              <a:buSzPct val="80000"/>
              <a:buFont typeface="Wingdings" pitchFamily="2" charset="2"/>
              <a:buChar char="§"/>
            </a:pPr>
            <a:r>
              <a:rPr lang="ca-ES" dirty="0" smtClean="0">
                <a:latin typeface="Trebuchet MS" pitchFamily="34" charset="0"/>
              </a:rPr>
              <a:t>Consentiment informat amb compromís d’abstinència continuada</a:t>
            </a:r>
          </a:p>
          <a:p>
            <a:pPr eaLnBrk="1" hangingPunct="1">
              <a:buClr>
                <a:srgbClr val="006666"/>
              </a:buClr>
              <a:buSzPct val="80000"/>
              <a:buFont typeface="Wingdings" pitchFamily="2" charset="2"/>
              <a:buChar char="§"/>
            </a:pPr>
            <a:r>
              <a:rPr lang="ca-ES" dirty="0" smtClean="0">
                <a:latin typeface="Trebuchet MS" pitchFamily="34" charset="0"/>
              </a:rPr>
              <a:t>Fre psicològic sense acció psicòtropa específica</a:t>
            </a:r>
          </a:p>
          <a:p>
            <a:pPr eaLnBrk="1" hangingPunct="1">
              <a:buClr>
                <a:srgbClr val="006666"/>
              </a:buClr>
              <a:buSzPct val="80000"/>
              <a:buFont typeface="Wingdings" pitchFamily="2" charset="2"/>
              <a:buChar char="§"/>
            </a:pPr>
            <a:r>
              <a:rPr lang="ca-ES" dirty="0" smtClean="0">
                <a:latin typeface="Trebuchet MS" pitchFamily="34" charset="0"/>
              </a:rPr>
              <a:t>Familiar referent col·laborador</a:t>
            </a:r>
          </a:p>
          <a:p>
            <a:pPr eaLnBrk="1" hangingPunct="1">
              <a:buFont typeface="Wingdings" pitchFamily="2" charset="2"/>
              <a:buNone/>
            </a:pPr>
            <a:r>
              <a:rPr lang="ca-ES" i="1" u="sng" dirty="0" smtClean="0">
                <a:latin typeface="Trebuchet MS" pitchFamily="34" charset="0"/>
              </a:rPr>
              <a:t>Reacció aldehídica: </a:t>
            </a:r>
            <a:r>
              <a:rPr lang="ca-ES" i="1" dirty="0" smtClean="0">
                <a:latin typeface="Trebuchet MS" pitchFamily="34" charset="0"/>
              </a:rPr>
              <a:t>Rubor, Taquicàrdia, Nàusees</a:t>
            </a:r>
          </a:p>
          <a:p>
            <a:pPr eaLnBrk="1" hangingPunct="1">
              <a:buFont typeface="Wingdings" pitchFamily="2" charset="2"/>
              <a:buNone/>
            </a:pPr>
            <a:r>
              <a:rPr lang="ca-ES" i="1" dirty="0" smtClean="0">
                <a:latin typeface="Trebuchet MS" pitchFamily="34" charset="0"/>
              </a:rPr>
              <a:t>Dificultat respiratòria, Debilitat, Visió borrosa, </a:t>
            </a:r>
            <a:r>
              <a:rPr lang="ca-ES" dirty="0" smtClean="0">
                <a:latin typeface="Trebuchet MS" pitchFamily="34" charset="0"/>
              </a:rPr>
              <a:t>Dolor toràcic...col·lapse </a:t>
            </a:r>
            <a:r>
              <a:rPr lang="ca-ES" dirty="0" err="1" smtClean="0">
                <a:latin typeface="Trebuchet MS" pitchFamily="34" charset="0"/>
              </a:rPr>
              <a:t>cardiorespiratori</a:t>
            </a:r>
            <a:endParaRPr lang="ca-ES" dirty="0" smtClean="0">
              <a:latin typeface="Trebuchet MS" pitchFamily="34" charset="0"/>
            </a:endParaRPr>
          </a:p>
          <a:p>
            <a:pPr eaLnBrk="1" hangingPunct="1">
              <a:buFont typeface="Wingdings" pitchFamily="2" charset="2"/>
              <a:buNone/>
            </a:pPr>
            <a:endParaRPr lang="ca-ES" dirty="0" smtClean="0">
              <a:latin typeface="Trebuchet MS" pitchFamily="34" charset="0"/>
            </a:endParaRPr>
          </a:p>
          <a:p>
            <a:pPr marL="0" eaLnBrk="1" hangingPunct="1">
              <a:spcBef>
                <a:spcPts val="600"/>
              </a:spcBef>
              <a:buFont typeface="Monotype Sorts" pitchFamily="2" charset="2"/>
              <a:buNone/>
            </a:pPr>
            <a:r>
              <a:rPr lang="ca-ES" dirty="0" smtClean="0">
                <a:solidFill>
                  <a:srgbClr val="C00000"/>
                </a:solidFill>
                <a:latin typeface="Trebuchet MS" pitchFamily="34" charset="0"/>
              </a:rPr>
              <a:t>Els </a:t>
            </a:r>
            <a:r>
              <a:rPr lang="ca-ES" dirty="0" err="1" smtClean="0">
                <a:solidFill>
                  <a:srgbClr val="C00000"/>
                </a:solidFill>
                <a:latin typeface="Trebuchet MS" pitchFamily="34" charset="0"/>
              </a:rPr>
              <a:t>interdictors</a:t>
            </a:r>
            <a:r>
              <a:rPr lang="ca-ES" dirty="0" smtClean="0">
                <a:solidFill>
                  <a:srgbClr val="C00000"/>
                </a:solidFill>
                <a:latin typeface="Trebuchet MS" pitchFamily="34" charset="0"/>
              </a:rPr>
              <a:t> només serveixen si ajuden a mantenir una abstinència absoluta. Si es consumeix alcohol en petites quantitats, s’han  de retirar</a:t>
            </a:r>
          </a:p>
          <a:p>
            <a:pPr eaLnBrk="1" hangingPunct="1">
              <a:buClr>
                <a:srgbClr val="006666"/>
              </a:buClr>
              <a:buSzPct val="80000"/>
              <a:buFont typeface="Wingdings" pitchFamily="2" charset="2"/>
              <a:buChar char="§"/>
            </a:pPr>
            <a:endParaRPr lang="ca-ES" dirty="0" smtClean="0">
              <a:latin typeface="Trebuchet MS" pitchFamily="34" charset="0"/>
            </a:endParaRPr>
          </a:p>
          <a:p>
            <a:pPr eaLnBrk="1" hangingPunct="1"/>
            <a:endParaRPr lang="ca-ES" dirty="0" smtClean="0">
              <a:latin typeface="Trebuchet MS" pitchFamily="34" charset="0"/>
            </a:endParaRPr>
          </a:p>
          <a:p>
            <a:pPr lvl="1" eaLnBrk="1" hangingPunct="1">
              <a:lnSpc>
                <a:spcPct val="140000"/>
              </a:lnSpc>
              <a:buSzTx/>
              <a:buFont typeface="Monotype Sorts" pitchFamily="2" charset="2"/>
              <a:buNone/>
            </a:pPr>
            <a:r>
              <a:rPr lang="ca-ES" b="1" dirty="0" smtClean="0">
                <a:latin typeface="Trebuchet MS" pitchFamily="34" charset="0"/>
              </a:rPr>
              <a:t>	</a:t>
            </a:r>
            <a:r>
              <a:rPr lang="ca-ES" dirty="0" smtClean="0">
                <a:latin typeface="Trebuchet MS" pitchFamily="34" charset="0"/>
              </a:rPr>
              <a:t>		 			 	</a:t>
            </a:r>
          </a:p>
          <a:p>
            <a:pPr eaLnBrk="1" hangingPunct="1">
              <a:buFont typeface="Wingdings" pitchFamily="2" charset="2"/>
              <a:buNone/>
            </a:pPr>
            <a:endParaRPr lang="ca-ES" b="1" dirty="0" smtClean="0">
              <a:latin typeface="Trebuchet MS" pitchFamily="34" charset="0"/>
            </a:endParaRPr>
          </a:p>
        </p:txBody>
      </p:sp>
    </p:spTree>
    <p:extLst>
      <p:ext uri="{BB962C8B-B14F-4D97-AF65-F5344CB8AC3E}">
        <p14:creationId xmlns:p14="http://schemas.microsoft.com/office/powerpoint/2010/main" val="2400795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600" y="864642"/>
            <a:ext cx="6132984" cy="692150"/>
          </a:xfrm>
        </p:spPr>
        <p:txBody>
          <a:bodyPr/>
          <a:lstStyle/>
          <a:p>
            <a:pPr eaLnBrk="1" hangingPunct="1"/>
            <a:r>
              <a:rPr lang="ca-ES" sz="2400" u="sng" dirty="0" smtClean="0">
                <a:solidFill>
                  <a:schemeClr val="tx1"/>
                </a:solidFill>
              </a:rPr>
              <a:t>Cianamida càlcica </a:t>
            </a:r>
            <a:r>
              <a:rPr lang="ca-ES" sz="2400" b="0" u="sng" dirty="0" smtClean="0">
                <a:solidFill>
                  <a:schemeClr val="tx1"/>
                </a:solidFill>
              </a:rPr>
              <a:t>(</a:t>
            </a:r>
            <a:r>
              <a:rPr lang="ca-ES" sz="2400" b="0" u="sng" dirty="0" err="1" smtClean="0">
                <a:solidFill>
                  <a:schemeClr val="tx1"/>
                </a:solidFill>
              </a:rPr>
              <a:t>Colme</a:t>
            </a:r>
            <a:r>
              <a:rPr lang="ca-ES" sz="2400" b="0" u="sng" dirty="0" smtClean="0">
                <a:solidFill>
                  <a:schemeClr val="tx1"/>
                </a:solidFill>
              </a:rPr>
              <a:t> </a:t>
            </a:r>
            <a:r>
              <a:rPr lang="es-ES_tradnl" sz="2400" b="0" u="sng" dirty="0" smtClean="0">
                <a:solidFill>
                  <a:schemeClr val="tx1"/>
                </a:solidFill>
              </a:rPr>
              <a:t>®</a:t>
            </a:r>
            <a:r>
              <a:rPr lang="ca-ES" sz="2400" b="0" dirty="0" smtClean="0">
                <a:solidFill>
                  <a:schemeClr val="tx1"/>
                </a:solidFill>
              </a:rPr>
              <a:t>)</a:t>
            </a:r>
            <a:endParaRPr lang="es-ES_tradnl" sz="2400" b="0" dirty="0" smtClean="0">
              <a:solidFill>
                <a:schemeClr val="tx1"/>
              </a:solidFill>
            </a:endParaRPr>
          </a:p>
        </p:txBody>
      </p:sp>
      <p:sp>
        <p:nvSpPr>
          <p:cNvPr id="16387" name="Rectangle 3"/>
          <p:cNvSpPr>
            <a:spLocks noGrp="1" noChangeArrowheads="1"/>
          </p:cNvSpPr>
          <p:nvPr>
            <p:ph type="body" idx="1"/>
          </p:nvPr>
        </p:nvSpPr>
        <p:spPr>
          <a:xfrm>
            <a:off x="539552" y="1906414"/>
            <a:ext cx="7772400" cy="4906962"/>
          </a:xfrm>
        </p:spPr>
        <p:txBody>
          <a:bodyPr/>
          <a:lstStyle/>
          <a:p>
            <a:pPr lvl="1" eaLnBrk="1" hangingPunct="1">
              <a:lnSpc>
                <a:spcPct val="105000"/>
              </a:lnSpc>
              <a:buClr>
                <a:srgbClr val="006666"/>
              </a:buClr>
              <a:buSzPct val="80000"/>
              <a:buFont typeface="Wingdings" pitchFamily="2" charset="2"/>
              <a:buChar char="§"/>
            </a:pPr>
            <a:r>
              <a:rPr lang="ca-ES" dirty="0" smtClean="0">
                <a:latin typeface="Trebuchet MS" pitchFamily="34" charset="0"/>
              </a:rPr>
              <a:t>Menys contraindicacions i interaccions que Disulfiram</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Escassa eficàcia</a:t>
            </a:r>
          </a:p>
          <a:p>
            <a:pPr lvl="1" eaLnBrk="1" hangingPunct="1">
              <a:buClr>
                <a:srgbClr val="006666"/>
              </a:buClr>
              <a:buSzPct val="80000"/>
              <a:buFont typeface="Wingdings" pitchFamily="2" charset="2"/>
              <a:buChar char="§"/>
            </a:pPr>
            <a:r>
              <a:rPr lang="ca-ES" dirty="0" smtClean="0">
                <a:latin typeface="Trebuchet MS" pitchFamily="34" charset="0"/>
              </a:rPr>
              <a:t>Menys duració de l’efecte  (2 preses)</a:t>
            </a:r>
          </a:p>
          <a:p>
            <a:pPr lvl="1" eaLnBrk="1" hangingPunct="1">
              <a:lnSpc>
                <a:spcPct val="110000"/>
              </a:lnSpc>
              <a:buClr>
                <a:srgbClr val="006666"/>
              </a:buClr>
              <a:buSzPct val="80000"/>
              <a:buFont typeface="Wingdings" pitchFamily="2" charset="2"/>
              <a:buChar char="§"/>
            </a:pPr>
            <a:r>
              <a:rPr lang="ca-ES" dirty="0" smtClean="0">
                <a:latin typeface="Trebuchet MS" pitchFamily="34" charset="0"/>
              </a:rPr>
              <a:t>Iniciar 12 hores desprès del darrer consum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Posologia</a:t>
            </a:r>
            <a:r>
              <a:rPr lang="ca-ES" dirty="0" smtClean="0">
                <a:latin typeface="Trebuchet MS" pitchFamily="34" charset="0"/>
              </a:rPr>
              <a:t>: 12-25 gotes (36-75 mg) 2v/dia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Contraindicat</a:t>
            </a:r>
            <a:r>
              <a:rPr lang="ca-ES" dirty="0" smtClean="0">
                <a:latin typeface="Trebuchet MS" pitchFamily="34" charset="0"/>
              </a:rPr>
              <a:t>: malaltia tiroïdal, gestació, insuficiència respiratòria o renal</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Consentiment informat</a:t>
            </a:r>
          </a:p>
          <a:p>
            <a:pPr eaLnBrk="1" hangingPunct="1"/>
            <a:endParaRPr lang="ca-ES" dirty="0" smtClean="0">
              <a:latin typeface="Trebuchet MS" pitchFamily="34" charset="0"/>
            </a:endParaRPr>
          </a:p>
        </p:txBody>
      </p:sp>
    </p:spTree>
    <p:extLst>
      <p:ext uri="{BB962C8B-B14F-4D97-AF65-F5344CB8AC3E}">
        <p14:creationId xmlns:p14="http://schemas.microsoft.com/office/powerpoint/2010/main" val="3130999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01824"/>
            <a:ext cx="7772400" cy="1143000"/>
          </a:xfrm>
        </p:spPr>
        <p:txBody>
          <a:bodyPr/>
          <a:lstStyle/>
          <a:p>
            <a:pPr eaLnBrk="1" hangingPunct="1"/>
            <a:r>
              <a:rPr lang="ca-ES" sz="2400" u="sng" dirty="0">
                <a:solidFill>
                  <a:schemeClr val="tx1"/>
                </a:solidFill>
              </a:rPr>
              <a:t>Disulfiram (</a:t>
            </a:r>
            <a:r>
              <a:rPr lang="ca-ES" sz="2400" u="sng" dirty="0" err="1">
                <a:solidFill>
                  <a:schemeClr val="tx1"/>
                </a:solidFill>
              </a:rPr>
              <a:t>Antabus</a:t>
            </a:r>
            <a:r>
              <a:rPr lang="ca-ES" sz="2400" u="sng" dirty="0">
                <a:solidFill>
                  <a:schemeClr val="tx1"/>
                </a:solidFill>
              </a:rPr>
              <a:t> </a:t>
            </a:r>
            <a:r>
              <a:rPr lang="es-ES_tradnl" sz="2400" u="sng" dirty="0">
                <a:solidFill>
                  <a:schemeClr val="tx1"/>
                </a:solidFill>
              </a:rPr>
              <a:t>®</a:t>
            </a:r>
            <a:r>
              <a:rPr lang="ca-ES" sz="2400" u="sng" dirty="0">
                <a:solidFill>
                  <a:schemeClr val="tx1"/>
                </a:solidFill>
              </a:rPr>
              <a:t>)</a:t>
            </a:r>
            <a:endParaRPr lang="es-ES_tradnl" sz="2400" u="sng" dirty="0">
              <a:solidFill>
                <a:schemeClr val="tx1"/>
              </a:solidFill>
            </a:endParaRPr>
          </a:p>
        </p:txBody>
      </p:sp>
      <p:sp>
        <p:nvSpPr>
          <p:cNvPr id="17411" name="Rectangle 3"/>
          <p:cNvSpPr>
            <a:spLocks noGrp="1" noChangeArrowheads="1"/>
          </p:cNvSpPr>
          <p:nvPr>
            <p:ph type="body" idx="1"/>
          </p:nvPr>
        </p:nvSpPr>
        <p:spPr>
          <a:xfrm>
            <a:off x="395536" y="1628800"/>
            <a:ext cx="8064500" cy="4114800"/>
          </a:xfrm>
        </p:spPr>
        <p:txBody>
          <a:bodyPr/>
          <a:lstStyle/>
          <a:p>
            <a:pPr marL="990600" lvl="1" indent="-533400" eaLnBrk="1" hangingPunct="1">
              <a:buClr>
                <a:srgbClr val="000066"/>
              </a:buClr>
              <a:buSzPct val="80000"/>
              <a:buFont typeface="Wingdings" pitchFamily="2" charset="2"/>
              <a:buChar char="§"/>
            </a:pPr>
            <a:endParaRPr lang="ca-ES" sz="2000" smtClean="0">
              <a:latin typeface="Trebuchet MS" pitchFamily="34" charset="0"/>
            </a:endParaRPr>
          </a:p>
          <a:p>
            <a:pPr marL="990600" lvl="1" indent="-533400" eaLnBrk="1" hangingPunct="1">
              <a:buClr>
                <a:srgbClr val="006666"/>
              </a:buClr>
              <a:buSzPct val="80000"/>
              <a:buFont typeface="Wingdings" pitchFamily="2" charset="2"/>
              <a:buChar char="§"/>
            </a:pPr>
            <a:r>
              <a:rPr lang="ca-ES" sz="2000" smtClean="0">
                <a:latin typeface="Trebuchet MS" pitchFamily="34" charset="0"/>
              </a:rPr>
              <a:t>El seu efecte dura dies després de la seva retirada</a:t>
            </a:r>
          </a:p>
          <a:p>
            <a:pPr marL="990600" lvl="1" indent="-533400" eaLnBrk="1" hangingPunct="1">
              <a:buClr>
                <a:srgbClr val="006666"/>
              </a:buClr>
              <a:buSzPct val="80000"/>
              <a:buFont typeface="Wingdings" pitchFamily="2" charset="2"/>
              <a:buChar char="§"/>
            </a:pPr>
            <a:r>
              <a:rPr lang="ca-ES" sz="2000" smtClean="0">
                <a:latin typeface="Trebuchet MS" pitchFamily="34" charset="0"/>
              </a:rPr>
              <a:t>Iniciar 12 hores desprès del darrer consum </a:t>
            </a:r>
          </a:p>
          <a:p>
            <a:pPr marL="990600" lvl="1" indent="-533400" eaLnBrk="1" hangingPunct="1">
              <a:buClr>
                <a:srgbClr val="006666"/>
              </a:buClr>
              <a:buSzPct val="80000"/>
              <a:buFont typeface="Wingdings" pitchFamily="2" charset="2"/>
              <a:buChar char="§"/>
            </a:pPr>
            <a:r>
              <a:rPr lang="ca-ES" b="1" smtClean="0">
                <a:latin typeface="Trebuchet MS" pitchFamily="34" charset="0"/>
              </a:rPr>
              <a:t>Posologia</a:t>
            </a:r>
            <a:r>
              <a:rPr lang="ca-ES" smtClean="0">
                <a:latin typeface="Trebuchet MS" pitchFamily="34" charset="0"/>
              </a:rPr>
              <a:t>: 250 mg 1 v/dia (es pot disoldre en aigua) durant 6 mesos</a:t>
            </a:r>
          </a:p>
          <a:p>
            <a:pPr marL="990600" lvl="1" indent="-533400" eaLnBrk="1" hangingPunct="1">
              <a:buClr>
                <a:srgbClr val="006666"/>
              </a:buClr>
              <a:buSzPct val="80000"/>
              <a:buFont typeface="Wingdings" pitchFamily="2" charset="2"/>
              <a:buChar char="§"/>
            </a:pPr>
            <a:r>
              <a:rPr lang="ca-ES" smtClean="0">
                <a:latin typeface="Trebuchet MS" pitchFamily="34" charset="0"/>
              </a:rPr>
              <a:t>Nivell d’evidència baix. </a:t>
            </a:r>
          </a:p>
          <a:p>
            <a:pPr marL="990600" lvl="1" indent="-533400" eaLnBrk="1" hangingPunct="1">
              <a:buClr>
                <a:srgbClr val="006666"/>
              </a:buClr>
              <a:buSzPct val="80000"/>
              <a:buFont typeface="Wingdings" pitchFamily="2" charset="2"/>
              <a:buChar char="§"/>
            </a:pPr>
            <a:r>
              <a:rPr lang="ca-ES" smtClean="0">
                <a:latin typeface="Trebuchet MS" pitchFamily="34" charset="0"/>
              </a:rPr>
              <a:t>Indicat per a l’bstinència. Precisa supervisió.</a:t>
            </a:r>
          </a:p>
          <a:p>
            <a:pPr marL="990600" lvl="1" indent="-533400" eaLnBrk="1" hangingPunct="1">
              <a:buClr>
                <a:srgbClr val="006666"/>
              </a:buClr>
              <a:buSzPct val="80000"/>
              <a:buFont typeface="Wingdings" pitchFamily="2" charset="2"/>
              <a:buChar char="§"/>
            </a:pPr>
            <a:r>
              <a:rPr lang="ca-ES" smtClean="0">
                <a:latin typeface="Trebuchet MS" pitchFamily="34" charset="0"/>
              </a:rPr>
              <a:t>Consentiment informat</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Contraindicat</a:t>
            </a:r>
            <a:r>
              <a:rPr lang="ca-ES" sz="2000" smtClean="0">
                <a:latin typeface="Trebuchet MS" pitchFamily="34" charset="0"/>
              </a:rPr>
              <a:t>: psicosis, malalties cardio i cerebro vascular, epilèpsia, diabetis, gestació, IRC</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Interaccions farmacològiques</a:t>
            </a:r>
            <a:r>
              <a:rPr lang="ca-ES" sz="2000" smtClean="0">
                <a:latin typeface="Trebuchet MS" pitchFamily="34" charset="0"/>
              </a:rPr>
              <a:t>: </a:t>
            </a:r>
            <a:r>
              <a:rPr lang="ca-ES" sz="2000" i="1" smtClean="0">
                <a:latin typeface="Trebuchet MS" pitchFamily="34" charset="0"/>
              </a:rPr>
              <a:t>sulfonilurees,  ADT haloperidol, warfarina, blocadors alfa i beta, diazepam</a:t>
            </a:r>
          </a:p>
          <a:p>
            <a:pPr marL="609600" indent="-609600" eaLnBrk="1" hangingPunct="1"/>
            <a:endParaRPr lang="ca-ES" sz="2000" smtClean="0">
              <a:latin typeface="Trebuchet MS" pitchFamily="34" charset="0"/>
            </a:endParaRPr>
          </a:p>
        </p:txBody>
      </p:sp>
    </p:spTree>
    <p:extLst>
      <p:ext uri="{BB962C8B-B14F-4D97-AF65-F5344CB8AC3E}">
        <p14:creationId xmlns:p14="http://schemas.microsoft.com/office/powerpoint/2010/main" val="3437360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Interaccions fàrmacs - alcohol</a:t>
            </a:r>
            <a:endParaRPr lang="ca-ES" dirty="0"/>
          </a:p>
        </p:txBody>
      </p:sp>
      <p:sp>
        <p:nvSpPr>
          <p:cNvPr id="3" name="2 Marcador de contenido"/>
          <p:cNvSpPr>
            <a:spLocks noGrp="1"/>
          </p:cNvSpPr>
          <p:nvPr>
            <p:ph idx="1"/>
          </p:nvPr>
        </p:nvSpPr>
        <p:spPr>
          <a:xfrm>
            <a:off x="395536" y="1598066"/>
            <a:ext cx="8229600" cy="4525963"/>
          </a:xfrm>
        </p:spPr>
        <p:txBody>
          <a:bodyPr>
            <a:normAutofit/>
          </a:bodyPr>
          <a:lstStyle/>
          <a:p>
            <a:endParaRPr lang="ca-ES" b="1" dirty="0" smtClean="0"/>
          </a:p>
          <a:p>
            <a:pPr marL="0" indent="0" algn="r">
              <a:buNone/>
            </a:pPr>
            <a:endParaRPr lang="ca-ES" b="1" dirty="0" smtClean="0"/>
          </a:p>
          <a:p>
            <a:pPr marL="0" indent="0" algn="r">
              <a:buNone/>
            </a:pPr>
            <a:endParaRPr lang="ca-ES" b="1" dirty="0"/>
          </a:p>
          <a:p>
            <a:pPr marL="0" indent="0" algn="r">
              <a:buNone/>
            </a:pPr>
            <a:endParaRPr lang="ca-ES" b="1" dirty="0"/>
          </a:p>
          <a:p>
            <a:pPr marL="0" indent="0" algn="ctr">
              <a:buNone/>
            </a:pPr>
            <a:r>
              <a:rPr lang="ca-ES" b="1" dirty="0" smtClean="0"/>
              <a:t>                          </a:t>
            </a:r>
          </a:p>
          <a:p>
            <a:pPr marL="0" indent="0">
              <a:buNone/>
            </a:pPr>
            <a:r>
              <a:rPr lang="ca-ES" b="1" dirty="0" smtClean="0"/>
              <a:t>                                                                        L’alcohol pot</a:t>
            </a:r>
          </a:p>
          <a:p>
            <a:pPr marL="0" indent="0">
              <a:buNone/>
            </a:pPr>
            <a:endParaRPr lang="ca-ES" b="1" dirty="0"/>
          </a:p>
          <a:p>
            <a:pPr marL="0" indent="0">
              <a:buNone/>
            </a:pPr>
            <a:r>
              <a:rPr lang="ca-ES" b="1" dirty="0" smtClean="0"/>
              <a:t>			</a:t>
            </a:r>
            <a:endParaRPr lang="ca-ES" dirty="0"/>
          </a:p>
        </p:txBody>
      </p:sp>
      <p:sp>
        <p:nvSpPr>
          <p:cNvPr id="4" name="3 CuadroTexto"/>
          <p:cNvSpPr txBox="1"/>
          <p:nvPr/>
        </p:nvSpPr>
        <p:spPr>
          <a:xfrm>
            <a:off x="2987824" y="6179607"/>
            <a:ext cx="6048672" cy="369332"/>
          </a:xfrm>
          <a:prstGeom prst="rect">
            <a:avLst/>
          </a:prstGeom>
          <a:noFill/>
        </p:spPr>
        <p:txBody>
          <a:bodyPr wrap="square" rtlCol="0">
            <a:spAutoFit/>
          </a:bodyPr>
          <a:lstStyle/>
          <a:p>
            <a:pPr algn="r"/>
            <a:r>
              <a:rPr lang="es-ES" dirty="0" err="1" smtClean="0"/>
              <a:t>Resumit</a:t>
            </a:r>
            <a:r>
              <a:rPr lang="es-ES" dirty="0" smtClean="0"/>
              <a:t> de http://www.farma.uma.es/interacc-FA.htm</a:t>
            </a:r>
          </a:p>
        </p:txBody>
      </p:sp>
      <p:grpSp>
        <p:nvGrpSpPr>
          <p:cNvPr id="13" name="Agrupa 12"/>
          <p:cNvGrpSpPr/>
          <p:nvPr/>
        </p:nvGrpSpPr>
        <p:grpSpPr>
          <a:xfrm>
            <a:off x="3923928" y="1423760"/>
            <a:ext cx="3600400" cy="2869336"/>
            <a:chOff x="5200709" y="346716"/>
            <a:chExt cx="3043698" cy="2869336"/>
          </a:xfrm>
        </p:grpSpPr>
        <p:pic>
          <p:nvPicPr>
            <p:cNvPr id="2293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710" y="346716"/>
              <a:ext cx="3043697" cy="286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200709" y="1195760"/>
              <a:ext cx="3043697" cy="1754326"/>
            </a:xfrm>
            <a:prstGeom prst="rect">
              <a:avLst/>
            </a:prstGeom>
          </p:spPr>
          <p:txBody>
            <a:bodyPr wrap="square">
              <a:spAutoFit/>
            </a:bodyPr>
            <a:lstStyle/>
            <a:p>
              <a:r>
                <a:rPr lang="ca-ES" b="1" dirty="0">
                  <a:solidFill>
                    <a:schemeClr val="bg1"/>
                  </a:solidFill>
                </a:rPr>
                <a:t>BZD, Hipnòtics, liti antiepilèptics, cefalosporines, </a:t>
              </a:r>
              <a:r>
                <a:rPr lang="ca-ES" b="1" dirty="0" smtClean="0">
                  <a:solidFill>
                    <a:schemeClr val="bg1"/>
                  </a:solidFill>
                </a:rPr>
                <a:t>anticolinèrgics,</a:t>
              </a:r>
              <a:r>
                <a:rPr lang="ca-ES" b="1" dirty="0" err="1" smtClean="0">
                  <a:solidFill>
                    <a:schemeClr val="bg1"/>
                  </a:solidFill>
                </a:rPr>
                <a:t>sulfonilurees</a:t>
              </a:r>
              <a:r>
                <a:rPr lang="ca-ES" b="1" dirty="0" smtClean="0">
                  <a:solidFill>
                    <a:schemeClr val="bg1"/>
                  </a:solidFill>
                </a:rPr>
                <a:t> </a:t>
              </a:r>
              <a:r>
                <a:rPr lang="ca-ES" b="1" dirty="0" err="1">
                  <a:solidFill>
                    <a:schemeClr val="bg1"/>
                  </a:solidFill>
                </a:rPr>
                <a:t>indoramina</a:t>
              </a:r>
              <a:r>
                <a:rPr lang="ca-ES" b="1" dirty="0">
                  <a:solidFill>
                    <a:schemeClr val="bg1"/>
                  </a:solidFill>
                </a:rPr>
                <a:t>, fenilbutazona, </a:t>
              </a:r>
              <a:r>
                <a:rPr lang="ca-ES" b="1" dirty="0" err="1">
                  <a:solidFill>
                    <a:schemeClr val="bg1"/>
                  </a:solidFill>
                </a:rPr>
                <a:t>isoniacida</a:t>
              </a:r>
              <a:r>
                <a:rPr lang="ca-ES" b="1" dirty="0">
                  <a:solidFill>
                    <a:schemeClr val="bg1"/>
                  </a:solidFill>
                </a:rPr>
                <a:t>, </a:t>
              </a:r>
              <a:r>
                <a:rPr lang="ca-ES" b="1" dirty="0" err="1">
                  <a:solidFill>
                    <a:schemeClr val="bg1"/>
                  </a:solidFill>
                </a:rPr>
                <a:t>antipsicòtics</a:t>
              </a:r>
              <a:r>
                <a:rPr lang="ca-ES" b="1" dirty="0">
                  <a:solidFill>
                    <a:schemeClr val="bg1"/>
                  </a:solidFill>
                </a:rPr>
                <a:t>, metoclopramida</a:t>
              </a:r>
            </a:p>
          </p:txBody>
        </p:sp>
      </p:grpSp>
      <p:grpSp>
        <p:nvGrpSpPr>
          <p:cNvPr id="25" name="Agrupa 24"/>
          <p:cNvGrpSpPr/>
          <p:nvPr/>
        </p:nvGrpSpPr>
        <p:grpSpPr>
          <a:xfrm>
            <a:off x="197282" y="2780928"/>
            <a:ext cx="3563888" cy="2880320"/>
            <a:chOff x="0" y="2492896"/>
            <a:chExt cx="3563888" cy="2880320"/>
          </a:xfrm>
        </p:grpSpPr>
        <p:pic>
          <p:nvPicPr>
            <p:cNvPr id="22938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11" y="2564904"/>
              <a:ext cx="345243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51520" y="3140968"/>
              <a:ext cx="3312368" cy="2031324"/>
            </a:xfrm>
            <a:prstGeom prst="rect">
              <a:avLst/>
            </a:prstGeom>
          </p:spPr>
          <p:txBody>
            <a:bodyPr wrap="square">
              <a:spAutoFit/>
            </a:bodyPr>
            <a:lstStyle/>
            <a:p>
              <a:r>
                <a:rPr lang="ca-ES" b="1" dirty="0">
                  <a:solidFill>
                    <a:schemeClr val="bg1"/>
                  </a:solidFill>
                </a:rPr>
                <a:t>ATD </a:t>
              </a:r>
              <a:r>
                <a:rPr lang="ca-ES" b="1" dirty="0" smtClean="0">
                  <a:solidFill>
                    <a:schemeClr val="bg1"/>
                  </a:solidFill>
                </a:rPr>
                <a:t>tricíclics, antihistamínics</a:t>
              </a:r>
              <a:r>
                <a:rPr lang="ca-ES" b="1" dirty="0">
                  <a:solidFill>
                    <a:schemeClr val="bg1"/>
                  </a:solidFill>
                </a:rPr>
                <a:t>, </a:t>
              </a:r>
              <a:r>
                <a:rPr lang="ca-ES" b="1" dirty="0" err="1">
                  <a:solidFill>
                    <a:schemeClr val="bg1"/>
                  </a:solidFill>
                </a:rPr>
                <a:t>antipsicòtics</a:t>
              </a:r>
              <a:r>
                <a:rPr lang="ca-ES" b="1" dirty="0">
                  <a:solidFill>
                    <a:schemeClr val="bg1"/>
                  </a:solidFill>
                </a:rPr>
                <a:t>, BZD, nitroglicerina, </a:t>
              </a:r>
              <a:r>
                <a:rPr lang="ca-ES" b="1" dirty="0" err="1">
                  <a:solidFill>
                    <a:schemeClr val="bg1"/>
                  </a:solidFill>
                </a:rPr>
                <a:t>metotrexate</a:t>
              </a:r>
              <a:r>
                <a:rPr lang="ca-ES" b="1" dirty="0">
                  <a:solidFill>
                    <a:schemeClr val="bg1"/>
                  </a:solidFill>
                </a:rPr>
                <a:t>, </a:t>
              </a:r>
              <a:r>
                <a:rPr lang="ca-ES" b="1" dirty="0" err="1">
                  <a:solidFill>
                    <a:schemeClr val="bg1"/>
                  </a:solidFill>
                </a:rPr>
                <a:t>acenocumarol</a:t>
              </a:r>
              <a:r>
                <a:rPr lang="ca-ES" b="1" dirty="0">
                  <a:solidFill>
                    <a:schemeClr val="bg1"/>
                  </a:solidFill>
                </a:rPr>
                <a:t>, warfarina, </a:t>
              </a:r>
              <a:r>
                <a:rPr lang="ca-ES" b="1" dirty="0" err="1">
                  <a:solidFill>
                    <a:schemeClr val="bg1"/>
                  </a:solidFill>
                </a:rPr>
                <a:t>biguanidines</a:t>
              </a:r>
              <a:r>
                <a:rPr lang="ca-ES" b="1" dirty="0">
                  <a:solidFill>
                    <a:schemeClr val="bg1"/>
                  </a:solidFill>
                </a:rPr>
                <a:t>, </a:t>
              </a:r>
              <a:r>
                <a:rPr lang="ca-ES" b="1" dirty="0" err="1">
                  <a:solidFill>
                    <a:schemeClr val="bg1"/>
                  </a:solidFill>
                </a:rPr>
                <a:t>guanetidina</a:t>
              </a:r>
              <a:r>
                <a:rPr lang="ca-ES" b="1" dirty="0">
                  <a:solidFill>
                    <a:schemeClr val="bg1"/>
                  </a:solidFill>
                </a:rPr>
                <a:t>, </a:t>
              </a:r>
              <a:r>
                <a:rPr lang="ca-ES" b="1" dirty="0" err="1">
                  <a:solidFill>
                    <a:schemeClr val="bg1"/>
                  </a:solidFill>
                </a:rPr>
                <a:t>betanidina</a:t>
              </a:r>
              <a:r>
                <a:rPr lang="ca-ES" b="1" dirty="0">
                  <a:solidFill>
                    <a:schemeClr val="bg1"/>
                  </a:solidFill>
                </a:rPr>
                <a:t> bromocriptina</a:t>
              </a:r>
              <a:r>
                <a:rPr lang="ca-ES" b="1" dirty="0" smtClean="0">
                  <a:solidFill>
                    <a:schemeClr val="bg1"/>
                  </a:solidFill>
                </a:rPr>
                <a:t>,...</a:t>
              </a:r>
              <a:endParaRPr lang="ca-ES" b="1" dirty="0">
                <a:solidFill>
                  <a:schemeClr val="bg1"/>
                </a:solidFill>
              </a:endParaRPr>
            </a:p>
          </p:txBody>
        </p:sp>
        <p:sp>
          <p:nvSpPr>
            <p:cNvPr id="18" name="Rectangle 17"/>
            <p:cNvSpPr/>
            <p:nvPr/>
          </p:nvSpPr>
          <p:spPr>
            <a:xfrm>
              <a:off x="0" y="2492896"/>
              <a:ext cx="3275856" cy="338554"/>
            </a:xfrm>
            <a:prstGeom prst="rect">
              <a:avLst/>
            </a:prstGeom>
          </p:spPr>
          <p:txBody>
            <a:bodyPr wrap="square">
              <a:spAutoFit/>
            </a:bodyPr>
            <a:lstStyle/>
            <a:p>
              <a:endParaRPr lang="ca-ES" sz="1600" b="1" i="1" dirty="0"/>
            </a:p>
          </p:txBody>
        </p:sp>
      </p:grpSp>
      <p:grpSp>
        <p:nvGrpSpPr>
          <p:cNvPr id="16" name="Agrupa 15"/>
          <p:cNvGrpSpPr/>
          <p:nvPr/>
        </p:nvGrpSpPr>
        <p:grpSpPr>
          <a:xfrm>
            <a:off x="6609357" y="4293096"/>
            <a:ext cx="2355130" cy="1800200"/>
            <a:chOff x="3729038" y="2279314"/>
            <a:chExt cx="1983735" cy="1800200"/>
          </a:xfrm>
        </p:grpSpPr>
        <p:pic>
          <p:nvPicPr>
            <p:cNvPr id="22938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038" y="2279314"/>
              <a:ext cx="192308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789691" y="2855378"/>
              <a:ext cx="1923082" cy="923330"/>
            </a:xfrm>
            <a:prstGeom prst="rect">
              <a:avLst/>
            </a:prstGeom>
          </p:spPr>
          <p:txBody>
            <a:bodyPr wrap="square">
              <a:spAutoFit/>
            </a:bodyPr>
            <a:lstStyle/>
            <a:p>
              <a:r>
                <a:rPr lang="ca-ES" b="1" smtClean="0">
                  <a:solidFill>
                    <a:schemeClr val="tx1">
                      <a:lumMod val="65000"/>
                      <a:lumOff val="35000"/>
                    </a:schemeClr>
                  </a:solidFill>
                </a:rPr>
                <a:t>Anestèsics, </a:t>
              </a:r>
              <a:r>
                <a:rPr lang="ca-ES" b="1">
                  <a:solidFill>
                    <a:schemeClr val="tx1">
                      <a:lumMod val="65000"/>
                      <a:lumOff val="35000"/>
                    </a:schemeClr>
                  </a:solidFill>
                </a:rPr>
                <a:t>ISRS, </a:t>
              </a:r>
              <a:r>
                <a:rPr lang="ca-ES" b="1" smtClean="0">
                  <a:solidFill>
                    <a:schemeClr val="tx1">
                      <a:lumMod val="65000"/>
                      <a:lumOff val="35000"/>
                    </a:schemeClr>
                  </a:solidFill>
                </a:rPr>
                <a:t>antiepilèptics,</a:t>
              </a:r>
            </a:p>
            <a:p>
              <a:r>
                <a:rPr lang="ca-ES" b="1" smtClean="0">
                  <a:solidFill>
                    <a:schemeClr val="tx1">
                      <a:lumMod val="65000"/>
                      <a:lumOff val="35000"/>
                    </a:schemeClr>
                  </a:solidFill>
                </a:rPr>
                <a:t>acenocumarol, ...</a:t>
              </a:r>
              <a:endParaRPr lang="ca-ES" b="1">
                <a:solidFill>
                  <a:schemeClr val="tx1">
                    <a:lumMod val="65000"/>
                    <a:lumOff val="35000"/>
                  </a:schemeClr>
                </a:solidFill>
              </a:endParaRPr>
            </a:p>
          </p:txBody>
        </p:sp>
      </p:grpSp>
      <p:sp>
        <p:nvSpPr>
          <p:cNvPr id="5" name="Rectangle arrodonit 4"/>
          <p:cNvSpPr/>
          <p:nvPr/>
        </p:nvSpPr>
        <p:spPr bwMode="auto">
          <a:xfrm>
            <a:off x="395536" y="1988840"/>
            <a:ext cx="2808312" cy="1008112"/>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dirty="0">
                <a:solidFill>
                  <a:schemeClr val="tx1">
                    <a:lumMod val="65000"/>
                    <a:lumOff val="35000"/>
                  </a:schemeClr>
                </a:solidFill>
              </a:rPr>
              <a:t>L’alcohol pot </a:t>
            </a:r>
            <a:r>
              <a:rPr lang="ca-ES" b="1" i="1" dirty="0">
                <a:solidFill>
                  <a:srgbClr val="C00000"/>
                </a:solidFill>
              </a:rPr>
              <a:t>potenciar</a:t>
            </a:r>
            <a:r>
              <a:rPr lang="ca-ES" b="1" i="1" dirty="0">
                <a:solidFill>
                  <a:schemeClr val="tx1">
                    <a:lumMod val="65000"/>
                    <a:lumOff val="35000"/>
                  </a:schemeClr>
                </a:solidFill>
              </a:rPr>
              <a:t> </a:t>
            </a:r>
            <a:r>
              <a:rPr lang="ca-ES" b="1" i="1" dirty="0">
                <a:solidFill>
                  <a:srgbClr val="C00000"/>
                </a:solidFill>
              </a:rPr>
              <a:t>acció </a:t>
            </a:r>
            <a:r>
              <a:rPr lang="ca-ES" b="1" i="1" dirty="0" smtClean="0">
                <a:solidFill>
                  <a:schemeClr val="tx1">
                    <a:lumMod val="65000"/>
                    <a:lumOff val="35000"/>
                  </a:schemeClr>
                </a:solidFill>
              </a:rPr>
              <a:t>i/o </a:t>
            </a:r>
            <a:r>
              <a:rPr lang="ca-ES" b="1" i="1" dirty="0">
                <a:solidFill>
                  <a:schemeClr val="tx1">
                    <a:lumMod val="65000"/>
                    <a:lumOff val="35000"/>
                  </a:schemeClr>
                </a:solidFill>
              </a:rPr>
              <a:t>els </a:t>
            </a:r>
            <a:r>
              <a:rPr lang="ca-ES" b="1" i="1" dirty="0">
                <a:solidFill>
                  <a:srgbClr val="C00000"/>
                </a:solidFill>
              </a:rPr>
              <a:t>efectes tòxics del fàrmac </a:t>
            </a:r>
            <a:endParaRPr lang="ca-ES" i="1" dirty="0">
              <a:solidFill>
                <a:srgbClr val="C00000"/>
              </a:solidFill>
            </a:endParaRPr>
          </a:p>
          <a:p>
            <a:pPr algn="ctr"/>
            <a:endParaRPr lang="ca-ES" sz="1700" b="1" i="1" dirty="0"/>
          </a:p>
        </p:txBody>
      </p:sp>
      <p:sp>
        <p:nvSpPr>
          <p:cNvPr id="20" name="Rectangle arrodonit 19"/>
          <p:cNvSpPr/>
          <p:nvPr/>
        </p:nvSpPr>
        <p:spPr bwMode="auto">
          <a:xfrm>
            <a:off x="4488786" y="4725144"/>
            <a:ext cx="2243454" cy="1008112"/>
          </a:xfrm>
          <a:prstGeom prst="roundRect">
            <a:avLst/>
          </a:prstGeom>
          <a:noFill/>
          <a:ln w="28575" cap="flat" cmpd="sng" algn="ctr">
            <a:solidFill>
              <a:srgbClr val="DBD6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smtClean="0">
                <a:solidFill>
                  <a:schemeClr val="tx1">
                    <a:lumMod val="65000"/>
                    <a:lumOff val="35000"/>
                  </a:schemeClr>
                </a:solidFill>
              </a:rPr>
              <a:t>L’alcohol pot </a:t>
            </a:r>
            <a:r>
              <a:rPr lang="ca-ES" b="1" i="1" smtClean="0">
                <a:solidFill>
                  <a:srgbClr val="C00000"/>
                </a:solidFill>
              </a:rPr>
              <a:t>reduir l’eficàcia </a:t>
            </a:r>
            <a:r>
              <a:rPr lang="ca-ES" b="1" i="1" smtClean="0">
                <a:solidFill>
                  <a:schemeClr val="tx1">
                    <a:lumMod val="65000"/>
                    <a:lumOff val="35000"/>
                  </a:schemeClr>
                </a:solidFill>
              </a:rPr>
              <a:t>d’alguns </a:t>
            </a:r>
            <a:r>
              <a:rPr lang="ca-ES" b="1" i="1" smtClean="0">
                <a:solidFill>
                  <a:srgbClr val="C00000"/>
                </a:solidFill>
              </a:rPr>
              <a:t>fàrmacs </a:t>
            </a:r>
            <a:endParaRPr lang="ca-ES" b="1" i="1">
              <a:solidFill>
                <a:srgbClr val="C00000"/>
              </a:solidFill>
            </a:endParaRPr>
          </a:p>
        </p:txBody>
      </p:sp>
      <p:sp>
        <p:nvSpPr>
          <p:cNvPr id="19" name="Rectangle arrodonit 18"/>
          <p:cNvSpPr/>
          <p:nvPr/>
        </p:nvSpPr>
        <p:spPr bwMode="auto">
          <a:xfrm>
            <a:off x="6300192" y="764704"/>
            <a:ext cx="2664296" cy="1008112"/>
          </a:xfrm>
          <a:prstGeom prst="roundRect">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b="1" i="1" dirty="0" err="1">
                <a:solidFill>
                  <a:schemeClr val="tx1">
                    <a:lumMod val="65000"/>
                    <a:lumOff val="35000"/>
                  </a:schemeClr>
                </a:solidFill>
              </a:rPr>
              <a:t>Fàrmacs</a:t>
            </a:r>
            <a:r>
              <a:rPr lang="es-ES" b="1" i="1" dirty="0">
                <a:solidFill>
                  <a:schemeClr val="tx1">
                    <a:lumMod val="65000"/>
                    <a:lumOff val="35000"/>
                  </a:schemeClr>
                </a:solidFill>
              </a:rPr>
              <a:t> que poden </a:t>
            </a:r>
            <a:r>
              <a:rPr lang="es-ES" b="1" i="1" dirty="0">
                <a:solidFill>
                  <a:srgbClr val="C00000"/>
                </a:solidFill>
              </a:rPr>
              <a:t>potenciar</a:t>
            </a:r>
            <a:r>
              <a:rPr lang="es-ES" b="1" i="1" dirty="0">
                <a:solidFill>
                  <a:schemeClr val="tx1">
                    <a:lumMod val="65000"/>
                    <a:lumOff val="35000"/>
                  </a:schemeClr>
                </a:solidFill>
              </a:rPr>
              <a:t> la </a:t>
            </a:r>
            <a:r>
              <a:rPr lang="es-ES" b="1" i="1" dirty="0" err="1">
                <a:solidFill>
                  <a:srgbClr val="C00000"/>
                </a:solidFill>
              </a:rPr>
              <a:t>toxicitat</a:t>
            </a:r>
            <a:r>
              <a:rPr lang="es-ES" b="1" i="1" dirty="0">
                <a:solidFill>
                  <a:srgbClr val="C00000"/>
                </a:solidFill>
              </a:rPr>
              <a:t> </a:t>
            </a:r>
            <a:r>
              <a:rPr lang="es-ES" b="1" i="1" dirty="0">
                <a:solidFill>
                  <a:schemeClr val="tx1">
                    <a:lumMod val="65000"/>
                    <a:lumOff val="35000"/>
                  </a:schemeClr>
                </a:solidFill>
              </a:rPr>
              <a:t>de </a:t>
            </a:r>
            <a:r>
              <a:rPr lang="es-ES" b="1" i="1" dirty="0" err="1">
                <a:solidFill>
                  <a:srgbClr val="C00000"/>
                </a:solidFill>
              </a:rPr>
              <a:t>l’alcohol</a:t>
            </a:r>
            <a:r>
              <a:rPr lang="es-ES" b="1" i="1" dirty="0">
                <a:solidFill>
                  <a:srgbClr val="C00000"/>
                </a:solidFill>
              </a:rPr>
              <a:t> </a:t>
            </a:r>
            <a:endParaRPr lang="ca-ES" b="1" i="1" dirty="0">
              <a:solidFill>
                <a:srgbClr val="C00000"/>
              </a:solidFill>
            </a:endParaRPr>
          </a:p>
        </p:txBody>
      </p:sp>
    </p:spTree>
    <p:extLst>
      <p:ext uri="{BB962C8B-B14F-4D97-AF65-F5344CB8AC3E}">
        <p14:creationId xmlns:p14="http://schemas.microsoft.com/office/powerpoint/2010/main" val="4009420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pPr algn="l"/>
            <a:r>
              <a:rPr lang="ca-ES" sz="2800" b="1" dirty="0"/>
              <a:t>Registre del consum d’alcohol. </a:t>
            </a:r>
            <a:endParaRPr lang="ca-ES" sz="2800" dirty="0"/>
          </a:p>
        </p:txBody>
      </p:sp>
      <p:sp>
        <p:nvSpPr>
          <p:cNvPr id="4" name="Rectangle 3"/>
          <p:cNvSpPr>
            <a:spLocks noChangeArrowheads="1"/>
          </p:cNvSpPr>
          <p:nvPr/>
        </p:nvSpPr>
        <p:spPr bwMode="auto">
          <a:xfrm>
            <a:off x="685800" y="2780928"/>
            <a:ext cx="2339975" cy="900112"/>
          </a:xfrm>
          <a:prstGeom prst="rect">
            <a:avLst/>
          </a:prstGeom>
          <a:solidFill>
            <a:srgbClr val="92D050"/>
          </a:solidFill>
          <a:ln>
            <a:noFill/>
          </a:ln>
          <a:extLst/>
        </p:spPr>
        <p:txBody>
          <a:bodyPr tIns="90000" anchor="ctr" anchorCtr="1"/>
          <a:lstStyle/>
          <a:p>
            <a:pPr algn="ctr">
              <a:lnSpc>
                <a:spcPts val="1900"/>
              </a:lnSpc>
              <a:spcAft>
                <a:spcPts val="700"/>
              </a:spcAft>
              <a:buFont typeface="Wingdings" pitchFamily="2" charset="2"/>
              <a:buNone/>
            </a:pPr>
            <a:r>
              <a:rPr lang="ca-ES" sz="1800" dirty="0" smtClean="0">
                <a:solidFill>
                  <a:schemeClr val="bg1"/>
                </a:solidFill>
                <a:latin typeface="Trebuchet MS" pitchFamily="34" charset="0"/>
                <a:cs typeface="Times New Roman" pitchFamily="18" charset="0"/>
              </a:rPr>
              <a:t>Instruments de </a:t>
            </a:r>
            <a:r>
              <a:rPr lang="ca-ES" sz="1800" dirty="0">
                <a:solidFill>
                  <a:schemeClr val="bg1"/>
                </a:solidFill>
                <a:latin typeface="Trebuchet MS" pitchFamily="34" charset="0"/>
                <a:cs typeface="Times New Roman" pitchFamily="18" charset="0"/>
              </a:rPr>
              <a:t>cribratge del consum de risc</a:t>
            </a:r>
            <a:endParaRPr lang="es-ES_tradnl" sz="1600" dirty="0">
              <a:latin typeface="Trebuchet MS" pitchFamily="34" charset="0"/>
              <a:cs typeface="Times New Roman" pitchFamily="18" charset="0"/>
            </a:endParaRPr>
          </a:p>
        </p:txBody>
      </p:sp>
      <p:sp>
        <p:nvSpPr>
          <p:cNvPr id="5" name="Rectangle 6"/>
          <p:cNvSpPr>
            <a:spLocks noChangeArrowheads="1"/>
          </p:cNvSpPr>
          <p:nvPr/>
        </p:nvSpPr>
        <p:spPr bwMode="auto">
          <a:xfrm>
            <a:off x="685800" y="3754065"/>
            <a:ext cx="2339975" cy="15113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16000" anchorCtr="1"/>
          <a:lstStyle/>
          <a:p>
            <a:pPr marL="190500" indent="-190500" algn="ctr">
              <a:lnSpc>
                <a:spcPts val="2800"/>
              </a:lnSpc>
              <a:spcAft>
                <a:spcPts val="400"/>
              </a:spcAft>
              <a:buFont typeface="Wingdings" pitchFamily="2" charset="2"/>
              <a:buNone/>
            </a:pPr>
            <a:r>
              <a:rPr lang="es-ES_tradnl" dirty="0">
                <a:latin typeface="Trebuchet MS" pitchFamily="34" charset="0"/>
              </a:rPr>
              <a:t>AUDIT</a:t>
            </a:r>
            <a:endParaRPr lang="es-ES_tradnl" altLang="ja-JP" dirty="0">
              <a:latin typeface="Trebuchet MS" pitchFamily="34" charset="0"/>
            </a:endParaRPr>
          </a:p>
          <a:p>
            <a:pPr marL="190500" indent="-190500" algn="ctr">
              <a:lnSpc>
                <a:spcPts val="2800"/>
              </a:lnSpc>
              <a:spcAft>
                <a:spcPts val="400"/>
              </a:spcAft>
              <a:buFont typeface="Wingdings" pitchFamily="2" charset="2"/>
              <a:buNone/>
            </a:pPr>
            <a:r>
              <a:rPr lang="es-ES_tradnl" dirty="0">
                <a:latin typeface="Trebuchet MS" pitchFamily="34" charset="0"/>
              </a:rPr>
              <a:t>AUDIT-C</a:t>
            </a:r>
          </a:p>
          <a:p>
            <a:pPr marL="190500" indent="-190500" algn="ctr">
              <a:lnSpc>
                <a:spcPts val="2800"/>
              </a:lnSpc>
              <a:spcAft>
                <a:spcPts val="400"/>
              </a:spcAft>
              <a:buFont typeface="Wingdings" pitchFamily="2" charset="2"/>
              <a:buNone/>
            </a:pPr>
            <a:r>
              <a:rPr lang="es-ES_tradnl" dirty="0" smtClean="0">
                <a:latin typeface="Trebuchet MS" pitchFamily="34" charset="0"/>
              </a:rPr>
              <a:t>Calculadora</a:t>
            </a:r>
            <a:endParaRPr lang="es-ES_tradnl" sz="1600" dirty="0">
              <a:latin typeface="Trebuchet MS" pitchFamily="34" charset="0"/>
            </a:endParaRPr>
          </a:p>
        </p:txBody>
      </p:sp>
      <p:sp>
        <p:nvSpPr>
          <p:cNvPr id="6" name="Rectangle 5"/>
          <p:cNvSpPr>
            <a:spLocks noChangeArrowheads="1"/>
          </p:cNvSpPr>
          <p:nvPr/>
        </p:nvSpPr>
        <p:spPr bwMode="auto">
          <a:xfrm>
            <a:off x="3995936" y="2203128"/>
            <a:ext cx="4392488" cy="1081856"/>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 i/o probable dependència</a:t>
            </a:r>
          </a:p>
          <a:p>
            <a:pPr algn="ctr">
              <a:lnSpc>
                <a:spcPts val="1900"/>
              </a:lnSpc>
              <a:spcAft>
                <a:spcPts val="700"/>
              </a:spcAft>
              <a:buFont typeface="Wingdings" pitchFamily="2" charset="2"/>
              <a:buNone/>
            </a:pPr>
            <a:endParaRPr lang="es-ES_tradnl" sz="1600" dirty="0">
              <a:latin typeface="Trebuchet MS" pitchFamily="34" charset="0"/>
              <a:cs typeface="Times New Roman" pitchFamily="18" charset="0"/>
            </a:endParaRPr>
          </a:p>
        </p:txBody>
      </p:sp>
      <p:sp>
        <p:nvSpPr>
          <p:cNvPr id="7" name="Rectangle 6"/>
          <p:cNvSpPr>
            <a:spLocks noChangeArrowheads="1"/>
          </p:cNvSpPr>
          <p:nvPr/>
        </p:nvSpPr>
        <p:spPr bwMode="auto">
          <a:xfrm>
            <a:off x="3995936" y="3573016"/>
            <a:ext cx="4392488" cy="1080120"/>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3 primeres preguntes </a:t>
            </a:r>
            <a:r>
              <a:rPr lang="ca-ES" dirty="0" err="1" smtClean="0">
                <a:solidFill>
                  <a:schemeClr val="bg1"/>
                </a:solidFill>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a:t>
            </a:r>
          </a:p>
        </p:txBody>
      </p:sp>
      <p:sp>
        <p:nvSpPr>
          <p:cNvPr id="8" name="Rectangle 7"/>
          <p:cNvSpPr>
            <a:spLocks noChangeArrowheads="1"/>
          </p:cNvSpPr>
          <p:nvPr/>
        </p:nvSpPr>
        <p:spPr bwMode="auto">
          <a:xfrm>
            <a:off x="3995936" y="4941168"/>
            <a:ext cx="4392488" cy="1008112"/>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Calculadora</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Instrument que mesura la quantitat d’alcohol que pren una persona</a:t>
            </a:r>
          </a:p>
        </p:txBody>
      </p:sp>
      <p:cxnSp>
        <p:nvCxnSpPr>
          <p:cNvPr id="10" name="Connector de fletxa recta 9"/>
          <p:cNvCxnSpPr/>
          <p:nvPr/>
        </p:nvCxnSpPr>
        <p:spPr>
          <a:xfrm flipV="1">
            <a:off x="3059832" y="2636912"/>
            <a:ext cx="859904"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or de fletxa recta 10"/>
          <p:cNvCxnSpPr/>
          <p:nvPr/>
        </p:nvCxnSpPr>
        <p:spPr>
          <a:xfrm>
            <a:off x="3059832" y="4121945"/>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or de fletxa recta 14"/>
          <p:cNvCxnSpPr/>
          <p:nvPr/>
        </p:nvCxnSpPr>
        <p:spPr>
          <a:xfrm>
            <a:off x="3036699" y="4215425"/>
            <a:ext cx="883037" cy="13018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rot="702940">
            <a:off x="5801648" y="1268010"/>
            <a:ext cx="3328155" cy="830997"/>
          </a:xfrm>
          <a:prstGeom prst="rect">
            <a:avLst/>
          </a:prstGeom>
          <a:solidFill>
            <a:schemeClr val="bg1">
              <a:lumMod val="6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400" b="1" dirty="0" err="1" smtClean="0">
                <a:solidFill>
                  <a:schemeClr val="bg1"/>
                </a:solidFill>
              </a:rPr>
              <a:t>Tots</a:t>
            </a:r>
            <a:r>
              <a:rPr lang="es-ES" sz="2400" b="1" dirty="0" smtClean="0">
                <a:solidFill>
                  <a:schemeClr val="bg1"/>
                </a:solidFill>
              </a:rPr>
              <a:t> </a:t>
            </a:r>
            <a:r>
              <a:rPr lang="es-ES" sz="2400" b="1" dirty="0" err="1" smtClean="0">
                <a:solidFill>
                  <a:schemeClr val="bg1"/>
                </a:solidFill>
              </a:rPr>
              <a:t>els</a:t>
            </a:r>
            <a:r>
              <a:rPr lang="es-ES" sz="2400" b="1" dirty="0" smtClean="0">
                <a:solidFill>
                  <a:schemeClr val="bg1"/>
                </a:solidFill>
              </a:rPr>
              <a:t> </a:t>
            </a:r>
            <a:r>
              <a:rPr lang="es-ES" sz="2400" b="1" dirty="0" err="1" smtClean="0">
                <a:solidFill>
                  <a:schemeClr val="bg1"/>
                </a:solidFill>
              </a:rPr>
              <a:t>instruments</a:t>
            </a:r>
            <a:r>
              <a:rPr lang="es-ES" sz="2400" b="1" dirty="0" smtClean="0">
                <a:solidFill>
                  <a:schemeClr val="bg1"/>
                </a:solidFill>
              </a:rPr>
              <a:t> </a:t>
            </a:r>
          </a:p>
          <a:p>
            <a:r>
              <a:rPr lang="es-ES" sz="2400" b="1" dirty="0" smtClean="0">
                <a:solidFill>
                  <a:schemeClr val="bg1"/>
                </a:solidFill>
              </a:rPr>
              <a:t>disponibles a </a:t>
            </a:r>
            <a:r>
              <a:rPr lang="es-ES" sz="2400" b="1" dirty="0" err="1" smtClean="0">
                <a:solidFill>
                  <a:schemeClr val="bg1"/>
                </a:solidFill>
              </a:rPr>
              <a:t>l’e</a:t>
            </a:r>
            <a:r>
              <a:rPr lang="es-ES" sz="2400" b="1" dirty="0" smtClean="0">
                <a:solidFill>
                  <a:schemeClr val="bg1"/>
                </a:solidFill>
              </a:rPr>
              <a:t>-CAP</a:t>
            </a:r>
            <a:endParaRPr lang="es-ES" sz="2400" b="1" dirty="0">
              <a:solidFill>
                <a:schemeClr val="bg1"/>
              </a:solidFill>
            </a:endParaRPr>
          </a:p>
        </p:txBody>
      </p:sp>
    </p:spTree>
    <p:extLst>
      <p:ext uri="{BB962C8B-B14F-4D97-AF65-F5344CB8AC3E}">
        <p14:creationId xmlns:p14="http://schemas.microsoft.com/office/powerpoint/2010/main" val="1065589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2 Imagen" descr="Sin títul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0965">
            <a:off x="6199777" y="205908"/>
            <a:ext cx="2862737" cy="20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940152" y="2689756"/>
            <a:ext cx="2592288" cy="830997"/>
          </a:xfrm>
          <a:prstGeom prst="rect">
            <a:avLst/>
          </a:prstGeom>
          <a:noFill/>
          <a:ln w="38100">
            <a:noFill/>
          </a:ln>
        </p:spPr>
        <p:txBody>
          <a:bodyPr wrap="square" rtlCol="0">
            <a:spAutoFit/>
          </a:bodyPr>
          <a:lstStyle/>
          <a:p>
            <a:pPr algn="ctr"/>
            <a:r>
              <a:rPr lang="ca-ES" sz="2000" smtClean="0"/>
              <a:t>Risc alt o molt alt</a:t>
            </a:r>
          </a:p>
          <a:p>
            <a:pPr algn="ctr"/>
            <a:r>
              <a:rPr lang="ca-ES" sz="1400" smtClean="0"/>
              <a:t>&gt; 40gr dones o &gt;60gr homes Audit – C &gt; 5</a:t>
            </a:r>
            <a:endParaRPr lang="ca-ES" sz="1400"/>
          </a:p>
        </p:txBody>
      </p:sp>
      <p:sp>
        <p:nvSpPr>
          <p:cNvPr id="6" name="5 CuadroTexto"/>
          <p:cNvSpPr txBox="1"/>
          <p:nvPr/>
        </p:nvSpPr>
        <p:spPr>
          <a:xfrm>
            <a:off x="3131840" y="2689756"/>
            <a:ext cx="2592288" cy="1046440"/>
          </a:xfrm>
          <a:prstGeom prst="rect">
            <a:avLst/>
          </a:prstGeom>
          <a:noFill/>
          <a:ln w="38100">
            <a:noFill/>
          </a:ln>
        </p:spPr>
        <p:txBody>
          <a:bodyPr wrap="square" rtlCol="0">
            <a:spAutoFit/>
          </a:bodyPr>
          <a:lstStyle/>
          <a:p>
            <a:pPr algn="ctr"/>
            <a:r>
              <a:rPr lang="ca-ES" sz="2000" dirty="0" smtClean="0"/>
              <a:t>Risc mig</a:t>
            </a:r>
          </a:p>
          <a:p>
            <a:pPr algn="ctr"/>
            <a:r>
              <a:rPr lang="ca-ES" sz="1400" dirty="0" smtClean="0"/>
              <a:t>20-40gr dones o 40-60gr homes</a:t>
            </a:r>
          </a:p>
          <a:p>
            <a:pPr algn="ctr"/>
            <a:r>
              <a:rPr lang="ca-ES" sz="1400" dirty="0" err="1" smtClean="0"/>
              <a:t>Audit</a:t>
            </a:r>
            <a:r>
              <a:rPr lang="ca-ES" sz="1400" dirty="0" smtClean="0"/>
              <a:t> –-C = 5</a:t>
            </a:r>
            <a:endParaRPr lang="ca-ES" sz="1400" dirty="0"/>
          </a:p>
        </p:txBody>
      </p:sp>
      <p:sp>
        <p:nvSpPr>
          <p:cNvPr id="7" name="6 CuadroTexto"/>
          <p:cNvSpPr txBox="1"/>
          <p:nvPr/>
        </p:nvSpPr>
        <p:spPr>
          <a:xfrm>
            <a:off x="323528" y="2689756"/>
            <a:ext cx="2592288" cy="830997"/>
          </a:xfrm>
          <a:prstGeom prst="rect">
            <a:avLst/>
          </a:prstGeom>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ca-ES" sz="2000" dirty="0" smtClean="0"/>
              <a:t>Risc baix</a:t>
            </a:r>
          </a:p>
          <a:p>
            <a:pPr algn="ctr"/>
            <a:r>
              <a:rPr lang="ca-ES" sz="1400" dirty="0" smtClean="0"/>
              <a:t>&lt; 20gr dones o &lt;40gr homes</a:t>
            </a:r>
          </a:p>
          <a:p>
            <a:pPr algn="ctr"/>
            <a:r>
              <a:rPr lang="ca-ES" sz="1400" dirty="0" err="1" smtClean="0"/>
              <a:t>Audit</a:t>
            </a:r>
            <a:r>
              <a:rPr lang="ca-ES" sz="1400" dirty="0" smtClean="0"/>
              <a:t> - C &lt; 5</a:t>
            </a:r>
            <a:endParaRPr lang="ca-ES" sz="1400" dirty="0"/>
          </a:p>
        </p:txBody>
      </p:sp>
      <p:sp>
        <p:nvSpPr>
          <p:cNvPr id="2" name="Títol 1"/>
          <p:cNvSpPr>
            <a:spLocks noGrp="1"/>
          </p:cNvSpPr>
          <p:nvPr>
            <p:ph type="title"/>
          </p:nvPr>
        </p:nvSpPr>
        <p:spPr>
          <a:xfrm>
            <a:off x="323528" y="274638"/>
            <a:ext cx="8229600" cy="1143000"/>
          </a:xfrm>
        </p:spPr>
        <p:txBody>
          <a:bodyPr/>
          <a:lstStyle/>
          <a:p>
            <a:r>
              <a:rPr lang="ca-ES" dirty="0" smtClean="0"/>
              <a:t>Avaluar el grau de risc d’alcohol</a:t>
            </a:r>
            <a:endParaRPr lang="ca-ES" dirty="0"/>
          </a:p>
        </p:txBody>
      </p:sp>
      <p:pic>
        <p:nvPicPr>
          <p:cNvPr id="12" name="2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965">
            <a:off x="6674165" y="118412"/>
            <a:ext cx="2555776" cy="191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adreDeText 2"/>
          <p:cNvSpPr txBox="1"/>
          <p:nvPr/>
        </p:nvSpPr>
        <p:spPr>
          <a:xfrm>
            <a:off x="1139036" y="3563724"/>
            <a:ext cx="1146468" cy="369332"/>
          </a:xfrm>
          <a:prstGeom prst="rect">
            <a:avLst/>
          </a:prstGeom>
          <a:noFill/>
        </p:spPr>
        <p:txBody>
          <a:bodyPr wrap="none" rtlCol="0">
            <a:spAutoFit/>
          </a:bodyPr>
          <a:lstStyle/>
          <a:p>
            <a:r>
              <a:rPr lang="ca-ES" b="1" smtClean="0"/>
              <a:t>Baix risc</a:t>
            </a:r>
            <a:endParaRPr lang="ca-ES" b="1"/>
          </a:p>
        </p:txBody>
      </p:sp>
      <p:sp>
        <p:nvSpPr>
          <p:cNvPr id="13" name="QuadreDeText 12"/>
          <p:cNvSpPr txBox="1"/>
          <p:nvPr/>
        </p:nvSpPr>
        <p:spPr>
          <a:xfrm>
            <a:off x="2771800" y="3779748"/>
            <a:ext cx="3339376" cy="369332"/>
          </a:xfrm>
          <a:prstGeom prst="rect">
            <a:avLst/>
          </a:prstGeom>
          <a:noFill/>
        </p:spPr>
        <p:txBody>
          <a:bodyPr wrap="none" rtlCol="0">
            <a:spAutoFit/>
          </a:bodyPr>
          <a:lstStyle/>
          <a:p>
            <a:r>
              <a:rPr lang="ca-ES" b="1"/>
              <a:t>Consum de risc o perjudicial</a:t>
            </a:r>
          </a:p>
        </p:txBody>
      </p:sp>
      <p:sp>
        <p:nvSpPr>
          <p:cNvPr id="14" name="QuadreDeText 13"/>
          <p:cNvSpPr txBox="1"/>
          <p:nvPr/>
        </p:nvSpPr>
        <p:spPr>
          <a:xfrm>
            <a:off x="6012160" y="3573016"/>
            <a:ext cx="2492990" cy="369332"/>
          </a:xfrm>
          <a:prstGeom prst="rect">
            <a:avLst/>
          </a:prstGeom>
          <a:noFill/>
        </p:spPr>
        <p:txBody>
          <a:bodyPr wrap="none" rtlCol="0">
            <a:spAutoFit/>
          </a:bodyPr>
          <a:lstStyle/>
          <a:p>
            <a:r>
              <a:rPr lang="ca-ES" b="1"/>
              <a:t>Dependència alcohol</a:t>
            </a:r>
          </a:p>
        </p:txBody>
      </p:sp>
      <p:cxnSp>
        <p:nvCxnSpPr>
          <p:cNvPr id="18" name="Connector de fletxa recta 17"/>
          <p:cNvCxnSpPr>
            <a:stCxn id="3" idx="2"/>
          </p:cNvCxnSpPr>
          <p:nvPr/>
        </p:nvCxnSpPr>
        <p:spPr bwMode="auto">
          <a:xfrm flipH="1">
            <a:off x="1667386" y="3933056"/>
            <a:ext cx="44884"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Connector de fletxa recta 18"/>
          <p:cNvCxnSpPr/>
          <p:nvPr/>
        </p:nvCxnSpPr>
        <p:spPr bwMode="auto">
          <a:xfrm>
            <a:off x="4489397" y="411307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0" name="Connector de fletxa recta 19"/>
          <p:cNvCxnSpPr/>
          <p:nvPr/>
        </p:nvCxnSpPr>
        <p:spPr bwMode="auto">
          <a:xfrm>
            <a:off x="7380312" y="3978188"/>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Connector de fletxa recta 20"/>
          <p:cNvCxnSpPr/>
          <p:nvPr/>
        </p:nvCxnSpPr>
        <p:spPr bwMode="auto">
          <a:xfrm>
            <a:off x="4446679" y="232971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2" name="Connector de fletxa recta 21"/>
          <p:cNvCxnSpPr/>
          <p:nvPr/>
        </p:nvCxnSpPr>
        <p:spPr bwMode="auto">
          <a:xfrm flipH="1">
            <a:off x="2267744" y="2276872"/>
            <a:ext cx="576064" cy="2880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4" name="Connector de fletxa recta 23"/>
          <p:cNvCxnSpPr/>
          <p:nvPr/>
        </p:nvCxnSpPr>
        <p:spPr bwMode="auto">
          <a:xfrm>
            <a:off x="5724128" y="2276872"/>
            <a:ext cx="504056" cy="32966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pic>
        <p:nvPicPr>
          <p:cNvPr id="31" name="1 Imagen" descr="Sin título-1.jpg"/>
          <p:cNvPicPr>
            <a:picLocks noChangeAspect="1"/>
          </p:cNvPicPr>
          <p:nvPr/>
        </p:nvPicPr>
        <p:blipFill rotWithShape="1">
          <a:blip r:embed="rId5" cstate="print">
            <a:extLst>
              <a:ext uri="{28A0092B-C50C-407E-A947-70E740481C1C}">
                <a14:useLocalDpi xmlns:a14="http://schemas.microsoft.com/office/drawing/2010/main" val="0"/>
              </a:ext>
            </a:extLst>
          </a:blip>
          <a:srcRect t="651" b="41311"/>
          <a:stretch/>
        </p:blipFill>
        <p:spPr bwMode="auto">
          <a:xfrm>
            <a:off x="28778" y="5157192"/>
            <a:ext cx="3765344" cy="167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412776"/>
            <a:ext cx="2592288" cy="1008112"/>
          </a:xfrm>
          <a:prstGeom prst="rect">
            <a:avLst/>
          </a:prstGeom>
          <a:noFill/>
          <a:ln>
            <a:noFill/>
          </a:ln>
        </p:spPr>
      </p:pic>
      <p:sp>
        <p:nvSpPr>
          <p:cNvPr id="25" name="24 Rectángulo"/>
          <p:cNvSpPr/>
          <p:nvPr/>
        </p:nvSpPr>
        <p:spPr>
          <a:xfrm>
            <a:off x="2987824" y="1412776"/>
            <a:ext cx="2520280" cy="892552"/>
          </a:xfrm>
          <a:prstGeom prst="rect">
            <a:avLst/>
          </a:prstGeom>
        </p:spPr>
        <p:txBody>
          <a:bodyPr wrap="square">
            <a:spAutoFit/>
          </a:bodyPr>
          <a:lstStyle/>
          <a:p>
            <a:pPr algn="ctr"/>
            <a:r>
              <a:rPr lang="ca-ES" sz="2000" b="1" smtClean="0"/>
              <a:t>Avaluar consum d’alcohol</a:t>
            </a:r>
          </a:p>
          <a:p>
            <a:pPr algn="ctr"/>
            <a:r>
              <a:rPr lang="ca-ES" sz="1200" smtClean="0"/>
              <a:t>(calculadora o Audit C)</a:t>
            </a:r>
            <a:endParaRPr lang="ca-ES" sz="1200"/>
          </a:p>
        </p:txBody>
      </p:sp>
      <p:pic>
        <p:nvPicPr>
          <p:cNvPr id="2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365104"/>
            <a:ext cx="2592288"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23528" y="4365104"/>
            <a:ext cx="2592288" cy="400110"/>
          </a:xfrm>
          <a:prstGeom prst="rect">
            <a:avLst/>
          </a:prstGeom>
          <a:noFill/>
          <a:ln>
            <a:noFill/>
          </a:ln>
        </p:spPr>
        <p:txBody>
          <a:bodyPr wrap="square" rtlCol="0">
            <a:spAutoFit/>
          </a:bodyPr>
          <a:lstStyle/>
          <a:p>
            <a:pPr algn="ctr"/>
            <a:r>
              <a:rPr lang="ca-ES" sz="2000" b="1" smtClean="0"/>
              <a:t>Reforçar conducta</a:t>
            </a:r>
            <a:endParaRPr lang="ca-ES" sz="2000" b="1"/>
          </a:p>
        </p:txBody>
      </p:sp>
      <p:pic>
        <p:nvPicPr>
          <p:cNvPr id="2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509120"/>
            <a:ext cx="230425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131840" y="4541058"/>
            <a:ext cx="2592288" cy="400110"/>
          </a:xfrm>
          <a:prstGeom prst="rect">
            <a:avLst/>
          </a:prstGeom>
          <a:noFill/>
          <a:ln>
            <a:noFill/>
          </a:ln>
        </p:spPr>
        <p:txBody>
          <a:bodyPr wrap="square" rtlCol="0">
            <a:spAutoFit/>
          </a:bodyPr>
          <a:lstStyle/>
          <a:p>
            <a:pPr algn="ctr"/>
            <a:r>
              <a:rPr lang="ca-ES" sz="2000" b="1" smtClean="0"/>
              <a:t>Intervenció breu</a:t>
            </a:r>
            <a:endParaRPr lang="ca-ES" sz="2000" b="1"/>
          </a:p>
        </p:txBody>
      </p:sp>
      <p:pic>
        <p:nvPicPr>
          <p:cNvPr id="3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4437112"/>
            <a:ext cx="25202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940152" y="4449306"/>
            <a:ext cx="2592288" cy="707886"/>
          </a:xfrm>
          <a:prstGeom prst="rect">
            <a:avLst/>
          </a:prstGeom>
          <a:noFill/>
          <a:ln>
            <a:noFill/>
          </a:ln>
        </p:spPr>
        <p:txBody>
          <a:bodyPr wrap="square" rtlCol="0">
            <a:spAutoFit/>
          </a:bodyPr>
          <a:lstStyle/>
          <a:p>
            <a:pPr algn="ctr"/>
            <a:r>
              <a:rPr lang="ca-ES" sz="2000" b="1" smtClean="0"/>
              <a:t>Intervenció breu + seguiment clínic</a:t>
            </a:r>
            <a:endParaRPr lang="ca-ES" sz="2000" b="1"/>
          </a:p>
        </p:txBody>
      </p:sp>
    </p:spTree>
    <p:extLst>
      <p:ext uri="{BB962C8B-B14F-4D97-AF65-F5344CB8AC3E}">
        <p14:creationId xmlns:p14="http://schemas.microsoft.com/office/powerpoint/2010/main" val="2873911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Avaluar la </a:t>
            </a:r>
            <a:r>
              <a:rPr lang="es-ES" dirty="0" err="1" smtClean="0"/>
              <a:t>disposició</a:t>
            </a:r>
            <a:r>
              <a:rPr lang="es-ES" dirty="0" smtClean="0"/>
              <a:t> del </a:t>
            </a:r>
            <a:r>
              <a:rPr lang="es-ES" dirty="0" err="1" smtClean="0"/>
              <a:t>pacient</a:t>
            </a:r>
            <a:endParaRPr lang="es-ES" dirty="0"/>
          </a:p>
        </p:txBody>
      </p:sp>
      <p:sp>
        <p:nvSpPr>
          <p:cNvPr id="5" name="4 CuadroTexto"/>
          <p:cNvSpPr txBox="1"/>
          <p:nvPr/>
        </p:nvSpPr>
        <p:spPr>
          <a:xfrm>
            <a:off x="1835696" y="2636912"/>
            <a:ext cx="432048" cy="400110"/>
          </a:xfrm>
          <a:prstGeom prst="rect">
            <a:avLst/>
          </a:prstGeom>
          <a:noFill/>
          <a:ln>
            <a:noFill/>
          </a:ln>
        </p:spPr>
        <p:txBody>
          <a:bodyPr wrap="square" rtlCol="0">
            <a:spAutoFit/>
          </a:bodyPr>
          <a:lstStyle/>
          <a:p>
            <a:r>
              <a:rPr lang="ca-ES" sz="2000" b="1" smtClean="0"/>
              <a:t>SI</a:t>
            </a:r>
            <a:endParaRPr lang="ca-ES" sz="2000" b="1"/>
          </a:p>
        </p:txBody>
      </p:sp>
      <p:sp>
        <p:nvSpPr>
          <p:cNvPr id="6" name="5 CuadroTexto"/>
          <p:cNvSpPr txBox="1"/>
          <p:nvPr/>
        </p:nvSpPr>
        <p:spPr>
          <a:xfrm>
            <a:off x="3923928" y="1772816"/>
            <a:ext cx="567680" cy="400110"/>
          </a:xfrm>
          <a:prstGeom prst="rect">
            <a:avLst/>
          </a:prstGeom>
          <a:noFill/>
          <a:ln>
            <a:noFill/>
          </a:ln>
        </p:spPr>
        <p:txBody>
          <a:bodyPr wrap="square" rtlCol="0">
            <a:spAutoFit/>
          </a:bodyPr>
          <a:lstStyle/>
          <a:p>
            <a:r>
              <a:rPr lang="ca-ES" sz="2000" b="1" smtClean="0"/>
              <a:t>NO</a:t>
            </a:r>
            <a:endParaRPr lang="ca-ES" sz="2000" b="1"/>
          </a:p>
        </p:txBody>
      </p:sp>
      <p:sp>
        <p:nvSpPr>
          <p:cNvPr id="8" name="7 CuadroTexto"/>
          <p:cNvSpPr txBox="1"/>
          <p:nvPr/>
        </p:nvSpPr>
        <p:spPr>
          <a:xfrm>
            <a:off x="1763688" y="4931876"/>
            <a:ext cx="432048" cy="400110"/>
          </a:xfrm>
          <a:prstGeom prst="rect">
            <a:avLst/>
          </a:prstGeom>
          <a:noFill/>
          <a:ln>
            <a:noFill/>
          </a:ln>
        </p:spPr>
        <p:txBody>
          <a:bodyPr wrap="square" rtlCol="0">
            <a:spAutoFit/>
          </a:bodyPr>
          <a:lstStyle/>
          <a:p>
            <a:r>
              <a:rPr lang="ca-ES" sz="2000" b="1" smtClean="0"/>
              <a:t>SI</a:t>
            </a:r>
            <a:endParaRPr lang="ca-ES" sz="2000" b="1"/>
          </a:p>
        </p:txBody>
      </p:sp>
      <p:sp>
        <p:nvSpPr>
          <p:cNvPr id="9" name="8 CuadroTexto"/>
          <p:cNvSpPr txBox="1"/>
          <p:nvPr/>
        </p:nvSpPr>
        <p:spPr>
          <a:xfrm>
            <a:off x="3923928" y="3573016"/>
            <a:ext cx="567680" cy="400110"/>
          </a:xfrm>
          <a:prstGeom prst="rect">
            <a:avLst/>
          </a:prstGeom>
          <a:noFill/>
          <a:ln>
            <a:noFill/>
          </a:ln>
        </p:spPr>
        <p:txBody>
          <a:bodyPr wrap="square" rtlCol="0">
            <a:spAutoFit/>
          </a:bodyPr>
          <a:lstStyle/>
          <a:p>
            <a:r>
              <a:rPr lang="ca-ES" sz="2000" b="1" smtClean="0"/>
              <a:t>NO</a:t>
            </a:r>
            <a:endParaRPr lang="ca-ES" sz="2000" b="1"/>
          </a:p>
        </p:txBody>
      </p:sp>
      <p:pic>
        <p:nvPicPr>
          <p:cNvPr id="3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6503" y="5285748"/>
            <a:ext cx="4513929" cy="792088"/>
          </a:xfrm>
          <a:prstGeom prst="rect">
            <a:avLst/>
          </a:prstGeom>
          <a:noFill/>
          <a:ln>
            <a:noFill/>
          </a:ln>
          <a:extLst/>
        </p:spPr>
      </p:pic>
      <p:sp>
        <p:nvSpPr>
          <p:cNvPr id="11" name="QuadreDeText 4"/>
          <p:cNvSpPr txBox="1">
            <a:spLocks noChangeArrowheads="1"/>
          </p:cNvSpPr>
          <p:nvPr/>
        </p:nvSpPr>
        <p:spPr bwMode="auto">
          <a:xfrm>
            <a:off x="4067944" y="5301208"/>
            <a:ext cx="4680520"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Provocar el diàleg del canvi movilitzador</a:t>
            </a:r>
          </a:p>
          <a:p>
            <a:pPr eaLnBrk="1" hangingPunct="1"/>
            <a:r>
              <a:rPr lang="ca-ES" sz="1800" smtClean="0"/>
              <a:t>Negociar opcions de tractament</a:t>
            </a:r>
            <a:endParaRPr lang="ca-ES" sz="1800"/>
          </a:p>
        </p:txBody>
      </p:sp>
      <p:cxnSp>
        <p:nvCxnSpPr>
          <p:cNvPr id="14" name="13 Conector recto de flecha"/>
          <p:cNvCxnSpPr>
            <a:endCxn id="5" idx="0"/>
          </p:cNvCxnSpPr>
          <p:nvPr/>
        </p:nvCxnSpPr>
        <p:spPr bwMode="auto">
          <a:xfrm>
            <a:off x="2051720" y="2070140"/>
            <a:ext cx="0" cy="5667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14 Conector recto de flecha"/>
          <p:cNvCxnSpPr>
            <a:endCxn id="8" idx="0"/>
          </p:cNvCxnSpPr>
          <p:nvPr/>
        </p:nvCxnSpPr>
        <p:spPr bwMode="auto">
          <a:xfrm>
            <a:off x="1979712" y="4222829"/>
            <a:ext cx="0" cy="709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19 Conector recto de flecha"/>
          <p:cNvCxnSpPr>
            <a:endCxn id="6" idx="1"/>
          </p:cNvCxnSpPr>
          <p:nvPr/>
        </p:nvCxnSpPr>
        <p:spPr bwMode="auto">
          <a:xfrm>
            <a:off x="3575070" y="1957482"/>
            <a:ext cx="348858" cy="153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21 Conector recto de flecha"/>
          <p:cNvCxnSpPr>
            <a:stCxn id="6" idx="3"/>
          </p:cNvCxnSpPr>
          <p:nvPr/>
        </p:nvCxnSpPr>
        <p:spPr bwMode="auto">
          <a:xfrm>
            <a:off x="4491608" y="1972871"/>
            <a:ext cx="36842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23 Conector recto de flecha"/>
          <p:cNvCxnSpPr>
            <a:endCxn id="9" idx="1"/>
          </p:cNvCxnSpPr>
          <p:nvPr/>
        </p:nvCxnSpPr>
        <p:spPr bwMode="auto">
          <a:xfrm>
            <a:off x="3434292" y="3753906"/>
            <a:ext cx="489636" cy="191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25 Conector recto de flecha"/>
          <p:cNvCxnSpPr>
            <a:stCxn id="9" idx="3"/>
            <a:endCxn id="12" idx="1"/>
          </p:cNvCxnSpPr>
          <p:nvPr/>
        </p:nvCxnSpPr>
        <p:spPr bwMode="auto">
          <a:xfrm flipV="1">
            <a:off x="4491608" y="3752166"/>
            <a:ext cx="270012" cy="209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27 Conector recto de flecha"/>
          <p:cNvCxnSpPr>
            <a:stCxn id="5" idx="2"/>
          </p:cNvCxnSpPr>
          <p:nvPr/>
        </p:nvCxnSpPr>
        <p:spPr bwMode="auto">
          <a:xfrm>
            <a:off x="2051720" y="3037022"/>
            <a:ext cx="0" cy="393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29 Conector recto de flecha"/>
          <p:cNvCxnSpPr/>
          <p:nvPr/>
        </p:nvCxnSpPr>
        <p:spPr bwMode="auto">
          <a:xfrm>
            <a:off x="2411760" y="5331986"/>
            <a:ext cx="1479936" cy="2923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1" name="Agrupa 99"/>
          <p:cNvGrpSpPr/>
          <p:nvPr/>
        </p:nvGrpSpPr>
        <p:grpSpPr>
          <a:xfrm>
            <a:off x="813164" y="1484784"/>
            <a:ext cx="2750724" cy="864096"/>
            <a:chOff x="1547664" y="1565176"/>
            <a:chExt cx="1872208" cy="495672"/>
          </a:xfrm>
        </p:grpSpPr>
        <p:pic>
          <p:nvPicPr>
            <p:cNvPr id="2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619672" y="1628346"/>
              <a:ext cx="125732" cy="211860"/>
            </a:xfrm>
            <a:prstGeom prst="rect">
              <a:avLst/>
            </a:prstGeom>
          </p:spPr>
          <p:txBody>
            <a:bodyPr wrap="none">
              <a:spAutoFit/>
            </a:bodyPr>
            <a:lstStyle/>
            <a:p>
              <a:endParaRPr lang="ca-ES" b="1">
                <a:solidFill>
                  <a:srgbClr val="75BA06"/>
                </a:solidFill>
              </a:endParaRPr>
            </a:p>
          </p:txBody>
        </p:sp>
      </p:grpSp>
      <p:sp>
        <p:nvSpPr>
          <p:cNvPr id="3" name="Rectangle 2"/>
          <p:cNvSpPr/>
          <p:nvPr/>
        </p:nvSpPr>
        <p:spPr>
          <a:xfrm>
            <a:off x="1043608" y="1552255"/>
            <a:ext cx="2531462" cy="646331"/>
          </a:xfrm>
          <a:prstGeom prst="rect">
            <a:avLst/>
          </a:prstGeom>
        </p:spPr>
        <p:txBody>
          <a:bodyPr wrap="none">
            <a:spAutoFit/>
          </a:bodyPr>
          <a:lstStyle/>
          <a:p>
            <a:r>
              <a:rPr lang="ca-ES" smtClean="0"/>
              <a:t>Vol fer </a:t>
            </a:r>
            <a:r>
              <a:rPr lang="ca-ES" b="1" smtClean="0">
                <a:solidFill>
                  <a:srgbClr val="C00000"/>
                </a:solidFill>
              </a:rPr>
              <a:t>canvis</a:t>
            </a:r>
            <a:r>
              <a:rPr lang="ca-ES" smtClean="0">
                <a:solidFill>
                  <a:srgbClr val="C00000"/>
                </a:solidFill>
              </a:rPr>
              <a:t> </a:t>
            </a:r>
            <a:r>
              <a:rPr lang="ca-ES" smtClean="0"/>
              <a:t>en el </a:t>
            </a:r>
          </a:p>
          <a:p>
            <a:r>
              <a:rPr lang="ca-ES" smtClean="0"/>
              <a:t>seu consum d’alcohol?</a:t>
            </a:r>
            <a:endParaRPr lang="ca-ES"/>
          </a:p>
        </p:txBody>
      </p:sp>
      <p:grpSp>
        <p:nvGrpSpPr>
          <p:cNvPr id="27" name="Agrupa 99"/>
          <p:cNvGrpSpPr/>
          <p:nvPr/>
        </p:nvGrpSpPr>
        <p:grpSpPr>
          <a:xfrm>
            <a:off x="611560" y="3429000"/>
            <a:ext cx="2952328" cy="1183486"/>
            <a:chOff x="1547664" y="1565176"/>
            <a:chExt cx="1872208" cy="495672"/>
          </a:xfrm>
        </p:grpSpPr>
        <p:pic>
          <p:nvPicPr>
            <p:cNvPr id="2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619672" y="1628346"/>
              <a:ext cx="117146" cy="154685"/>
            </a:xfrm>
            <a:prstGeom prst="rect">
              <a:avLst/>
            </a:prstGeom>
          </p:spPr>
          <p:txBody>
            <a:bodyPr wrap="none">
              <a:spAutoFit/>
            </a:bodyPr>
            <a:lstStyle/>
            <a:p>
              <a:endParaRPr lang="ca-ES" b="1">
                <a:solidFill>
                  <a:srgbClr val="75BA06"/>
                </a:solidFill>
              </a:endParaRPr>
            </a:p>
          </p:txBody>
        </p:sp>
      </p:grpSp>
      <p:sp>
        <p:nvSpPr>
          <p:cNvPr id="13" name="Rectangle 12"/>
          <p:cNvSpPr/>
          <p:nvPr/>
        </p:nvSpPr>
        <p:spPr>
          <a:xfrm>
            <a:off x="748032" y="3501008"/>
            <a:ext cx="2815856" cy="923330"/>
          </a:xfrm>
          <a:prstGeom prst="rect">
            <a:avLst/>
          </a:prstGeom>
        </p:spPr>
        <p:txBody>
          <a:bodyPr wrap="square">
            <a:spAutoFit/>
          </a:bodyPr>
          <a:lstStyle/>
          <a:p>
            <a:r>
              <a:rPr lang="ca-ES" smtClean="0"/>
              <a:t>Se sent </a:t>
            </a:r>
            <a:r>
              <a:rPr lang="ca-ES" b="1" smtClean="0">
                <a:solidFill>
                  <a:srgbClr val="C00000"/>
                </a:solidFill>
              </a:rPr>
              <a:t>capaç</a:t>
            </a:r>
            <a:r>
              <a:rPr lang="ca-ES" smtClean="0">
                <a:solidFill>
                  <a:srgbClr val="C00000"/>
                </a:solidFill>
              </a:rPr>
              <a:t> </a:t>
            </a:r>
            <a:r>
              <a:rPr lang="ca-ES" smtClean="0"/>
              <a:t>de fer </a:t>
            </a:r>
          </a:p>
          <a:p>
            <a:r>
              <a:rPr lang="ca-ES" smtClean="0"/>
              <a:t>canvis en el seu consum </a:t>
            </a:r>
          </a:p>
          <a:p>
            <a:r>
              <a:rPr lang="ca-ES" smtClean="0"/>
              <a:t>d’alcohol?</a:t>
            </a:r>
            <a:endParaRPr lang="ca-ES"/>
          </a:p>
        </p:txBody>
      </p:sp>
      <p:pic>
        <p:nvPicPr>
          <p:cNvPr id="3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356992"/>
            <a:ext cx="2701607" cy="792088"/>
          </a:xfrm>
          <a:prstGeom prst="rect">
            <a:avLst/>
          </a:prstGeom>
          <a:noFill/>
          <a:ln>
            <a:noFill/>
          </a:ln>
          <a:extLst/>
        </p:spPr>
      </p:pic>
      <p:sp>
        <p:nvSpPr>
          <p:cNvPr id="12" name="QuadreDeText 4"/>
          <p:cNvSpPr txBox="1">
            <a:spLocks noChangeArrowheads="1"/>
          </p:cNvSpPr>
          <p:nvPr/>
        </p:nvSpPr>
        <p:spPr bwMode="auto">
          <a:xfrm>
            <a:off x="4761620" y="3429000"/>
            <a:ext cx="3168352"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     Adaptar els objectius</a:t>
            </a:r>
          </a:p>
          <a:p>
            <a:pPr eaLnBrk="1" hangingPunct="1"/>
            <a:r>
              <a:rPr lang="ca-ES" sz="1800" smtClean="0"/>
              <a:t>     Promoure l’autoeficàcia </a:t>
            </a:r>
            <a:endParaRPr lang="ca-ES" sz="1800"/>
          </a:p>
        </p:txBody>
      </p:sp>
      <p:pic>
        <p:nvPicPr>
          <p:cNvPr id="3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28800"/>
            <a:ext cx="3703621" cy="792088"/>
          </a:xfrm>
          <a:prstGeom prst="rect">
            <a:avLst/>
          </a:prstGeom>
          <a:noFill/>
          <a:ln>
            <a:noFill/>
          </a:ln>
          <a:extLst/>
        </p:spPr>
      </p:pic>
      <p:sp>
        <p:nvSpPr>
          <p:cNvPr id="10" name="QuadreDeText 4"/>
          <p:cNvSpPr txBox="1">
            <a:spLocks noChangeArrowheads="1"/>
          </p:cNvSpPr>
          <p:nvPr/>
        </p:nvSpPr>
        <p:spPr bwMode="auto">
          <a:xfrm>
            <a:off x="5039544" y="1630541"/>
            <a:ext cx="3996952" cy="646331"/>
          </a:xfrm>
          <a:prstGeom prst="rect">
            <a:avLst/>
          </a:prstGeom>
          <a:no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Promoure consciència</a:t>
            </a:r>
          </a:p>
          <a:p>
            <a:pPr eaLnBrk="1" hangingPunct="1"/>
            <a:r>
              <a:rPr lang="ca-ES" sz="1800" smtClean="0"/>
              <a:t>Promoure la discrepància interna</a:t>
            </a:r>
            <a:endParaRPr lang="ca-ES" sz="1800"/>
          </a:p>
        </p:txBody>
      </p:sp>
    </p:spTree>
    <p:extLst>
      <p:ext uri="{BB962C8B-B14F-4D97-AF65-F5344CB8AC3E}">
        <p14:creationId xmlns:p14="http://schemas.microsoft.com/office/powerpoint/2010/main" val="3288287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085184"/>
            <a:ext cx="2378765" cy="592575"/>
          </a:xfrm>
          <a:prstGeom prst="rect">
            <a:avLst/>
          </a:prstGeom>
          <a:noFill/>
          <a:ln>
            <a:noFill/>
          </a:ln>
          <a:extLst/>
        </p:spPr>
      </p:pic>
      <p:grpSp>
        <p:nvGrpSpPr>
          <p:cNvPr id="2" name="Agrupa 89"/>
          <p:cNvGrpSpPr/>
          <p:nvPr/>
        </p:nvGrpSpPr>
        <p:grpSpPr>
          <a:xfrm>
            <a:off x="429286" y="3227576"/>
            <a:ext cx="1998148" cy="831739"/>
            <a:chOff x="455449" y="3445812"/>
            <a:chExt cx="1721662" cy="847284"/>
          </a:xfrm>
        </p:grpSpPr>
        <p:pic>
          <p:nvPicPr>
            <p:cNvPr id="1229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445812"/>
              <a:ext cx="1709567" cy="84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QuadreDeText 25"/>
            <p:cNvSpPr txBox="1"/>
            <p:nvPr/>
          </p:nvSpPr>
          <p:spPr>
            <a:xfrm>
              <a:off x="455449" y="3548924"/>
              <a:ext cx="1721662" cy="627058"/>
            </a:xfrm>
            <a:prstGeom prst="rect">
              <a:avLst/>
            </a:prstGeom>
            <a:noFill/>
          </p:spPr>
          <p:txBody>
            <a:bodyPr wrap="square" rtlCol="0">
              <a:spAutoFit/>
            </a:bodyPr>
            <a:lstStyle/>
            <a:p>
              <a:r>
                <a:rPr lang="ca-ES" sz="1600" dirty="0" smtClean="0"/>
                <a:t>Perquè “</a:t>
              </a:r>
              <a:r>
                <a:rPr lang="ca-ES" sz="1600" b="1" dirty="0" smtClean="0"/>
                <a:t>vol continuar bevent</a:t>
              </a:r>
              <a:r>
                <a:rPr lang="ca-ES" dirty="0" smtClean="0"/>
                <a:t>”</a:t>
              </a:r>
              <a:endParaRPr lang="ca-ES" dirty="0"/>
            </a:p>
          </p:txBody>
        </p:sp>
      </p:grpSp>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73005" flipH="1">
            <a:off x="3637863" y="695899"/>
            <a:ext cx="121560" cy="39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33551">
            <a:off x="5168998" y="701808"/>
            <a:ext cx="126233" cy="40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3005" flipH="1">
            <a:off x="1664289" y="2789936"/>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QuadreDeText 61"/>
          <p:cNvSpPr txBox="1"/>
          <p:nvPr/>
        </p:nvSpPr>
        <p:spPr>
          <a:xfrm>
            <a:off x="5220072" y="4869160"/>
            <a:ext cx="3806526" cy="954107"/>
          </a:xfrm>
          <a:prstGeom prst="rect">
            <a:avLst/>
          </a:prstGeom>
          <a:noFill/>
        </p:spPr>
        <p:txBody>
          <a:bodyPr wrap="square" rtlCol="0">
            <a:spAutoFit/>
          </a:bodyPr>
          <a:lstStyle/>
          <a:p>
            <a:pPr marL="285750" indent="-285750">
              <a:buBlip>
                <a:blip r:embed="rId7"/>
              </a:buBlip>
            </a:pPr>
            <a:r>
              <a:rPr lang="ca-ES" sz="1400" dirty="0" smtClean="0"/>
              <a:t>Ajudar al pacient a reconèixer el problema</a:t>
            </a:r>
          </a:p>
          <a:p>
            <a:pPr marL="285750" indent="-285750">
              <a:buBlip>
                <a:blip r:embed="rId7"/>
              </a:buBlip>
            </a:pPr>
            <a:r>
              <a:rPr lang="ca-ES" sz="1400" dirty="0" smtClean="0"/>
              <a:t>Establir objectius de recuperació</a:t>
            </a:r>
          </a:p>
          <a:p>
            <a:pPr marL="285750" indent="-285750">
              <a:buBlip>
                <a:blip r:embed="rId7"/>
              </a:buBlip>
            </a:pPr>
            <a:r>
              <a:rPr lang="ca-ES" sz="1400" dirty="0" smtClean="0"/>
              <a:t>Buscar el tractament especialitzat</a:t>
            </a:r>
          </a:p>
          <a:p>
            <a:r>
              <a:rPr lang="ca-ES" sz="1400" dirty="0" smtClean="0"/>
              <a:t> </a:t>
            </a:r>
            <a:endParaRPr lang="ca-ES" sz="1400" dirty="0"/>
          </a:p>
        </p:txBody>
      </p:sp>
      <p:pic>
        <p:nvPicPr>
          <p:cNvPr id="10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2957080" y="2861434"/>
            <a:ext cx="117727" cy="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Agrupa 99"/>
          <p:cNvGrpSpPr/>
          <p:nvPr/>
        </p:nvGrpSpPr>
        <p:grpSpPr>
          <a:xfrm>
            <a:off x="1547664" y="980728"/>
            <a:ext cx="2030644" cy="495672"/>
            <a:chOff x="1547664" y="1565176"/>
            <a:chExt cx="1872208" cy="495672"/>
          </a:xfrm>
        </p:grpSpPr>
        <p:pic>
          <p:nvPicPr>
            <p:cNvPr id="11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ectangle 92"/>
            <p:cNvSpPr/>
            <p:nvPr/>
          </p:nvSpPr>
          <p:spPr>
            <a:xfrm>
              <a:off x="1619672" y="1628346"/>
              <a:ext cx="1660014" cy="369332"/>
            </a:xfrm>
            <a:prstGeom prst="rect">
              <a:avLst/>
            </a:prstGeom>
          </p:spPr>
          <p:txBody>
            <a:bodyPr wrap="none">
              <a:spAutoFit/>
            </a:bodyPr>
            <a:lstStyle/>
            <a:p>
              <a:r>
                <a:rPr lang="ca-ES" b="1" dirty="0" err="1" smtClean="0">
                  <a:solidFill>
                    <a:srgbClr val="75BA06"/>
                  </a:solidFill>
                </a:rPr>
                <a:t>Binge</a:t>
              </a:r>
              <a:r>
                <a:rPr lang="ca-ES" b="1" dirty="0" smtClean="0">
                  <a:solidFill>
                    <a:srgbClr val="75BA06"/>
                  </a:solidFill>
                </a:rPr>
                <a:t> </a:t>
              </a:r>
              <a:r>
                <a:rPr lang="ca-ES" b="1" dirty="0" err="1" smtClean="0">
                  <a:solidFill>
                    <a:srgbClr val="75BA06"/>
                  </a:solidFill>
                </a:rPr>
                <a:t>drinking</a:t>
              </a:r>
              <a:endParaRPr lang="ca-ES" b="1" dirty="0">
                <a:solidFill>
                  <a:srgbClr val="75BA06"/>
                </a:solidFill>
              </a:endParaRPr>
            </a:p>
          </p:txBody>
        </p:sp>
      </p:grpSp>
      <p:grpSp>
        <p:nvGrpSpPr>
          <p:cNvPr id="5" name="Agrupa 96"/>
          <p:cNvGrpSpPr/>
          <p:nvPr/>
        </p:nvGrpSpPr>
        <p:grpSpPr>
          <a:xfrm>
            <a:off x="5364087" y="1052736"/>
            <a:ext cx="2077135" cy="495672"/>
            <a:chOff x="7092280" y="1717576"/>
            <a:chExt cx="1872208" cy="495672"/>
          </a:xfrm>
        </p:grpSpPr>
        <p:pic>
          <p:nvPicPr>
            <p:cNvPr id="11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17175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Rectangle 93"/>
            <p:cNvSpPr/>
            <p:nvPr/>
          </p:nvSpPr>
          <p:spPr>
            <a:xfrm>
              <a:off x="7098120" y="1749925"/>
              <a:ext cx="1726888" cy="369332"/>
            </a:xfrm>
            <a:prstGeom prst="rect">
              <a:avLst/>
            </a:prstGeom>
          </p:spPr>
          <p:txBody>
            <a:bodyPr wrap="none">
              <a:spAutoFit/>
            </a:bodyPr>
            <a:lstStyle/>
            <a:p>
              <a:r>
                <a:rPr lang="ca-ES" b="1" dirty="0">
                  <a:solidFill>
                    <a:srgbClr val="75BA06"/>
                  </a:solidFill>
                </a:rPr>
                <a:t>Consum de risc</a:t>
              </a:r>
            </a:p>
          </p:txBody>
        </p:sp>
      </p:grpSp>
      <p:sp>
        <p:nvSpPr>
          <p:cNvPr id="103" name="Rectangle 102"/>
          <p:cNvSpPr/>
          <p:nvPr/>
        </p:nvSpPr>
        <p:spPr>
          <a:xfrm>
            <a:off x="799659" y="5219908"/>
            <a:ext cx="2044149" cy="369332"/>
          </a:xfrm>
          <a:prstGeom prst="rect">
            <a:avLst/>
          </a:prstGeom>
        </p:spPr>
        <p:txBody>
          <a:bodyPr wrap="none">
            <a:spAutoFit/>
          </a:bodyPr>
          <a:lstStyle/>
          <a:p>
            <a:r>
              <a:rPr lang="ca-ES" b="1" dirty="0">
                <a:solidFill>
                  <a:srgbClr val="C00000"/>
                </a:solidFill>
              </a:rPr>
              <a:t>Intervenció </a:t>
            </a:r>
            <a:r>
              <a:rPr lang="ca-ES" b="1" dirty="0" smtClean="0">
                <a:solidFill>
                  <a:srgbClr val="C00000"/>
                </a:solidFill>
              </a:rPr>
              <a:t>breu </a:t>
            </a:r>
            <a:endParaRPr lang="ca-ES" b="1" dirty="0">
              <a:solidFill>
                <a:srgbClr val="C00000"/>
              </a:solidFill>
            </a:endParaRPr>
          </a:p>
        </p:txBody>
      </p:sp>
      <p:pic>
        <p:nvPicPr>
          <p:cNvPr id="12305"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0474" y="3446957"/>
            <a:ext cx="2727070" cy="70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Rectangle 109"/>
          <p:cNvSpPr/>
          <p:nvPr/>
        </p:nvSpPr>
        <p:spPr>
          <a:xfrm>
            <a:off x="5463629" y="1508591"/>
            <a:ext cx="3356843" cy="1200329"/>
          </a:xfrm>
          <a:prstGeom prst="rect">
            <a:avLst/>
          </a:prstGeom>
        </p:spPr>
        <p:txBody>
          <a:bodyPr wrap="square">
            <a:spAutoFit/>
          </a:bodyPr>
          <a:lstStyle/>
          <a:p>
            <a:r>
              <a:rPr lang="ca-ES" sz="1400" b="1" i="1" dirty="0">
                <a:solidFill>
                  <a:srgbClr val="C00000"/>
                </a:solidFill>
              </a:rPr>
              <a:t>Conseqüències a llarg termini:</a:t>
            </a:r>
          </a:p>
          <a:p>
            <a:r>
              <a:rPr lang="ca-ES" sz="1400" dirty="0" smtClean="0"/>
              <a:t>       - </a:t>
            </a:r>
            <a:r>
              <a:rPr lang="ca-ES" sz="1400" dirty="0"/>
              <a:t>M</a:t>
            </a:r>
            <a:r>
              <a:rPr lang="ca-ES" sz="1400" dirty="0" smtClean="0"/>
              <a:t>èdiques</a:t>
            </a:r>
            <a:endParaRPr lang="ca-ES" sz="1400" dirty="0"/>
          </a:p>
          <a:p>
            <a:r>
              <a:rPr lang="ca-ES" sz="1400" dirty="0" smtClean="0"/>
              <a:t>       - </a:t>
            </a:r>
            <a:r>
              <a:rPr lang="ca-ES" sz="1400" dirty="0"/>
              <a:t>P</a:t>
            </a:r>
            <a:r>
              <a:rPr lang="ca-ES" sz="1400" dirty="0" smtClean="0"/>
              <a:t>siquiàtriques</a:t>
            </a:r>
            <a:endParaRPr lang="ca-ES" sz="1400" dirty="0"/>
          </a:p>
          <a:p>
            <a:r>
              <a:rPr lang="ca-ES" sz="1400" dirty="0" smtClean="0"/>
              <a:t>       - Additives</a:t>
            </a:r>
            <a:endParaRPr lang="ca-ES" sz="1400" dirty="0"/>
          </a:p>
          <a:p>
            <a:r>
              <a:rPr lang="ca-ES" sz="1400" dirty="0" smtClean="0"/>
              <a:t>       - Familiars</a:t>
            </a:r>
            <a:endParaRPr lang="ca-ES" sz="1400" dirty="0"/>
          </a:p>
        </p:txBody>
      </p:sp>
      <p:sp>
        <p:nvSpPr>
          <p:cNvPr id="56" name="QuadreDeText 55"/>
          <p:cNvSpPr txBox="1"/>
          <p:nvPr/>
        </p:nvSpPr>
        <p:spPr>
          <a:xfrm>
            <a:off x="5580111" y="3536095"/>
            <a:ext cx="2687433" cy="584775"/>
          </a:xfrm>
          <a:prstGeom prst="rect">
            <a:avLst/>
          </a:prstGeom>
          <a:noFill/>
        </p:spPr>
        <p:txBody>
          <a:bodyPr wrap="square" rtlCol="0">
            <a:spAutoFit/>
          </a:bodyPr>
          <a:lstStyle/>
          <a:p>
            <a:r>
              <a:rPr lang="ca-ES" sz="1600" dirty="0" smtClean="0"/>
              <a:t>Compleix un mínim de</a:t>
            </a:r>
            <a:r>
              <a:rPr lang="ca-ES" sz="1600" b="1" dirty="0" smtClean="0"/>
              <a:t> 2 criteris diagnòstics</a:t>
            </a:r>
            <a:endParaRPr lang="ca-ES" sz="1600" b="1" dirty="0"/>
          </a:p>
        </p:txBody>
      </p:sp>
      <p:sp>
        <p:nvSpPr>
          <p:cNvPr id="111" name="Rectangle 110"/>
          <p:cNvSpPr/>
          <p:nvPr/>
        </p:nvSpPr>
        <p:spPr>
          <a:xfrm>
            <a:off x="1026260" y="1468522"/>
            <a:ext cx="4337828" cy="1600438"/>
          </a:xfrm>
          <a:prstGeom prst="rect">
            <a:avLst/>
          </a:prstGeom>
        </p:spPr>
        <p:txBody>
          <a:bodyPr wrap="square">
            <a:spAutoFit/>
          </a:bodyPr>
          <a:lstStyle/>
          <a:p>
            <a:r>
              <a:rPr lang="ca-ES" sz="1400" b="1" i="1" dirty="0">
                <a:solidFill>
                  <a:srgbClr val="C00000"/>
                </a:solidFill>
              </a:rPr>
              <a:t>Conseqüències negatives </a:t>
            </a:r>
            <a:r>
              <a:rPr lang="ca-ES" sz="1400" b="1" i="1" dirty="0" smtClean="0">
                <a:solidFill>
                  <a:srgbClr val="C00000"/>
                </a:solidFill>
              </a:rPr>
              <a:t>immediates</a:t>
            </a:r>
          </a:p>
          <a:p>
            <a:pPr marL="742950" lvl="1" indent="-285750">
              <a:buFontTx/>
              <a:buChar char="-"/>
            </a:pPr>
            <a:r>
              <a:rPr lang="ca-ES" sz="1400" dirty="0"/>
              <a:t>Accidents, caigudes, lesions</a:t>
            </a:r>
          </a:p>
          <a:p>
            <a:pPr marL="742950" lvl="1" indent="-285750">
              <a:buFontTx/>
              <a:buChar char="-"/>
            </a:pPr>
            <a:r>
              <a:rPr lang="ca-ES" sz="1400" dirty="0"/>
              <a:t>Imprudències</a:t>
            </a:r>
          </a:p>
          <a:p>
            <a:pPr marL="742950" lvl="1" indent="-285750">
              <a:buFontTx/>
              <a:buChar char="-"/>
            </a:pPr>
            <a:r>
              <a:rPr lang="ca-ES" sz="1400" dirty="0"/>
              <a:t>Conflictes, discussions, agressions</a:t>
            </a:r>
          </a:p>
          <a:p>
            <a:pPr marL="742950" lvl="1" indent="-285750">
              <a:buFontTx/>
              <a:buChar char="-"/>
            </a:pPr>
            <a:r>
              <a:rPr lang="ca-ES" sz="1400" dirty="0"/>
              <a:t>Conductes auto-destructives o auto-lesives</a:t>
            </a:r>
          </a:p>
          <a:p>
            <a:pPr marL="742950" lvl="1" indent="-285750">
              <a:buFontTx/>
              <a:buChar char="-"/>
            </a:pPr>
            <a:r>
              <a:rPr lang="ca-ES" sz="1400" dirty="0"/>
              <a:t>Activitat sexual no protegida</a:t>
            </a:r>
          </a:p>
          <a:p>
            <a:endParaRPr lang="ca-ES" sz="1400" i="1" dirty="0"/>
          </a:p>
        </p:txBody>
      </p:sp>
      <p:pic>
        <p:nvPicPr>
          <p:cNvPr id="5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823267"/>
            <a:ext cx="2378765" cy="592575"/>
          </a:xfrm>
          <a:prstGeom prst="rect">
            <a:avLst/>
          </a:prstGeom>
          <a:noFill/>
          <a:ln>
            <a:noFill/>
          </a:ln>
          <a:extLst/>
        </p:spPr>
      </p:pic>
      <p:grpSp>
        <p:nvGrpSpPr>
          <p:cNvPr id="9" name="Agrupa 135"/>
          <p:cNvGrpSpPr/>
          <p:nvPr/>
        </p:nvGrpSpPr>
        <p:grpSpPr>
          <a:xfrm>
            <a:off x="2945295" y="3222064"/>
            <a:ext cx="1983353" cy="638984"/>
            <a:chOff x="2981298" y="2800515"/>
            <a:chExt cx="1641732" cy="638984"/>
          </a:xfrm>
        </p:grpSpPr>
        <p:pic>
          <p:nvPicPr>
            <p:cNvPr id="13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1298" y="2800515"/>
              <a:ext cx="1410681" cy="63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QuadreDeText 137"/>
            <p:cNvSpPr txBox="1"/>
            <p:nvPr/>
          </p:nvSpPr>
          <p:spPr>
            <a:xfrm>
              <a:off x="3016502" y="2852936"/>
              <a:ext cx="1606528" cy="584775"/>
            </a:xfrm>
            <a:prstGeom prst="rect">
              <a:avLst/>
            </a:prstGeom>
            <a:noFill/>
          </p:spPr>
          <p:txBody>
            <a:bodyPr wrap="square" rtlCol="0">
              <a:spAutoFit/>
            </a:bodyPr>
            <a:lstStyle/>
            <a:p>
              <a:r>
                <a:rPr lang="ca-ES" sz="1600" dirty="0" smtClean="0"/>
                <a:t>Perquè “</a:t>
              </a:r>
              <a:r>
                <a:rPr lang="ca-ES" sz="1600" b="1" dirty="0" smtClean="0"/>
                <a:t>no pot evitar-ho</a:t>
              </a:r>
              <a:r>
                <a:rPr lang="ca-ES" sz="1600" dirty="0" smtClean="0"/>
                <a:t>”</a:t>
              </a:r>
              <a:endParaRPr lang="ca-ES" sz="1600" dirty="0"/>
            </a:p>
          </p:txBody>
        </p:sp>
      </p:grpSp>
      <p:pic>
        <p:nvPicPr>
          <p:cNvPr id="12304"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7420" y="4353402"/>
            <a:ext cx="3727068" cy="51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QuadreDeText 114"/>
          <p:cNvSpPr txBox="1"/>
          <p:nvPr/>
        </p:nvSpPr>
        <p:spPr>
          <a:xfrm>
            <a:off x="5292080" y="4429772"/>
            <a:ext cx="3557449" cy="369332"/>
          </a:xfrm>
          <a:prstGeom prst="rect">
            <a:avLst/>
          </a:prstGeom>
          <a:noFill/>
        </p:spPr>
        <p:txBody>
          <a:bodyPr wrap="none" rtlCol="0">
            <a:spAutoFit/>
          </a:bodyPr>
          <a:lstStyle/>
          <a:p>
            <a:r>
              <a:rPr lang="ca-ES" b="1" dirty="0">
                <a:solidFill>
                  <a:srgbClr val="75BA06"/>
                </a:solidFill>
              </a:rPr>
              <a:t>Trastorn per consum d’alcohol</a:t>
            </a:r>
          </a:p>
        </p:txBody>
      </p:sp>
      <p:sp>
        <p:nvSpPr>
          <p:cNvPr id="135" name="QuadreDeText 134"/>
          <p:cNvSpPr txBox="1"/>
          <p:nvPr/>
        </p:nvSpPr>
        <p:spPr>
          <a:xfrm>
            <a:off x="3347864" y="4221088"/>
            <a:ext cx="1454918" cy="830997"/>
          </a:xfrm>
          <a:prstGeom prst="rect">
            <a:avLst/>
          </a:prstGeom>
          <a:noFill/>
        </p:spPr>
        <p:txBody>
          <a:bodyPr wrap="square" rtlCol="0">
            <a:spAutoFit/>
          </a:bodyPr>
          <a:lstStyle/>
          <a:p>
            <a:r>
              <a:rPr lang="ca-ES" sz="1600" b="1" dirty="0" smtClean="0"/>
              <a:t>Presenta</a:t>
            </a:r>
            <a:r>
              <a:rPr lang="ca-ES" sz="1600" dirty="0" smtClean="0"/>
              <a:t> un 2n símptoma d’alcoholisme</a:t>
            </a:r>
            <a:endParaRPr lang="ca-ES" sz="1600" dirty="0"/>
          </a:p>
        </p:txBody>
      </p:sp>
      <p:sp>
        <p:nvSpPr>
          <p:cNvPr id="133" name="QuadreDeText 132"/>
          <p:cNvSpPr txBox="1"/>
          <p:nvPr/>
        </p:nvSpPr>
        <p:spPr>
          <a:xfrm>
            <a:off x="1763688" y="4221088"/>
            <a:ext cx="1584176" cy="830997"/>
          </a:xfrm>
          <a:prstGeom prst="rect">
            <a:avLst/>
          </a:prstGeom>
          <a:noFill/>
        </p:spPr>
        <p:txBody>
          <a:bodyPr wrap="square" rtlCol="0">
            <a:spAutoFit/>
          </a:bodyPr>
          <a:lstStyle/>
          <a:p>
            <a:r>
              <a:rPr lang="ca-ES" sz="1600" b="1" dirty="0" smtClean="0"/>
              <a:t>No</a:t>
            </a:r>
            <a:r>
              <a:rPr lang="ca-ES" sz="1600" dirty="0" smtClean="0"/>
              <a:t> presenta </a:t>
            </a:r>
          </a:p>
          <a:p>
            <a:r>
              <a:rPr lang="ca-ES" sz="1600" dirty="0" smtClean="0"/>
              <a:t>2n símptoma d’alcoholisme</a:t>
            </a:r>
            <a:endParaRPr lang="ca-ES" sz="1600" dirty="0"/>
          </a:p>
        </p:txBody>
      </p:sp>
      <p:sp>
        <p:nvSpPr>
          <p:cNvPr id="108" name="QuadreDeText 107"/>
          <p:cNvSpPr txBox="1"/>
          <p:nvPr/>
        </p:nvSpPr>
        <p:spPr>
          <a:xfrm>
            <a:off x="5406159" y="5857403"/>
            <a:ext cx="2248484" cy="369332"/>
          </a:xfrm>
          <a:prstGeom prst="rect">
            <a:avLst/>
          </a:prstGeom>
          <a:noFill/>
        </p:spPr>
        <p:txBody>
          <a:bodyPr wrap="square" rtlCol="0">
            <a:spAutoFit/>
          </a:bodyPr>
          <a:lstStyle/>
          <a:p>
            <a:r>
              <a:rPr lang="ca-ES" b="1" dirty="0" smtClean="0">
                <a:solidFill>
                  <a:srgbClr val="C00000"/>
                </a:solidFill>
              </a:rPr>
              <a:t>Intervenció al CAS</a:t>
            </a:r>
            <a:endParaRPr lang="ca-ES" b="1" dirty="0">
              <a:solidFill>
                <a:srgbClr val="C00000"/>
              </a:solidFill>
            </a:endParaRPr>
          </a:p>
        </p:txBody>
      </p:sp>
      <p:sp>
        <p:nvSpPr>
          <p:cNvPr id="128" name="Rectangle 127"/>
          <p:cNvSpPr/>
          <p:nvPr/>
        </p:nvSpPr>
        <p:spPr>
          <a:xfrm>
            <a:off x="2483768" y="332656"/>
            <a:ext cx="4235455" cy="461665"/>
          </a:xfrm>
          <a:prstGeom prst="rect">
            <a:avLst/>
          </a:prstGeom>
        </p:spPr>
        <p:txBody>
          <a:bodyPr wrap="none">
            <a:spAutoFit/>
          </a:bodyPr>
          <a:lstStyle/>
          <a:p>
            <a:r>
              <a:rPr lang="ca-ES" sz="2400" b="1" u="sng" dirty="0">
                <a:solidFill>
                  <a:schemeClr val="tx1">
                    <a:lumMod val="65000"/>
                    <a:lumOff val="35000"/>
                  </a:schemeClr>
                </a:solidFill>
              </a:rPr>
              <a:t>Consum excessiu d’alcohol</a:t>
            </a:r>
          </a:p>
        </p:txBody>
      </p:sp>
      <p:pic>
        <p:nvPicPr>
          <p:cNvPr id="16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6287" y="4104333"/>
            <a:ext cx="278190" cy="32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3005" flipH="1">
            <a:off x="2949270" y="3801514"/>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3921181" y="3799258"/>
            <a:ext cx="141556" cy="45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9"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1696257">
            <a:off x="7857731" y="5548637"/>
            <a:ext cx="330263" cy="66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or de fletxa recta 2"/>
          <p:cNvCxnSpPr/>
          <p:nvPr/>
        </p:nvCxnSpPr>
        <p:spPr bwMode="auto">
          <a:xfrm flipH="1">
            <a:off x="3139024" y="4918908"/>
            <a:ext cx="2098396" cy="427305"/>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1" name="Connector de fletxa recta 50"/>
          <p:cNvCxnSpPr/>
          <p:nvPr/>
        </p:nvCxnSpPr>
        <p:spPr bwMode="auto">
          <a:xfrm>
            <a:off x="1413663" y="4059315"/>
            <a:ext cx="0" cy="992770"/>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7" name="Connector de fletxa recta 56"/>
          <p:cNvCxnSpPr/>
          <p:nvPr/>
        </p:nvCxnSpPr>
        <p:spPr bwMode="auto">
          <a:xfrm>
            <a:off x="2411760" y="5007080"/>
            <a:ext cx="0" cy="294128"/>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8" name="Connector de fletxa recta 57"/>
          <p:cNvCxnSpPr/>
          <p:nvPr/>
        </p:nvCxnSpPr>
        <p:spPr bwMode="auto">
          <a:xfrm>
            <a:off x="4649440" y="4608413"/>
            <a:ext cx="450701" cy="0"/>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pic>
        <p:nvPicPr>
          <p:cNvPr id="6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6519101" y="2991751"/>
            <a:ext cx="138248" cy="44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67544" y="5644405"/>
            <a:ext cx="4572000" cy="1384995"/>
          </a:xfrm>
          <a:prstGeom prst="rect">
            <a:avLst/>
          </a:prstGeom>
        </p:spPr>
        <p:txBody>
          <a:bodyPr>
            <a:spAutoFit/>
          </a:bodyPr>
          <a:lstStyle/>
          <a:p>
            <a:pPr marL="285750" indent="-285750">
              <a:buFont typeface="Wingdings" pitchFamily="2" charset="2"/>
              <a:buChar char="ü"/>
            </a:pPr>
            <a:r>
              <a:rPr lang="ca-ES" sz="1400" dirty="0"/>
              <a:t>Expressar empatia i comprensió</a:t>
            </a:r>
          </a:p>
          <a:p>
            <a:pPr marL="285750" indent="-285750">
              <a:buFont typeface="Wingdings" pitchFamily="2" charset="2"/>
              <a:buChar char="ü"/>
            </a:pPr>
            <a:r>
              <a:rPr lang="ca-ES" sz="1400" dirty="0"/>
              <a:t>Desenvolupar la discrepància cognitiva </a:t>
            </a:r>
          </a:p>
          <a:p>
            <a:pPr marL="285750" indent="-285750">
              <a:buFont typeface="Wingdings" pitchFamily="2" charset="2"/>
              <a:buChar char="ü"/>
            </a:pPr>
            <a:r>
              <a:rPr lang="ca-ES" sz="1400" dirty="0"/>
              <a:t>Evitar la discussió amb el pacient </a:t>
            </a:r>
          </a:p>
          <a:p>
            <a:pPr marL="285750" indent="-285750">
              <a:buFont typeface="Wingdings" pitchFamily="2" charset="2"/>
              <a:buChar char="ü"/>
            </a:pPr>
            <a:r>
              <a:rPr lang="ca-ES" sz="1400" dirty="0"/>
              <a:t>No confrontar al pacient</a:t>
            </a:r>
          </a:p>
          <a:p>
            <a:pPr marL="285750" indent="-285750">
              <a:buFont typeface="Wingdings" pitchFamily="2" charset="2"/>
              <a:buChar char="ü"/>
            </a:pPr>
            <a:r>
              <a:rPr lang="ca-ES" sz="1400" dirty="0"/>
              <a:t>Recolzar la seva autoeficàcia</a:t>
            </a:r>
          </a:p>
          <a:p>
            <a:endParaRPr lang="ca-ES" sz="1400" dirty="0"/>
          </a:p>
        </p:txBody>
      </p:sp>
    </p:spTree>
    <p:extLst>
      <p:ext uri="{BB962C8B-B14F-4D97-AF65-F5344CB8AC3E}">
        <p14:creationId xmlns:p14="http://schemas.microsoft.com/office/powerpoint/2010/main" val="820116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a:prstGeom prst="rect">
            <a:avLst/>
          </a:prstGeom>
        </p:spPr>
        <p:txBody>
          <a:bodyPr/>
          <a:lstStyle/>
          <a:p>
            <a:r>
              <a:rPr lang="ca-ES" smtClean="0"/>
              <a:t>Reducció consum d’alcohol:</a:t>
            </a:r>
            <a:br>
              <a:rPr lang="ca-ES" smtClean="0"/>
            </a:br>
            <a:r>
              <a:rPr lang="ca-ES" sz="2400" smtClean="0"/>
              <a:t>Intervenció breu+ monitorització de consums</a:t>
            </a:r>
            <a:endParaRPr lang="ca-ES" sz="2800"/>
          </a:p>
        </p:txBody>
      </p:sp>
      <p:sp>
        <p:nvSpPr>
          <p:cNvPr id="3" name="2 Marcador de contenido"/>
          <p:cNvSpPr>
            <a:spLocks noGrp="1"/>
          </p:cNvSpPr>
          <p:nvPr>
            <p:ph idx="1"/>
          </p:nvPr>
        </p:nvSpPr>
        <p:spPr>
          <a:xfrm>
            <a:off x="457200" y="1711349"/>
            <a:ext cx="8229600" cy="4525963"/>
          </a:xfrm>
          <a:prstGeom prst="rect">
            <a:avLst/>
          </a:prstGeom>
        </p:spPr>
        <p:txBody>
          <a:bodyPr>
            <a:normAutofit/>
          </a:bodyPr>
          <a:lstStyle/>
          <a:p>
            <a:pPr>
              <a:buFont typeface="Wingdings" pitchFamily="2" charset="2"/>
              <a:buChar char="§"/>
            </a:pPr>
            <a:r>
              <a:rPr lang="ca-ES" smtClean="0"/>
              <a:t>El fet de registrar el que beus ja provoca una reducció rellevant del consum</a:t>
            </a:r>
          </a:p>
          <a:p>
            <a:pPr>
              <a:buFont typeface="Wingdings" pitchFamily="2" charset="2"/>
              <a:buChar char="§"/>
            </a:pPr>
            <a:r>
              <a:rPr lang="ca-ES" smtClean="0"/>
              <a:t>Oferir diverses alternatives i deixar triar: agenda, calendari, TLFB, smartphone, etc</a:t>
            </a:r>
          </a:p>
          <a:p>
            <a:pPr>
              <a:buFont typeface="Wingdings" pitchFamily="2" charset="2"/>
              <a:buChar char="§"/>
            </a:pPr>
            <a:r>
              <a:rPr lang="ca-ES" smtClean="0"/>
              <a:t>Explicar bé el concepte de UBE</a:t>
            </a:r>
          </a:p>
          <a:p>
            <a:pPr>
              <a:buFont typeface="Wingdings" pitchFamily="2" charset="2"/>
              <a:buChar char="§"/>
            </a:pPr>
            <a:r>
              <a:rPr lang="ca-ES" smtClean="0"/>
              <a:t>Usar el registre de consums en la següent visita per dirigir l’entrevista, focalitzant en els èxits i analitzant els incompliments</a:t>
            </a:r>
          </a:p>
          <a:p>
            <a:pPr>
              <a:buFont typeface="Wingdings" pitchFamily="2" charset="2"/>
              <a:buChar char="§"/>
            </a:pPr>
            <a:r>
              <a:rPr lang="ca-ES" smtClean="0"/>
              <a:t>Ha d’incloure un pacte en els nivells de consum acordats</a:t>
            </a:r>
            <a:endParaRPr lang="ca-ES"/>
          </a:p>
        </p:txBody>
      </p:sp>
    </p:spTree>
    <p:extLst>
      <p:ext uri="{BB962C8B-B14F-4D97-AF65-F5344CB8AC3E}">
        <p14:creationId xmlns:p14="http://schemas.microsoft.com/office/powerpoint/2010/main" val="2670515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a:prstGeom prst="rect">
            <a:avLst/>
          </a:prstGeom>
        </p:spPr>
        <p:txBody>
          <a:bodyPr/>
          <a:lstStyle/>
          <a:p>
            <a:r>
              <a:rPr lang="ca-ES" dirty="0" smtClean="0"/>
              <a:t>Tractament orientat a la reducció</a:t>
            </a:r>
            <a:endParaRPr lang="ca-ES" dirty="0"/>
          </a:p>
        </p:txBody>
      </p:sp>
      <p:sp>
        <p:nvSpPr>
          <p:cNvPr id="77" name="Rectangle arrodonit 76"/>
          <p:cNvSpPr/>
          <p:nvPr/>
        </p:nvSpPr>
        <p:spPr bwMode="auto">
          <a:xfrm>
            <a:off x="1076483" y="1196752"/>
            <a:ext cx="5727765" cy="1200329"/>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bg1">
                  <a:lumMod val="50000"/>
                </a:schemeClr>
              </a:solidFill>
              <a:effectLst/>
              <a:latin typeface="Arial" pitchFamily="34" charset="0"/>
              <a:ea typeface="ＭＳ Ｐゴシック" charset="-128"/>
            </a:endParaRPr>
          </a:p>
        </p:txBody>
      </p:sp>
      <p:cxnSp>
        <p:nvCxnSpPr>
          <p:cNvPr id="12" name="11 Conector recto de flecha"/>
          <p:cNvCxnSpPr/>
          <p:nvPr/>
        </p:nvCxnSpPr>
        <p:spPr>
          <a:xfrm>
            <a:off x="4283968" y="2469089"/>
            <a:ext cx="1584176" cy="55167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1322930" y="1196752"/>
            <a:ext cx="5430596" cy="1200329"/>
          </a:xfrm>
          <a:prstGeom prst="rect">
            <a:avLst/>
          </a:prstGeom>
          <a:noFill/>
          <a:ln w="38100" cmpd="sng">
            <a:noFill/>
            <a:prstDash val="solid"/>
          </a:ln>
        </p:spPr>
        <p:txBody>
          <a:bodyPr wrap="square" rtlCol="0">
            <a:spAutoFit/>
          </a:bodyPr>
          <a:lstStyle/>
          <a:p>
            <a:pPr algn="ctr"/>
            <a:r>
              <a:rPr lang="ca-ES" b="1" dirty="0" smtClean="0">
                <a:solidFill>
                  <a:schemeClr val="bg1"/>
                </a:solidFill>
              </a:rPr>
              <a:t>Pactar límits de consum (quantitat i freqüència)</a:t>
            </a:r>
          </a:p>
          <a:p>
            <a:pPr algn="ctr"/>
            <a:r>
              <a:rPr lang="ca-ES" b="1" dirty="0" smtClean="0">
                <a:solidFill>
                  <a:schemeClr val="bg1"/>
                </a:solidFill>
              </a:rPr>
              <a:t>Acordar mètode de registre de consums</a:t>
            </a:r>
          </a:p>
          <a:p>
            <a:pPr algn="ctr"/>
            <a:r>
              <a:rPr lang="ca-ES" b="1" dirty="0" smtClean="0">
                <a:solidFill>
                  <a:schemeClr val="bg1"/>
                </a:solidFill>
              </a:rPr>
              <a:t>Donar consells per a la reducció</a:t>
            </a:r>
          </a:p>
          <a:p>
            <a:pPr algn="ctr"/>
            <a:r>
              <a:rPr lang="ca-ES" b="1" dirty="0" smtClean="0">
                <a:solidFill>
                  <a:schemeClr val="bg1"/>
                </a:solidFill>
              </a:rPr>
              <a:t>Fixar data de seguiment</a:t>
            </a:r>
            <a:endParaRPr lang="ca-ES" b="1" dirty="0">
              <a:solidFill>
                <a:schemeClr val="bg1"/>
              </a:solidFill>
            </a:endParaRPr>
          </a:p>
        </p:txBody>
      </p:sp>
      <p:cxnSp>
        <p:nvCxnSpPr>
          <p:cNvPr id="13" name="12 Conector recto de flecha"/>
          <p:cNvCxnSpPr/>
          <p:nvPr/>
        </p:nvCxnSpPr>
        <p:spPr>
          <a:xfrm flipH="1">
            <a:off x="3910045" y="2492896"/>
            <a:ext cx="13883"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1783541" y="2469089"/>
            <a:ext cx="1725370"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851920" y="3968766"/>
            <a:ext cx="0" cy="48112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7" idx="2"/>
          </p:cNvCxnSpPr>
          <p:nvPr/>
        </p:nvCxnSpPr>
        <p:spPr>
          <a:xfrm>
            <a:off x="6837386" y="3427259"/>
            <a:ext cx="1231" cy="312662"/>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876256" y="4509120"/>
            <a:ext cx="0" cy="51525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6876256" y="5229200"/>
            <a:ext cx="6008" cy="315889"/>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rot="796181">
            <a:off x="6741568" y="627319"/>
            <a:ext cx="1415772" cy="923330"/>
          </a:xfrm>
          <a:prstGeom prst="rect">
            <a:avLst/>
          </a:prstGeom>
          <a:solidFill>
            <a:schemeClr val="tx1">
              <a:lumMod val="50000"/>
              <a:lumOff val="50000"/>
            </a:schemeClr>
          </a:solidFill>
          <a:ln w="44450">
            <a:solidFill>
              <a:srgbClr val="FFFFFF"/>
            </a:solidFill>
          </a:ln>
        </p:spPr>
        <p:txBody>
          <a:bodyPr wrap="none" rtlCol="0">
            <a:spAutoFit/>
          </a:bodyPr>
          <a:lstStyle/>
          <a:p>
            <a:r>
              <a:rPr lang="ca-ES" b="1" dirty="0" smtClean="0">
                <a:solidFill>
                  <a:schemeClr val="bg1"/>
                </a:solidFill>
              </a:rPr>
              <a:t>Intervenció</a:t>
            </a:r>
          </a:p>
          <a:p>
            <a:r>
              <a:rPr lang="ca-ES" b="1" dirty="0" smtClean="0">
                <a:solidFill>
                  <a:schemeClr val="bg1"/>
                </a:solidFill>
              </a:rPr>
              <a:t>Breu que </a:t>
            </a:r>
          </a:p>
          <a:p>
            <a:r>
              <a:rPr lang="ca-ES" b="1" dirty="0" smtClean="0">
                <a:solidFill>
                  <a:schemeClr val="bg1"/>
                </a:solidFill>
              </a:rPr>
              <a:t>inclogui: </a:t>
            </a:r>
            <a:endParaRPr lang="ca-ES" b="1" dirty="0">
              <a:solidFill>
                <a:schemeClr val="bg1"/>
              </a:solidFill>
            </a:endParaRPr>
          </a:p>
        </p:txBody>
      </p:sp>
      <p:cxnSp>
        <p:nvCxnSpPr>
          <p:cNvPr id="40" name="18 Conector recto de flecha"/>
          <p:cNvCxnSpPr/>
          <p:nvPr/>
        </p:nvCxnSpPr>
        <p:spPr>
          <a:xfrm flipH="1" flipV="1">
            <a:off x="1783541" y="3968766"/>
            <a:ext cx="592217" cy="481121"/>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5" name="18 Conector recto de flecha"/>
          <p:cNvCxnSpPr/>
          <p:nvPr/>
        </p:nvCxnSpPr>
        <p:spPr>
          <a:xfrm flipV="1">
            <a:off x="5076056" y="3470378"/>
            <a:ext cx="792088" cy="97950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grpSp>
        <p:nvGrpSpPr>
          <p:cNvPr id="58" name="Agrupa 57"/>
          <p:cNvGrpSpPr/>
          <p:nvPr/>
        </p:nvGrpSpPr>
        <p:grpSpPr>
          <a:xfrm>
            <a:off x="269250" y="2996952"/>
            <a:ext cx="1512168" cy="1200329"/>
            <a:chOff x="269250" y="3045436"/>
            <a:chExt cx="1512168" cy="1200329"/>
          </a:xfrm>
        </p:grpSpPr>
        <p:sp>
          <p:nvSpPr>
            <p:cNvPr id="5" name="4 CuadroTexto"/>
            <p:cNvSpPr txBox="1"/>
            <p:nvPr/>
          </p:nvSpPr>
          <p:spPr>
            <a:xfrm>
              <a:off x="269250" y="3045436"/>
              <a:ext cx="1512168" cy="1200329"/>
            </a:xfrm>
            <a:prstGeom prst="rect">
              <a:avLst/>
            </a:prstGeom>
            <a:noFill/>
            <a:ln w="28575" cmpd="dbl">
              <a:noFill/>
              <a:prstDash val="solid"/>
            </a:ln>
          </p:spPr>
          <p:txBody>
            <a:bodyPr wrap="square" rtlCol="0">
              <a:spAutoFit/>
            </a:bodyPr>
            <a:lstStyle/>
            <a:p>
              <a:pPr algn="ctr"/>
              <a:r>
                <a:rPr lang="ca-ES" dirty="0" smtClean="0">
                  <a:ln>
                    <a:solidFill>
                      <a:schemeClr val="bg1">
                        <a:lumMod val="50000"/>
                      </a:schemeClr>
                    </a:solidFill>
                  </a:ln>
                </a:rPr>
                <a:t>El pacient </a:t>
              </a:r>
              <a:r>
                <a:rPr lang="ca-ES" b="1" dirty="0" smtClean="0">
                  <a:ln>
                    <a:solidFill>
                      <a:schemeClr val="bg1">
                        <a:lumMod val="50000"/>
                      </a:schemeClr>
                    </a:solidFill>
                  </a:ln>
                </a:rPr>
                <a:t>redueix</a:t>
              </a:r>
              <a:r>
                <a:rPr lang="ca-ES" dirty="0" smtClean="0">
                  <a:ln>
                    <a:solidFill>
                      <a:schemeClr val="bg1">
                        <a:lumMod val="50000"/>
                      </a:schemeClr>
                    </a:solidFill>
                  </a:ln>
                </a:rPr>
                <a:t> de forma satisfactòria</a:t>
              </a:r>
              <a:endParaRPr lang="ca-ES" dirty="0">
                <a:ln>
                  <a:solidFill>
                    <a:schemeClr val="bg1">
                      <a:lumMod val="50000"/>
                    </a:schemeClr>
                  </a:solidFill>
                </a:ln>
              </a:endParaRPr>
            </a:p>
          </p:txBody>
        </p:sp>
        <p:sp>
          <p:nvSpPr>
            <p:cNvPr id="53" name="Claudàtor doble 52"/>
            <p:cNvSpPr/>
            <p:nvPr/>
          </p:nvSpPr>
          <p:spPr bwMode="auto">
            <a:xfrm>
              <a:off x="323528" y="3068959"/>
              <a:ext cx="1421886" cy="1176805"/>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7" name="Agrupa 56"/>
          <p:cNvGrpSpPr/>
          <p:nvPr/>
        </p:nvGrpSpPr>
        <p:grpSpPr>
          <a:xfrm>
            <a:off x="2694148" y="2996952"/>
            <a:ext cx="2232248" cy="923330"/>
            <a:chOff x="2694148" y="3045436"/>
            <a:chExt cx="2232248" cy="923330"/>
          </a:xfrm>
        </p:grpSpPr>
        <p:sp>
          <p:nvSpPr>
            <p:cNvPr id="6" name="5 CuadroTexto"/>
            <p:cNvSpPr txBox="1"/>
            <p:nvPr/>
          </p:nvSpPr>
          <p:spPr>
            <a:xfrm>
              <a:off x="2694148" y="3045436"/>
              <a:ext cx="2232248" cy="923330"/>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redueix però no fins els </a:t>
              </a:r>
              <a:r>
                <a:rPr lang="ca-ES" b="1" dirty="0" smtClean="0">
                  <a:ln>
                    <a:solidFill>
                      <a:schemeClr val="bg1">
                        <a:lumMod val="50000"/>
                      </a:schemeClr>
                    </a:solidFill>
                  </a:ln>
                </a:rPr>
                <a:t>límits</a:t>
              </a:r>
              <a:r>
                <a:rPr lang="ca-ES" dirty="0" smtClean="0">
                  <a:ln>
                    <a:solidFill>
                      <a:schemeClr val="bg1">
                        <a:lumMod val="50000"/>
                      </a:schemeClr>
                    </a:solidFill>
                  </a:ln>
                </a:rPr>
                <a:t> </a:t>
              </a:r>
              <a:r>
                <a:rPr lang="ca-ES" dirty="0">
                  <a:ln>
                    <a:solidFill>
                      <a:schemeClr val="bg1">
                        <a:lumMod val="50000"/>
                      </a:schemeClr>
                    </a:solidFill>
                  </a:ln>
                </a:rPr>
                <a:t>pactats</a:t>
              </a:r>
            </a:p>
          </p:txBody>
        </p:sp>
        <p:sp>
          <p:nvSpPr>
            <p:cNvPr id="54" name="Claudàtor doble 53"/>
            <p:cNvSpPr/>
            <p:nvPr/>
          </p:nvSpPr>
          <p:spPr bwMode="auto">
            <a:xfrm>
              <a:off x="2694148" y="3068959"/>
              <a:ext cx="2232248" cy="899807"/>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6" name="Agrupa 55"/>
          <p:cNvGrpSpPr/>
          <p:nvPr/>
        </p:nvGrpSpPr>
        <p:grpSpPr>
          <a:xfrm>
            <a:off x="5934420" y="2780928"/>
            <a:ext cx="1805932" cy="648648"/>
            <a:chOff x="6222452" y="2996952"/>
            <a:chExt cx="1805932" cy="648648"/>
          </a:xfrm>
        </p:grpSpPr>
        <p:sp>
          <p:nvSpPr>
            <p:cNvPr id="7" name="6 CuadroTexto"/>
            <p:cNvSpPr txBox="1"/>
            <p:nvPr/>
          </p:nvSpPr>
          <p:spPr>
            <a:xfrm>
              <a:off x="6222452" y="2996952"/>
              <a:ext cx="1805932" cy="646331"/>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55" name="Claudàtor doble 54"/>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72" name="Agrupa 71"/>
          <p:cNvGrpSpPr/>
          <p:nvPr/>
        </p:nvGrpSpPr>
        <p:grpSpPr>
          <a:xfrm>
            <a:off x="5508104" y="4869160"/>
            <a:ext cx="2691133" cy="458037"/>
            <a:chOff x="6199399" y="3068959"/>
            <a:chExt cx="1805932" cy="576641"/>
          </a:xfrm>
        </p:grpSpPr>
        <p:sp>
          <p:nvSpPr>
            <p:cNvPr id="73" name="6 CuadroTexto"/>
            <p:cNvSpPr txBox="1"/>
            <p:nvPr/>
          </p:nvSpPr>
          <p:spPr>
            <a:xfrm>
              <a:off x="6199399" y="3155544"/>
              <a:ext cx="1805932" cy="464967"/>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74" name="Claudàtor doble 73"/>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sp>
        <p:nvSpPr>
          <p:cNvPr id="78" name="Rectangle arrodonit 77"/>
          <p:cNvSpPr/>
          <p:nvPr/>
        </p:nvSpPr>
        <p:spPr bwMode="auto">
          <a:xfrm>
            <a:off x="2051720" y="4509120"/>
            <a:ext cx="3410897" cy="947306"/>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els progressos i repetir la intervenció. </a:t>
            </a:r>
          </a:p>
          <a:p>
            <a:r>
              <a:rPr lang="ca-ES" sz="1600" b="1" dirty="0">
                <a:solidFill>
                  <a:schemeClr val="bg1"/>
                </a:solidFill>
              </a:rPr>
              <a:t>Oferir </a:t>
            </a:r>
            <a:r>
              <a:rPr lang="ca-ES" sz="1600" b="1" dirty="0" smtClean="0">
                <a:solidFill>
                  <a:schemeClr val="bg1"/>
                </a:solidFill>
              </a:rPr>
              <a:t>tractament farmacològic</a:t>
            </a:r>
            <a:endParaRPr lang="ca-ES" sz="1600" b="1" dirty="0">
              <a:solidFill>
                <a:schemeClr val="bg1"/>
              </a:solidFill>
            </a:endParaRPr>
          </a:p>
        </p:txBody>
      </p:sp>
      <p:sp>
        <p:nvSpPr>
          <p:cNvPr id="81" name="Rectangle arrodonit 80"/>
          <p:cNvSpPr/>
          <p:nvPr/>
        </p:nvSpPr>
        <p:spPr bwMode="auto">
          <a:xfrm>
            <a:off x="5678640" y="3811929"/>
            <a:ext cx="2349744"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intervenció i oferir tractament farmacològic</a:t>
            </a:r>
          </a:p>
        </p:txBody>
      </p:sp>
      <p:sp>
        <p:nvSpPr>
          <p:cNvPr id="92" name="Rectangle arrodonit 91"/>
          <p:cNvSpPr/>
          <p:nvPr/>
        </p:nvSpPr>
        <p:spPr bwMode="auto">
          <a:xfrm>
            <a:off x="5467546" y="5589240"/>
            <a:ext cx="2776862"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Valorar tractament orientat a l’abstinència i/o derivació CAS</a:t>
            </a:r>
          </a:p>
        </p:txBody>
      </p:sp>
    </p:spTree>
    <p:extLst>
      <p:ext uri="{BB962C8B-B14F-4D97-AF65-F5344CB8AC3E}">
        <p14:creationId xmlns:p14="http://schemas.microsoft.com/office/powerpoint/2010/main" val="316314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9750" y="655638"/>
            <a:ext cx="7772400" cy="685800"/>
          </a:xfrm>
          <a:prstGeom prst="rect">
            <a:avLst/>
          </a:prstGeom>
          <a:noFill/>
          <a:ln w="9525">
            <a:noFill/>
            <a:miter lim="800000"/>
            <a:headEnd/>
            <a:tailEnd/>
          </a:ln>
        </p:spPr>
        <p:txBody>
          <a:bodyPr lIns="0" tIns="0" rIns="0" bIns="0"/>
          <a:lstStyle/>
          <a:p>
            <a:pPr>
              <a:lnSpc>
                <a:spcPts val="2800"/>
              </a:lnSpc>
            </a:pPr>
            <a:r>
              <a:rPr lang="ca-ES" sz="2800" b="1">
                <a:latin typeface="Trebuchet MS" pitchFamily="34" charset="0"/>
                <a:cs typeface="Times New Roman" pitchFamily="18" charset="0"/>
              </a:rPr>
              <a:t>Pautes de consum</a:t>
            </a:r>
          </a:p>
        </p:txBody>
      </p:sp>
      <p:sp>
        <p:nvSpPr>
          <p:cNvPr id="45059" name="Text Box 3"/>
          <p:cNvSpPr txBox="1">
            <a:spLocks noChangeArrowheads="1"/>
          </p:cNvSpPr>
          <p:nvPr/>
        </p:nvSpPr>
        <p:spPr bwMode="auto">
          <a:xfrm>
            <a:off x="1219200" y="1412875"/>
            <a:ext cx="7620000" cy="5170488"/>
          </a:xfrm>
          <a:prstGeom prst="rect">
            <a:avLst/>
          </a:prstGeom>
          <a:noFill/>
          <a:ln w="9525">
            <a:noFill/>
            <a:miter lim="800000"/>
            <a:headEnd/>
            <a:tailEnd/>
          </a:ln>
        </p:spPr>
        <p:txBody>
          <a:bodyPr>
            <a:spAutoFit/>
          </a:bodyPr>
          <a:lstStyle/>
          <a:p>
            <a:pPr>
              <a:lnSpc>
                <a:spcPts val="1900"/>
              </a:lnSpc>
            </a:pPr>
            <a:r>
              <a:rPr lang="ca-ES" sz="1800" b="1" dirty="0">
                <a:solidFill>
                  <a:srgbClr val="8CC63E"/>
                </a:solidFill>
                <a:latin typeface="Trebuchet MS" pitchFamily="34" charset="0"/>
                <a:cs typeface="Times New Roman" pitchFamily="18" charset="0"/>
              </a:rPr>
              <a:t>Dependència de l’alcohol</a:t>
            </a:r>
            <a:endParaRPr lang="ca-ES" sz="1600" b="1" dirty="0">
              <a:solidFill>
                <a:srgbClr val="74CA16"/>
              </a:solidFill>
              <a:latin typeface="Trebuchet MS" pitchFamily="34" charset="0"/>
              <a:cs typeface="Times New Roman" pitchFamily="18" charset="0"/>
            </a:endParaRPr>
          </a:p>
          <a:p>
            <a:pPr marL="381000" lvl="1">
              <a:lnSpc>
                <a:spcPts val="1900"/>
              </a:lnSpc>
              <a:spcAft>
                <a:spcPts val="700"/>
              </a:spcAft>
            </a:pPr>
            <a:r>
              <a:rPr lang="ca-ES" sz="1600" dirty="0">
                <a:latin typeface="Trebuchet MS" pitchFamily="34" charset="0"/>
                <a:cs typeface="Times New Roman" pitchFamily="18" charset="0"/>
              </a:rPr>
              <a:t>Conjunt de manifestacions fisiològiques, de conducta i cognitives, que es desenvolupen amb el consum repetit de la substància i que típicament inclouen 3 o més dels criteris CIM-10.</a:t>
            </a:r>
          </a:p>
          <a:p>
            <a:pPr>
              <a:lnSpc>
                <a:spcPts val="1900"/>
              </a:lnSpc>
            </a:pPr>
            <a:r>
              <a:rPr lang="ca-ES" sz="1800" b="1" dirty="0">
                <a:solidFill>
                  <a:srgbClr val="74CA16"/>
                </a:solidFill>
                <a:latin typeface="Trebuchet MS" pitchFamily="34" charset="0"/>
                <a:cs typeface="Times New Roman" pitchFamily="18" charset="0"/>
              </a:rPr>
              <a:t>Consum perjudicial</a:t>
            </a:r>
            <a:endParaRPr lang="ca-ES" sz="1600" b="1" dirty="0">
              <a:solidFill>
                <a:srgbClr val="74CA16"/>
              </a:solidFill>
              <a:latin typeface="Trebuchet MS" pitchFamily="34" charset="0"/>
              <a:cs typeface="Times New Roman" pitchFamily="18" charset="0"/>
            </a:endParaRPr>
          </a:p>
          <a:p>
            <a:pPr marL="381000" lvl="1">
              <a:lnSpc>
                <a:spcPts val="1900"/>
              </a:lnSpc>
              <a:spcAft>
                <a:spcPts val="700"/>
              </a:spcAft>
            </a:pPr>
            <a:r>
              <a:rPr lang="ca-ES" sz="1600" dirty="0">
                <a:latin typeface="Trebuchet MS" pitchFamily="34" charset="0"/>
                <a:cs typeface="Times New Roman" pitchFamily="18" charset="0"/>
              </a:rPr>
              <a:t>Pauta de consum que ocasiona danys a la salut tant físics (per exemple, cirrosi hepàtica) com mentals (depressió associada al consum).</a:t>
            </a:r>
            <a:endParaRPr lang="ca-ES" sz="1600" dirty="0">
              <a:latin typeface="Trebuchet MS" pitchFamily="34" charset="0"/>
              <a:cs typeface="Arial" charset="0"/>
            </a:endParaRPr>
          </a:p>
          <a:p>
            <a:pPr>
              <a:lnSpc>
                <a:spcPts val="1900"/>
              </a:lnSpc>
            </a:pPr>
            <a:r>
              <a:rPr lang="ca-ES" sz="1800" b="1" dirty="0">
                <a:solidFill>
                  <a:srgbClr val="74CA16"/>
                </a:solidFill>
                <a:latin typeface="Trebuchet MS" pitchFamily="34" charset="0"/>
                <a:cs typeface="Times New Roman" pitchFamily="18" charset="0"/>
              </a:rPr>
              <a:t>Consum de risc</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pPr>
            <a:r>
              <a:rPr lang="ca-ES" sz="1600" dirty="0">
                <a:latin typeface="Trebuchet MS" pitchFamily="34" charset="0"/>
                <a:cs typeface="Times New Roman" pitchFamily="18" charset="0"/>
              </a:rPr>
              <a:t>HOMES	</a:t>
            </a:r>
            <a:r>
              <a:rPr lang="ca-ES" sz="1600" dirty="0">
                <a:latin typeface="Trebuchet MS" pitchFamily="34" charset="0"/>
                <a:cs typeface="Arial" charset="0"/>
              </a:rPr>
              <a:t>&gt; 28 UBE/setmanals	 ≥ 6 UBE/una ocasió de consum</a:t>
            </a:r>
          </a:p>
          <a:p>
            <a:pPr marL="381000" lvl="1" eaLnBrk="1" hangingPunct="1">
              <a:lnSpc>
                <a:spcPts val="1900"/>
              </a:lnSpc>
              <a:spcAft>
                <a:spcPts val="700"/>
              </a:spcAft>
            </a:pPr>
            <a:r>
              <a:rPr lang="ca-ES" sz="1600" dirty="0">
                <a:latin typeface="Trebuchet MS" pitchFamily="34" charset="0"/>
                <a:cs typeface="Arial" charset="0"/>
              </a:rPr>
              <a:t>DONES</a:t>
            </a:r>
            <a:r>
              <a:rPr lang="ca-ES" sz="1600" dirty="0">
                <a:latin typeface="Trebuchet MS" pitchFamily="34" charset="0"/>
                <a:cs typeface="Times New Roman" pitchFamily="18" charset="0"/>
              </a:rPr>
              <a:t>	≥</a:t>
            </a:r>
            <a:r>
              <a:rPr lang="ca-ES" sz="1600" dirty="0">
                <a:latin typeface="Trebuchet MS" pitchFamily="34" charset="0"/>
                <a:cs typeface="Arial" charset="0"/>
              </a:rPr>
              <a:t> 17 UBE/setmanals	 ≥ 5 UBE/una ocasió de consum</a:t>
            </a:r>
          </a:p>
          <a:p>
            <a:pPr>
              <a:lnSpc>
                <a:spcPts val="1900"/>
              </a:lnSpc>
            </a:pPr>
            <a:r>
              <a:rPr lang="ca-ES" sz="1800" b="1" dirty="0">
                <a:solidFill>
                  <a:srgbClr val="8CC63E"/>
                </a:solidFill>
                <a:latin typeface="Trebuchet MS" pitchFamily="34" charset="0"/>
                <a:cs typeface="Times New Roman" pitchFamily="18" charset="0"/>
              </a:rPr>
              <a:t>Consum de baix risc</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pPr>
            <a:r>
              <a:rPr lang="ca-ES" sz="1600" dirty="0">
                <a:latin typeface="Trebuchet MS" pitchFamily="34" charset="0"/>
                <a:cs typeface="Times New Roman" pitchFamily="18" charset="0"/>
              </a:rPr>
              <a:t>HOMES  	≤ </a:t>
            </a:r>
            <a:r>
              <a:rPr lang="ca-ES" sz="1600" dirty="0">
                <a:latin typeface="Trebuchet MS" pitchFamily="34" charset="0"/>
                <a:cs typeface="Arial" charset="0"/>
              </a:rPr>
              <a:t>28 UBE/setmanals (3 diàries)</a:t>
            </a:r>
          </a:p>
          <a:p>
            <a:pPr marL="381000" lvl="1" eaLnBrk="1" hangingPunct="1">
              <a:lnSpc>
                <a:spcPts val="1900"/>
              </a:lnSpc>
              <a:spcAft>
                <a:spcPts val="700"/>
              </a:spcAft>
            </a:pPr>
            <a:r>
              <a:rPr lang="ca-ES" sz="1600" dirty="0">
                <a:latin typeface="Trebuchet MS" pitchFamily="34" charset="0"/>
                <a:cs typeface="Arial" charset="0"/>
              </a:rPr>
              <a:t>DONES</a:t>
            </a:r>
            <a:r>
              <a:rPr lang="ca-ES" sz="1600" dirty="0">
                <a:latin typeface="Trebuchet MS" pitchFamily="34" charset="0"/>
                <a:cs typeface="Times New Roman" pitchFamily="18" charset="0"/>
              </a:rPr>
              <a:t>  	</a:t>
            </a:r>
            <a:r>
              <a:rPr lang="ca-ES" sz="1600" dirty="0">
                <a:latin typeface="Trebuchet MS" pitchFamily="34" charset="0"/>
                <a:cs typeface="Arial" charset="0"/>
              </a:rPr>
              <a:t>&lt; 17 UBE/setmanals (2 diàries)</a:t>
            </a:r>
          </a:p>
          <a:p>
            <a:pPr>
              <a:lnSpc>
                <a:spcPts val="1900"/>
              </a:lnSpc>
            </a:pPr>
            <a:r>
              <a:rPr lang="ca-ES" sz="1800" b="1" dirty="0">
                <a:solidFill>
                  <a:srgbClr val="8CC63E"/>
                </a:solidFill>
                <a:latin typeface="Trebuchet MS" pitchFamily="34" charset="0"/>
                <a:cs typeface="Times New Roman" pitchFamily="18" charset="0"/>
              </a:rPr>
              <a:t>Abstinència</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spcAft>
                <a:spcPts val="700"/>
              </a:spcAft>
            </a:pPr>
            <a:r>
              <a:rPr lang="ca-ES" sz="1600" dirty="0">
                <a:latin typeface="Trebuchet MS" pitchFamily="34" charset="0"/>
                <a:cs typeface="Times New Roman" pitchFamily="18" charset="0"/>
              </a:rPr>
              <a:t>Persones que no consumeixen mai o de manera molt esporàdica.</a:t>
            </a:r>
          </a:p>
          <a:p>
            <a:pPr marL="381000" lvl="1" eaLnBrk="1" hangingPunct="1">
              <a:lnSpc>
                <a:spcPts val="1900"/>
              </a:lnSpc>
              <a:spcAft>
                <a:spcPts val="700"/>
              </a:spcAft>
            </a:pPr>
            <a:r>
              <a:rPr lang="ca-ES" sz="1600" dirty="0">
                <a:latin typeface="Trebuchet MS" pitchFamily="34" charset="0"/>
                <a:cs typeface="Times New Roman" pitchFamily="18" charset="0"/>
              </a:rPr>
              <a:t>S’aconsella sempre abstinència durant l’embaràs o la lactància materna; en cas de malalties mentals o físiques determinades, administració de certs medicaments, menors de 16 anys, persones que han de treballar amb maquinària perillosa.</a:t>
            </a:r>
            <a:endParaRPr lang="es-ES_tradnl" dirty="0"/>
          </a:p>
        </p:txBody>
      </p:sp>
      <p:pic>
        <p:nvPicPr>
          <p:cNvPr id="45060" name="Picture 2052"/>
          <p:cNvPicPr>
            <a:picLocks noChangeAspect="1" noChangeArrowheads="1"/>
          </p:cNvPicPr>
          <p:nvPr/>
        </p:nvPicPr>
        <p:blipFill>
          <a:blip r:embed="rId3" cstate="print"/>
          <a:srcRect/>
          <a:stretch>
            <a:fillRect/>
          </a:stretch>
        </p:blipFill>
        <p:spPr bwMode="auto">
          <a:xfrm>
            <a:off x="539750" y="1619250"/>
            <a:ext cx="609600" cy="4476750"/>
          </a:xfrm>
          <a:prstGeom prst="rect">
            <a:avLst/>
          </a:prstGeom>
          <a:noFill/>
          <a:ln w="9525">
            <a:noFill/>
            <a:miter lim="800000"/>
            <a:headEnd/>
            <a:tailEnd/>
          </a:ln>
        </p:spPr>
      </p:pic>
      <p:sp>
        <p:nvSpPr>
          <p:cNvPr id="5" name="Rectangle arrodonit 4"/>
          <p:cNvSpPr/>
          <p:nvPr/>
        </p:nvSpPr>
        <p:spPr bwMode="auto">
          <a:xfrm rot="265398">
            <a:off x="6908105" y="-80866"/>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2258030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a:prstGeom prst="rect">
            <a:avLst/>
          </a:prstGeom>
        </p:spPr>
        <p:txBody>
          <a:bodyPr/>
          <a:lstStyle/>
          <a:p>
            <a:r>
              <a:rPr lang="es-ES" sz="2800" dirty="0" err="1" smtClean="0"/>
              <a:t>Tractament</a:t>
            </a:r>
            <a:r>
              <a:rPr lang="es-ES" sz="2800" dirty="0" smtClean="0"/>
              <a:t> </a:t>
            </a:r>
            <a:r>
              <a:rPr lang="es-ES" sz="2800" dirty="0" err="1" smtClean="0"/>
              <a:t>orientat</a:t>
            </a:r>
            <a:r>
              <a:rPr lang="es-ES" sz="2800" dirty="0" smtClean="0"/>
              <a:t> a </a:t>
            </a:r>
            <a:r>
              <a:rPr lang="es-ES" sz="2800" dirty="0" err="1" smtClean="0"/>
              <a:t>l’abstinència</a:t>
            </a:r>
            <a:endParaRPr lang="es-ES" sz="2800" dirty="0"/>
          </a:p>
        </p:txBody>
      </p:sp>
      <p:sp>
        <p:nvSpPr>
          <p:cNvPr id="4" name="3 CuadroTexto"/>
          <p:cNvSpPr txBox="1"/>
          <p:nvPr/>
        </p:nvSpPr>
        <p:spPr>
          <a:xfrm>
            <a:off x="3964000" y="1784718"/>
            <a:ext cx="535992"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Sí</a:t>
            </a:r>
            <a:endParaRPr lang="ca-ES" sz="2000">
              <a:ln>
                <a:solidFill>
                  <a:schemeClr val="bg1">
                    <a:lumMod val="50000"/>
                  </a:schemeClr>
                </a:solidFill>
              </a:ln>
            </a:endParaRPr>
          </a:p>
        </p:txBody>
      </p:sp>
      <p:sp>
        <p:nvSpPr>
          <p:cNvPr id="5" name="4 CuadroTexto"/>
          <p:cNvSpPr txBox="1"/>
          <p:nvPr/>
        </p:nvSpPr>
        <p:spPr>
          <a:xfrm>
            <a:off x="2047058" y="2636912"/>
            <a:ext cx="796750" cy="400110"/>
          </a:xfrm>
          <a:prstGeom prst="rect">
            <a:avLst/>
          </a:prstGeom>
          <a:noFill/>
          <a:ln>
            <a:noFill/>
            <a:prstDash val="dash"/>
          </a:ln>
        </p:spPr>
        <p:txBody>
          <a:bodyPr wrap="square" rtlCol="0">
            <a:spAutoFit/>
          </a:bodyPr>
          <a:lstStyle/>
          <a:p>
            <a:pPr algn="ctr"/>
            <a:r>
              <a:rPr lang="ca-ES" sz="2000" smtClean="0">
                <a:ln>
                  <a:solidFill>
                    <a:schemeClr val="bg1">
                      <a:lumMod val="50000"/>
                    </a:schemeClr>
                  </a:solidFill>
                </a:ln>
              </a:rPr>
              <a:t>No</a:t>
            </a:r>
            <a:endParaRPr lang="ca-ES" sz="2000">
              <a:ln>
                <a:solidFill>
                  <a:schemeClr val="bg1">
                    <a:lumMod val="50000"/>
                  </a:schemeClr>
                </a:solidFill>
              </a:ln>
            </a:endParaRPr>
          </a:p>
        </p:txBody>
      </p:sp>
      <p:sp>
        <p:nvSpPr>
          <p:cNvPr id="6" name="5 CuadroTexto"/>
          <p:cNvSpPr txBox="1"/>
          <p:nvPr/>
        </p:nvSpPr>
        <p:spPr>
          <a:xfrm>
            <a:off x="4798042" y="1772816"/>
            <a:ext cx="1646166"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Hospitalària</a:t>
            </a:r>
            <a:endParaRPr lang="ca-ES" sz="2000">
              <a:ln>
                <a:solidFill>
                  <a:schemeClr val="bg1">
                    <a:lumMod val="50000"/>
                  </a:schemeClr>
                </a:solidFill>
              </a:ln>
            </a:endParaRPr>
          </a:p>
        </p:txBody>
      </p:sp>
      <p:sp>
        <p:nvSpPr>
          <p:cNvPr id="7" name="6 CuadroTexto"/>
          <p:cNvSpPr txBox="1"/>
          <p:nvPr/>
        </p:nvSpPr>
        <p:spPr>
          <a:xfrm>
            <a:off x="4788024" y="2267580"/>
            <a:ext cx="1512168"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Domiciliària</a:t>
            </a:r>
            <a:endParaRPr lang="ca-ES" sz="2000">
              <a:ln>
                <a:solidFill>
                  <a:schemeClr val="bg1">
                    <a:lumMod val="50000"/>
                  </a:schemeClr>
                </a:solidFill>
              </a:ln>
            </a:endParaRPr>
          </a:p>
        </p:txBody>
      </p:sp>
      <p:sp>
        <p:nvSpPr>
          <p:cNvPr id="11" name="10 CuadroTexto"/>
          <p:cNvSpPr txBox="1"/>
          <p:nvPr/>
        </p:nvSpPr>
        <p:spPr>
          <a:xfrm>
            <a:off x="7884368" y="3068960"/>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2" name="11 CuadroTexto"/>
          <p:cNvSpPr txBox="1"/>
          <p:nvPr/>
        </p:nvSpPr>
        <p:spPr>
          <a:xfrm>
            <a:off x="5130062" y="3059668"/>
            <a:ext cx="66607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sp>
        <p:nvSpPr>
          <p:cNvPr id="13" name="12 CuadroTexto"/>
          <p:cNvSpPr txBox="1"/>
          <p:nvPr/>
        </p:nvSpPr>
        <p:spPr>
          <a:xfrm>
            <a:off x="3563888" y="5219908"/>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4" name="13 CuadroTexto"/>
          <p:cNvSpPr txBox="1"/>
          <p:nvPr/>
        </p:nvSpPr>
        <p:spPr>
          <a:xfrm>
            <a:off x="755576" y="5229200"/>
            <a:ext cx="93610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cxnSp>
        <p:nvCxnSpPr>
          <p:cNvPr id="17" name="16 Conector recto de flecha"/>
          <p:cNvCxnSpPr>
            <a:endCxn id="4" idx="1"/>
          </p:cNvCxnSpPr>
          <p:nvPr/>
        </p:nvCxnSpPr>
        <p:spPr>
          <a:xfrm>
            <a:off x="3499936" y="1979548"/>
            <a:ext cx="464064" cy="522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Forma"/>
          <p:cNvCxnSpPr/>
          <p:nvPr/>
        </p:nvCxnSpPr>
        <p:spPr>
          <a:xfrm rot="16200000" flipH="1">
            <a:off x="4348571" y="2048217"/>
            <a:ext cx="282807" cy="5560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228184" y="2492896"/>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Forma"/>
          <p:cNvCxnSpPr/>
          <p:nvPr/>
        </p:nvCxnSpPr>
        <p:spPr>
          <a:xfrm rot="16200000" flipH="1">
            <a:off x="7284932" y="2685546"/>
            <a:ext cx="622811" cy="57606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Forma"/>
          <p:cNvCxnSpPr/>
          <p:nvPr/>
        </p:nvCxnSpPr>
        <p:spPr>
          <a:xfrm rot="5400000">
            <a:off x="6071424" y="2419420"/>
            <a:ext cx="641817" cy="1129866"/>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3951948" y="3377205"/>
            <a:ext cx="1178114" cy="26088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H="1">
            <a:off x="2415788" y="2232847"/>
            <a:ext cx="1" cy="40406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2411760" y="3068960"/>
            <a:ext cx="0" cy="36004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38 Forma"/>
          <p:cNvCxnSpPr/>
          <p:nvPr/>
        </p:nvCxnSpPr>
        <p:spPr>
          <a:xfrm rot="16200000" flipH="1">
            <a:off x="2602262" y="4413331"/>
            <a:ext cx="780448" cy="114280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Forma"/>
          <p:cNvCxnSpPr/>
          <p:nvPr/>
        </p:nvCxnSpPr>
        <p:spPr>
          <a:xfrm rot="5400000">
            <a:off x="1548822" y="4512019"/>
            <a:ext cx="780448" cy="9454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13" idx="3"/>
          </p:cNvCxnSpPr>
          <p:nvPr/>
        </p:nvCxnSpPr>
        <p:spPr>
          <a:xfrm>
            <a:off x="4644008" y="5419963"/>
            <a:ext cx="972108"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Forma"/>
          <p:cNvCxnSpPr/>
          <p:nvPr/>
        </p:nvCxnSpPr>
        <p:spPr>
          <a:xfrm rot="16200000" flipV="1">
            <a:off x="7884509" y="2195713"/>
            <a:ext cx="1111479" cy="616431"/>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arrodonit 30"/>
          <p:cNvSpPr/>
          <p:nvPr/>
        </p:nvSpPr>
        <p:spPr bwMode="auto">
          <a:xfrm>
            <a:off x="1187624" y="1412776"/>
            <a:ext cx="2456328" cy="799060"/>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El pacient requereix desintoxicació?</a:t>
            </a:r>
            <a:endParaRPr lang="ca-ES" b="1">
              <a:solidFill>
                <a:schemeClr val="bg1"/>
              </a:solidFill>
            </a:endParaRPr>
          </a:p>
        </p:txBody>
      </p:sp>
      <p:sp>
        <p:nvSpPr>
          <p:cNvPr id="37" name="Rectangle arrodonit 36"/>
          <p:cNvSpPr/>
          <p:nvPr/>
        </p:nvSpPr>
        <p:spPr bwMode="auto">
          <a:xfrm>
            <a:off x="6574378" y="1755659"/>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Derivar CAS</a:t>
            </a:r>
            <a:endParaRPr lang="ca-ES" sz="1600" b="1">
              <a:solidFill>
                <a:schemeClr val="bg1"/>
              </a:solidFill>
            </a:endParaRPr>
          </a:p>
        </p:txBody>
      </p:sp>
      <p:sp>
        <p:nvSpPr>
          <p:cNvPr id="38" name="Rectangle arrodonit 37"/>
          <p:cNvSpPr/>
          <p:nvPr/>
        </p:nvSpPr>
        <p:spPr bwMode="auto">
          <a:xfrm>
            <a:off x="6588224" y="2232847"/>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Pautar detox</a:t>
            </a:r>
            <a:endParaRPr lang="ca-ES" sz="1600" b="1">
              <a:solidFill>
                <a:schemeClr val="bg1"/>
              </a:solidFill>
            </a:endParaRPr>
          </a:p>
        </p:txBody>
      </p:sp>
      <p:sp>
        <p:nvSpPr>
          <p:cNvPr id="40" name="Rectangle arrodonit 39"/>
          <p:cNvSpPr/>
          <p:nvPr/>
        </p:nvSpPr>
        <p:spPr bwMode="auto">
          <a:xfrm>
            <a:off x="966184" y="3429000"/>
            <a:ext cx="2909800" cy="1492450"/>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Iniciar deshabituació</a:t>
            </a:r>
          </a:p>
          <a:p>
            <a:r>
              <a:rPr lang="ca-ES" sz="1600" smtClean="0"/>
              <a:t>(descriure elements bàsics, incloent medicació, consell, seguiment, abordatge comorbiditat, etc)</a:t>
            </a:r>
            <a:endParaRPr lang="ca-ES" sz="1600"/>
          </a:p>
        </p:txBody>
      </p:sp>
      <p:sp>
        <p:nvSpPr>
          <p:cNvPr id="46" name="Rectangle arrodonit 45"/>
          <p:cNvSpPr/>
          <p:nvPr/>
        </p:nvSpPr>
        <p:spPr bwMode="auto">
          <a:xfrm>
            <a:off x="5652121" y="4869160"/>
            <a:ext cx="2610290" cy="101310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Reiniciar procés o derivar a CAS </a:t>
            </a:r>
          </a:p>
          <a:p>
            <a:r>
              <a:rPr lang="ca-ES" sz="1600" smtClean="0"/>
              <a:t>segons criteri clínic</a:t>
            </a:r>
            <a:endParaRPr lang="ca-ES" sz="1600"/>
          </a:p>
        </p:txBody>
      </p:sp>
      <p:cxnSp>
        <p:nvCxnSpPr>
          <p:cNvPr id="68" name="23 Conector recto de flecha"/>
          <p:cNvCxnSpPr/>
          <p:nvPr/>
        </p:nvCxnSpPr>
        <p:spPr>
          <a:xfrm>
            <a:off x="6228184" y="1988840"/>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23 Conector recto de flecha"/>
          <p:cNvCxnSpPr/>
          <p:nvPr/>
        </p:nvCxnSpPr>
        <p:spPr>
          <a:xfrm>
            <a:off x="4355976" y="1988840"/>
            <a:ext cx="452084"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11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Conclusions</a:t>
            </a:r>
            <a:endParaRPr lang="ca-ES" dirty="0"/>
          </a:p>
        </p:txBody>
      </p:sp>
      <p:sp>
        <p:nvSpPr>
          <p:cNvPr id="3" name="2 Marcador de contenido"/>
          <p:cNvSpPr>
            <a:spLocks noGrp="1"/>
          </p:cNvSpPr>
          <p:nvPr>
            <p:ph idx="1"/>
          </p:nvPr>
        </p:nvSpPr>
        <p:spPr/>
        <p:txBody>
          <a:bodyPr/>
          <a:lstStyle/>
          <a:p>
            <a:pPr>
              <a:spcAft>
                <a:spcPts val="500"/>
              </a:spcAft>
              <a:buBlip>
                <a:blip r:embed="rId3"/>
              </a:buBlip>
            </a:pPr>
            <a:r>
              <a:rPr lang="ca-ES" dirty="0" smtClean="0"/>
              <a:t>S'ha d'entendre el </a:t>
            </a:r>
            <a:r>
              <a:rPr lang="ca-ES" b="1" dirty="0" smtClean="0"/>
              <a:t>TCA com un procés crònic</a:t>
            </a:r>
            <a:r>
              <a:rPr lang="ca-ES" dirty="0" smtClean="0"/>
              <a:t>. El DSM V ens facilita entendre-ho com un procés continu. </a:t>
            </a:r>
          </a:p>
          <a:p>
            <a:pPr>
              <a:spcAft>
                <a:spcPts val="500"/>
              </a:spcAft>
              <a:buBlip>
                <a:blip r:embed="rId3"/>
              </a:buBlip>
            </a:pPr>
            <a:r>
              <a:rPr lang="ca-ES" dirty="0" smtClean="0"/>
              <a:t>El </a:t>
            </a:r>
            <a:r>
              <a:rPr lang="ca-ES" b="1" dirty="0" smtClean="0"/>
              <a:t>CER</a:t>
            </a:r>
            <a:r>
              <a:rPr lang="ca-ES" dirty="0" smtClean="0"/>
              <a:t> engloba tota la problemàtica del consum d'alcohol, com un </a:t>
            </a:r>
            <a:r>
              <a:rPr lang="ca-ES" b="1" dirty="0" smtClean="0"/>
              <a:t>contínuum</a:t>
            </a:r>
            <a:r>
              <a:rPr lang="ca-ES" dirty="0" smtClean="0"/>
              <a:t> des de el bevedor de risc fins la dependència alcohòlica.</a:t>
            </a:r>
          </a:p>
          <a:p>
            <a:pPr>
              <a:spcAft>
                <a:spcPts val="500"/>
              </a:spcAft>
              <a:buBlip>
                <a:blip r:embed="rId3"/>
              </a:buBlip>
            </a:pPr>
            <a:r>
              <a:rPr lang="ca-ES" dirty="0"/>
              <a:t>Hem de familiaritzar-nos amb </a:t>
            </a:r>
            <a:r>
              <a:rPr lang="ca-ES" b="1" dirty="0"/>
              <a:t>fàrmacs</a:t>
            </a:r>
            <a:r>
              <a:rPr lang="ca-ES" dirty="0"/>
              <a:t> d'us habitual en el TCA. </a:t>
            </a:r>
          </a:p>
          <a:p>
            <a:pPr>
              <a:spcAft>
                <a:spcPts val="500"/>
              </a:spcAft>
              <a:buBlip>
                <a:blip r:embed="rId3"/>
              </a:buBlip>
            </a:pPr>
            <a:r>
              <a:rPr lang="ca-ES" dirty="0" smtClean="0"/>
              <a:t>L'atenció centrada en el pacient i la presa de decisions compartides ens permetran assolir </a:t>
            </a:r>
            <a:r>
              <a:rPr lang="ca-ES" b="1" dirty="0" smtClean="0"/>
              <a:t>millor resultats</a:t>
            </a:r>
            <a:r>
              <a:rPr lang="ca-ES" dirty="0" smtClean="0"/>
              <a:t>.</a:t>
            </a:r>
          </a:p>
          <a:p>
            <a:pPr>
              <a:spcAft>
                <a:spcPts val="500"/>
              </a:spcAft>
              <a:buBlip>
                <a:blip r:embed="rId3"/>
              </a:buBlip>
            </a:pPr>
            <a:r>
              <a:rPr lang="ca-ES" dirty="0" smtClean="0"/>
              <a:t>La formació continuada és important però s'ha d'integrar amb altres elements: condicions de treball, documents i guies clíniques, eines informàtiques, coordinació amb els CAS...</a:t>
            </a:r>
          </a:p>
          <a:p>
            <a:endParaRPr lang="ca-ES" dirty="0"/>
          </a:p>
        </p:txBody>
      </p:sp>
    </p:spTree>
    <p:extLst>
      <p:ext uri="{BB962C8B-B14F-4D97-AF65-F5344CB8AC3E}">
        <p14:creationId xmlns:p14="http://schemas.microsoft.com/office/powerpoint/2010/main" val="1054068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71241" y="4653136"/>
            <a:ext cx="8784976" cy="1143000"/>
          </a:xfrm>
        </p:spPr>
        <p:txBody>
          <a:bodyPr/>
          <a:lstStyle/>
          <a:p>
            <a:r>
              <a:rPr lang="ca-ES" sz="2400" dirty="0"/>
              <a:t>Recursos WEB: </a:t>
            </a:r>
            <a:br>
              <a:rPr lang="ca-ES" sz="2400" dirty="0"/>
            </a:br>
            <a:r>
              <a:rPr lang="ca-ES" sz="2000" dirty="0"/>
              <a:t/>
            </a:r>
            <a:br>
              <a:rPr lang="ca-ES" sz="2000" dirty="0"/>
            </a:br>
            <a:r>
              <a:rPr lang="ca-ES" sz="2000" dirty="0">
                <a:hlinkClick r:id="rId2"/>
              </a:rPr>
              <a:t>http</a:t>
            </a:r>
            <a:r>
              <a:rPr lang="ca-ES" sz="2000" dirty="0">
                <a:hlinkClick r:id="rId2"/>
              </a:rPr>
              <a:t>://beveumenys.cat</a:t>
            </a:r>
            <a:r>
              <a:rPr lang="ca-ES" sz="2000" dirty="0"/>
              <a:t> </a:t>
            </a:r>
            <a:r>
              <a:rPr lang="ca-ES" sz="2000" dirty="0"/>
              <a:t/>
            </a:r>
            <a:br>
              <a:rPr lang="ca-ES" sz="2000" dirty="0"/>
            </a:br>
            <a:r>
              <a:rPr lang="ca-ES" sz="2000" dirty="0">
                <a:hlinkClick r:id="rId3"/>
              </a:rPr>
              <a:t>http://drogues.gencat.cat</a:t>
            </a:r>
            <a:r>
              <a:rPr lang="ca-ES" sz="2000" dirty="0"/>
              <a:t> </a:t>
            </a:r>
            <a:endParaRPr lang="ca-ES" sz="2400" dirty="0"/>
          </a:p>
        </p:txBody>
      </p:sp>
      <p:sp>
        <p:nvSpPr>
          <p:cNvPr id="3" name="QuadreDeText 2"/>
          <p:cNvSpPr txBox="1"/>
          <p:nvPr/>
        </p:nvSpPr>
        <p:spPr>
          <a:xfrm>
            <a:off x="3198187" y="2125305"/>
            <a:ext cx="3029997" cy="1015663"/>
          </a:xfrm>
          <a:prstGeom prst="rect">
            <a:avLst/>
          </a:prstGeom>
          <a:noFill/>
        </p:spPr>
        <p:txBody>
          <a:bodyPr wrap="none" rtlCol="0">
            <a:spAutoFit/>
          </a:bodyPr>
          <a:lstStyle/>
          <a:p>
            <a:r>
              <a:rPr lang="ca-ES" sz="6000" b="1" dirty="0" smtClean="0">
                <a:solidFill>
                  <a:srgbClr val="C00000"/>
                </a:solidFill>
                <a:latin typeface="Bradley Hand ITC" pitchFamily="66" charset="0"/>
              </a:rPr>
              <a:t>Gràcies!!</a:t>
            </a:r>
            <a:endParaRPr lang="ca-ES" sz="6000" b="1" dirty="0">
              <a:solidFill>
                <a:srgbClr val="C00000"/>
              </a:solidFill>
              <a:latin typeface="Bradley Hand ITC" pitchFamily="66" charset="0"/>
            </a:endParaRPr>
          </a:p>
        </p:txBody>
      </p:sp>
    </p:spTree>
    <p:extLst>
      <p:ext uri="{BB962C8B-B14F-4D97-AF65-F5344CB8AC3E}">
        <p14:creationId xmlns:p14="http://schemas.microsoft.com/office/powerpoint/2010/main" val="3598051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39750" y="647700"/>
            <a:ext cx="814705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
            </a:r>
            <a:br>
              <a:rPr lang="es-ES" sz="2800" b="1">
                <a:latin typeface="Trebuchet MS" pitchFamily="34" charset="0"/>
                <a:cs typeface="Times New Roman" pitchFamily="18" charset="0"/>
              </a:rPr>
            </a:br>
            <a:r>
              <a:rPr lang="es-ES" sz="2800" b="1">
                <a:latin typeface="Trebuchet MS" pitchFamily="34" charset="0"/>
                <a:cs typeface="Times New Roman" pitchFamily="18" charset="0"/>
              </a:rPr>
              <a:t>Components i esperit de les intervencions breus</a:t>
            </a:r>
            <a:endParaRPr lang="ca-ES" sz="2800" b="1">
              <a:latin typeface="Trebuchet MS" pitchFamily="34" charset="0"/>
              <a:cs typeface="Times New Roman" pitchFamily="18" charset="0"/>
            </a:endParaRPr>
          </a:p>
        </p:txBody>
      </p:sp>
      <p:sp>
        <p:nvSpPr>
          <p:cNvPr id="100355" name="Text Box 3"/>
          <p:cNvSpPr txBox="1">
            <a:spLocks noChangeArrowheads="1"/>
          </p:cNvSpPr>
          <p:nvPr/>
        </p:nvSpPr>
        <p:spPr bwMode="auto">
          <a:xfrm>
            <a:off x="2743200" y="1793875"/>
            <a:ext cx="3505200" cy="2994025"/>
          </a:xfrm>
          <a:prstGeom prst="rect">
            <a:avLst/>
          </a:prstGeom>
          <a:solidFill>
            <a:srgbClr val="C9E377"/>
          </a:solidFill>
          <a:ln w="9525">
            <a:noFill/>
            <a:miter lim="800000"/>
            <a:headEnd/>
            <a:tailEnd/>
          </a:ln>
        </p:spPr>
        <p:txBody>
          <a:bodyPr lIns="180000" tIns="180000" rIns="180000" bIns="180000">
            <a:spAutoFit/>
          </a:bodyPr>
          <a:lstStyle/>
          <a:p>
            <a:pPr algn="ctr">
              <a:buFont typeface="Monotype Sorts" charset="0"/>
              <a:buNone/>
            </a:pPr>
            <a:r>
              <a:rPr lang="ca-ES" sz="1800" b="1">
                <a:latin typeface="Trebuchet MS" pitchFamily="34" charset="0"/>
                <a:cs typeface="Times New Roman" pitchFamily="18" charset="0"/>
              </a:rPr>
              <a:t>Realimentar l’estat de salut i els riscos</a:t>
            </a:r>
          </a:p>
          <a:p>
            <a:pPr algn="ctr">
              <a:spcBef>
                <a:spcPct val="40000"/>
              </a:spcBef>
              <a:buFont typeface="Monotype Sorts" charset="0"/>
              <a:buNone/>
            </a:pPr>
            <a:r>
              <a:rPr lang="ca-ES" sz="1800" b="1">
                <a:latin typeface="Trebuchet MS" pitchFamily="34" charset="0"/>
                <a:cs typeface="Times New Roman" pitchFamily="18" charset="0"/>
              </a:rPr>
              <a:t>Avaluar l’estadi de canvi</a:t>
            </a:r>
          </a:p>
          <a:p>
            <a:pPr algn="ctr">
              <a:spcBef>
                <a:spcPct val="40000"/>
              </a:spcBef>
              <a:buFont typeface="Monotype Sorts" charset="0"/>
              <a:buNone/>
            </a:pPr>
            <a:r>
              <a:rPr lang="ca-ES" sz="1800" b="1">
                <a:latin typeface="Trebuchet MS" pitchFamily="34" charset="0"/>
                <a:cs typeface="Times New Roman" pitchFamily="18" charset="0"/>
              </a:rPr>
              <a:t>Donar consell </a:t>
            </a:r>
          </a:p>
          <a:p>
            <a:pPr algn="ctr">
              <a:buFont typeface="Monotype Sorts" charset="0"/>
              <a:buNone/>
            </a:pPr>
            <a:r>
              <a:rPr lang="ca-ES" sz="1800" b="1">
                <a:latin typeface="Trebuchet MS" pitchFamily="34" charset="0"/>
                <a:cs typeface="Times New Roman" pitchFamily="18" charset="0"/>
              </a:rPr>
              <a:t>demanant permís</a:t>
            </a:r>
          </a:p>
          <a:p>
            <a:pPr algn="ctr">
              <a:spcBef>
                <a:spcPct val="40000"/>
              </a:spcBef>
              <a:buFont typeface="Monotype Sorts" charset="0"/>
              <a:buNone/>
            </a:pPr>
            <a:r>
              <a:rPr lang="ca-ES" sz="1800" b="1">
                <a:latin typeface="Trebuchet MS" pitchFamily="34" charset="0"/>
                <a:cs typeface="Times New Roman" pitchFamily="18" charset="0"/>
              </a:rPr>
              <a:t>Negociar objectius </a:t>
            </a:r>
          </a:p>
          <a:p>
            <a:pPr algn="ctr">
              <a:buFont typeface="Monotype Sorts" charset="0"/>
              <a:buNone/>
            </a:pPr>
            <a:r>
              <a:rPr lang="ca-ES" sz="1800" b="1">
                <a:latin typeface="Trebuchet MS" pitchFamily="34" charset="0"/>
                <a:cs typeface="Times New Roman" pitchFamily="18" charset="0"/>
              </a:rPr>
              <a:t>i estratègies</a:t>
            </a:r>
          </a:p>
          <a:p>
            <a:pPr algn="ctr">
              <a:spcBef>
                <a:spcPct val="40000"/>
              </a:spcBef>
              <a:buFont typeface="Monotype Sorts" charset="0"/>
              <a:buNone/>
            </a:pPr>
            <a:r>
              <a:rPr lang="ca-ES" sz="1800" b="1">
                <a:latin typeface="Trebuchet MS" pitchFamily="34" charset="0"/>
                <a:cs typeface="Times New Roman" pitchFamily="18" charset="0"/>
              </a:rPr>
              <a:t>Monitorar-ne el progrés</a:t>
            </a:r>
            <a:endParaRPr lang="ca-ES" sz="2000" b="1">
              <a:latin typeface="Trebuchet MS" pitchFamily="34" charset="0"/>
              <a:cs typeface="Times New Roman" pitchFamily="18" charset="0"/>
            </a:endParaRPr>
          </a:p>
        </p:txBody>
      </p:sp>
      <p:sp>
        <p:nvSpPr>
          <p:cNvPr id="100356" name="Text Box 4"/>
          <p:cNvSpPr txBox="1">
            <a:spLocks noChangeArrowheads="1"/>
          </p:cNvSpPr>
          <p:nvPr/>
        </p:nvSpPr>
        <p:spPr bwMode="auto">
          <a:xfrm>
            <a:off x="533400" y="2000250"/>
            <a:ext cx="1828800" cy="528638"/>
          </a:xfrm>
          <a:prstGeom prst="rect">
            <a:avLst/>
          </a:prstGeom>
          <a:noFill/>
          <a:ln w="9525">
            <a:noFill/>
            <a:miter lim="800000"/>
            <a:headEnd/>
            <a:tailEnd/>
          </a:ln>
        </p:spPr>
        <p:txBody>
          <a:bodyPr lIns="86868" tIns="43434" rIns="86868" bIns="43434">
            <a:spAutoFit/>
          </a:bodyPr>
          <a:lstStyle/>
          <a:p>
            <a:pPr algn="ctr">
              <a:lnSpc>
                <a:spcPct val="50000"/>
              </a:lnSpc>
              <a:spcBef>
                <a:spcPct val="20000"/>
              </a:spcBef>
              <a:spcAft>
                <a:spcPct val="20000"/>
              </a:spcAft>
              <a:buFont typeface="Monotype Sorts" charset="0"/>
              <a:buNone/>
            </a:pPr>
            <a:r>
              <a:rPr lang="es-ES" sz="1800" b="1">
                <a:latin typeface="Trebuchet MS" pitchFamily="34" charset="0"/>
                <a:cs typeface="Times New Roman" pitchFamily="18" charset="0"/>
              </a:rPr>
              <a:t>Comunicar </a:t>
            </a:r>
          </a:p>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empatia</a:t>
            </a:r>
            <a:endParaRPr lang="ca-ES" sz="2000" b="1">
              <a:latin typeface="Trebuchet MS" pitchFamily="34" charset="0"/>
              <a:cs typeface="Times New Roman" pitchFamily="18" charset="0"/>
            </a:endParaRPr>
          </a:p>
        </p:txBody>
      </p:sp>
      <p:sp>
        <p:nvSpPr>
          <p:cNvPr id="100357" name="Text Box 5"/>
          <p:cNvSpPr txBox="1">
            <a:spLocks noChangeArrowheads="1"/>
          </p:cNvSpPr>
          <p:nvPr/>
        </p:nvSpPr>
        <p:spPr bwMode="auto">
          <a:xfrm>
            <a:off x="6553200" y="1962150"/>
            <a:ext cx="1981200" cy="528638"/>
          </a:xfrm>
          <a:prstGeom prst="rect">
            <a:avLst/>
          </a:prstGeom>
          <a:noFill/>
          <a:ln w="9525">
            <a:noFill/>
            <a:miter lim="800000"/>
            <a:headEnd/>
            <a:tailEnd/>
          </a:ln>
        </p:spPr>
        <p:txBody>
          <a:bodyPr lIns="86868" tIns="43434" rIns="86868" bIns="43434">
            <a:spAutoFit/>
          </a:bodyPr>
          <a:lstStyle/>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Promoure </a:t>
            </a:r>
          </a:p>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l’autoeficàcia</a:t>
            </a:r>
            <a:endParaRPr lang="ca-ES" sz="2000" b="1">
              <a:latin typeface="Trebuchet MS" pitchFamily="34" charset="0"/>
              <a:cs typeface="Times New Roman" pitchFamily="18" charset="0"/>
            </a:endParaRPr>
          </a:p>
        </p:txBody>
      </p:sp>
      <p:sp>
        <p:nvSpPr>
          <p:cNvPr id="100358" name="Text Box 6"/>
          <p:cNvSpPr txBox="1">
            <a:spLocks noChangeArrowheads="1"/>
          </p:cNvSpPr>
          <p:nvPr/>
        </p:nvSpPr>
        <p:spPr bwMode="auto">
          <a:xfrm>
            <a:off x="2819400" y="5299075"/>
            <a:ext cx="3352800" cy="415925"/>
          </a:xfrm>
          <a:prstGeom prst="rect">
            <a:avLst/>
          </a:prstGeom>
          <a:noFill/>
          <a:ln w="9525">
            <a:noFill/>
            <a:miter lim="800000"/>
            <a:headEnd/>
            <a:tailEnd/>
          </a:ln>
        </p:spPr>
        <p:txBody>
          <a:bodyPr lIns="86868" tIns="43434" rIns="86868" bIns="43434">
            <a:spAutoFit/>
          </a:bodyPr>
          <a:lstStyle/>
          <a:p>
            <a:pPr algn="ctr">
              <a:spcBef>
                <a:spcPct val="20000"/>
              </a:spcBef>
              <a:spcAft>
                <a:spcPct val="20000"/>
              </a:spcAft>
              <a:buFont typeface="Monotype Sorts" charset="0"/>
              <a:buNone/>
            </a:pPr>
            <a:r>
              <a:rPr lang="ca-ES" sz="1800" b="1">
                <a:latin typeface="Trebuchet MS" pitchFamily="34" charset="0"/>
                <a:cs typeface="Times New Roman" pitchFamily="18" charset="0"/>
              </a:rPr>
              <a:t>Emfasitzar responsabilitat</a:t>
            </a:r>
            <a:endParaRPr lang="ca-ES" sz="2000" b="1">
              <a:latin typeface="Trebuchet MS" pitchFamily="34" charset="0"/>
              <a:cs typeface="Times New Roman" pitchFamily="18" charset="0"/>
            </a:endParaRPr>
          </a:p>
        </p:txBody>
      </p:sp>
      <p:sp>
        <p:nvSpPr>
          <p:cNvPr id="100359" name="Line 8"/>
          <p:cNvSpPr>
            <a:spLocks noChangeShapeType="1"/>
          </p:cNvSpPr>
          <p:nvPr/>
        </p:nvSpPr>
        <p:spPr bwMode="auto">
          <a:xfrm>
            <a:off x="1371600" y="2571750"/>
            <a:ext cx="914400" cy="609600"/>
          </a:xfrm>
          <a:prstGeom prst="line">
            <a:avLst/>
          </a:prstGeom>
          <a:noFill/>
          <a:ln w="57150">
            <a:solidFill>
              <a:srgbClr val="94C800"/>
            </a:solidFill>
            <a:round/>
            <a:headEnd/>
            <a:tailEnd type="triangle" w="med" len="med"/>
          </a:ln>
        </p:spPr>
        <p:txBody>
          <a:bodyPr wrap="none" anchor="ctr"/>
          <a:lstStyle/>
          <a:p>
            <a:endParaRPr lang="ca-ES"/>
          </a:p>
        </p:txBody>
      </p:sp>
      <p:sp>
        <p:nvSpPr>
          <p:cNvPr id="100360" name="Line 9"/>
          <p:cNvSpPr>
            <a:spLocks noChangeShapeType="1"/>
          </p:cNvSpPr>
          <p:nvPr/>
        </p:nvSpPr>
        <p:spPr bwMode="auto">
          <a:xfrm flipH="1">
            <a:off x="6705600" y="2571750"/>
            <a:ext cx="762000" cy="609600"/>
          </a:xfrm>
          <a:prstGeom prst="line">
            <a:avLst/>
          </a:prstGeom>
          <a:noFill/>
          <a:ln w="57150">
            <a:solidFill>
              <a:srgbClr val="94C800"/>
            </a:solidFill>
            <a:round/>
            <a:headEnd/>
            <a:tailEnd type="triangle" w="med" len="med"/>
          </a:ln>
        </p:spPr>
        <p:txBody>
          <a:bodyPr wrap="none" anchor="ctr"/>
          <a:lstStyle/>
          <a:p>
            <a:endParaRPr lang="ca-ES"/>
          </a:p>
        </p:txBody>
      </p:sp>
      <p:sp>
        <p:nvSpPr>
          <p:cNvPr id="100361" name="Line 10"/>
          <p:cNvSpPr>
            <a:spLocks noChangeShapeType="1"/>
          </p:cNvSpPr>
          <p:nvPr/>
        </p:nvSpPr>
        <p:spPr bwMode="auto">
          <a:xfrm flipV="1">
            <a:off x="4495800" y="4918075"/>
            <a:ext cx="0" cy="381000"/>
          </a:xfrm>
          <a:prstGeom prst="line">
            <a:avLst/>
          </a:prstGeom>
          <a:noFill/>
          <a:ln w="57150">
            <a:solidFill>
              <a:srgbClr val="94C800"/>
            </a:solidFill>
            <a:round/>
            <a:headEnd/>
            <a:tailEnd type="triangle" w="med" len="med"/>
          </a:ln>
        </p:spPr>
        <p:txBody>
          <a:bodyPr wrap="none" anchor="ctr"/>
          <a:lstStyle/>
          <a:p>
            <a:endParaRPr lang="ca-ES"/>
          </a:p>
        </p:txBody>
      </p:sp>
      <p:sp>
        <p:nvSpPr>
          <p:cNvPr id="100362" name="Text Box 2052"/>
          <p:cNvSpPr txBox="1">
            <a:spLocks noChangeArrowheads="1"/>
          </p:cNvSpPr>
          <p:nvPr/>
        </p:nvSpPr>
        <p:spPr bwMode="auto">
          <a:xfrm>
            <a:off x="539750" y="6116638"/>
            <a:ext cx="7232650" cy="219075"/>
          </a:xfrm>
          <a:prstGeom prst="rect">
            <a:avLst/>
          </a:prstGeom>
          <a:noFill/>
          <a:ln w="9525">
            <a:noFill/>
            <a:miter lim="800000"/>
            <a:headEnd/>
            <a:tailEnd/>
          </a:ln>
        </p:spPr>
        <p:txBody>
          <a:bodyPr lIns="0" tIns="0" rIns="0" bIns="0">
            <a:spAutoFit/>
          </a:bodyPr>
          <a:lstStyle/>
          <a:p>
            <a:pPr>
              <a:spcBef>
                <a:spcPct val="20000"/>
              </a:spcBef>
              <a:spcAft>
                <a:spcPct val="20000"/>
              </a:spcAft>
              <a:buFont typeface="Monotype Sorts" charset="0"/>
              <a:buNone/>
              <a:tabLst>
                <a:tab pos="288925" algn="l"/>
              </a:tabLst>
            </a:pPr>
            <a:r>
              <a:rPr lang="ca-ES" sz="1200">
                <a:latin typeface="Trebuchet MS" pitchFamily="34" charset="0"/>
                <a:cs typeface="Times New Roman" pitchFamily="18" charset="0"/>
              </a:rPr>
              <a:t>Font: adaptat d’Etheridge RM i Sullivan E. &lt;http://www.alcoholcme.com</a:t>
            </a:r>
            <a:r>
              <a:rPr lang="es-ES" sz="1200">
                <a:latin typeface="Trebuchet MS" pitchFamily="34" charset="0"/>
                <a:cs typeface="Times New Roman" pitchFamily="18" charset="0"/>
              </a:rPr>
              <a:t>&gt;</a:t>
            </a:r>
          </a:p>
        </p:txBody>
      </p:sp>
      <p:sp>
        <p:nvSpPr>
          <p:cNvPr id="11" name="Rectangle arrodonit 10"/>
          <p:cNvSpPr/>
          <p:nvPr/>
        </p:nvSpPr>
        <p:spPr bwMode="auto">
          <a:xfrm rot="265398">
            <a:off x="6908105" y="-80866"/>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617412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Dependència de l’alcohol</a:t>
            </a:r>
            <a:endParaRPr lang="ca-ES" dirty="0"/>
          </a:p>
        </p:txBody>
      </p:sp>
      <p:sp>
        <p:nvSpPr>
          <p:cNvPr id="4" name="Text Box 3"/>
          <p:cNvSpPr txBox="1">
            <a:spLocks noGrp="1" noChangeArrowheads="1"/>
          </p:cNvSpPr>
          <p:nvPr>
            <p:ph idx="1"/>
          </p:nvPr>
        </p:nvSpPr>
        <p:spPr bwMode="auto">
          <a:prstGeom prst="rect">
            <a:avLst/>
          </a:prstGeom>
          <a:noFill/>
          <a:ln w="9525">
            <a:noFill/>
            <a:miter lim="800000"/>
            <a:headEnd/>
            <a:tailEnd/>
          </a:ln>
        </p:spPr>
        <p:txBody>
          <a:bodyPr lIns="0" tIns="0" rIns="0" bIns="0"/>
          <a:lstStyle/>
          <a:p>
            <a:pPr defTabSz="762000" eaLnBrk="1" hangingPunct="1">
              <a:lnSpc>
                <a:spcPts val="1900"/>
              </a:lnSpc>
              <a:spcAft>
                <a:spcPts val="700"/>
              </a:spcAft>
              <a:tabLst>
                <a:tab pos="952500" algn="l"/>
              </a:tabLst>
            </a:pPr>
            <a:r>
              <a:rPr lang="ca-ES" altLang="es-ES" b="1" smtClean="0">
                <a:latin typeface="Arial" charset="0"/>
              </a:rPr>
              <a:t>Exploreu si en els darrers 12 mesos, o si de forma continuada, han estat presents tres o més dels criteris següents (CIM-10):</a:t>
            </a:r>
          </a:p>
          <a:p>
            <a:pPr defTabSz="762000" eaLnBrk="1" hangingPunct="1">
              <a:lnSpc>
                <a:spcPts val="1900"/>
              </a:lnSpc>
              <a:spcAft>
                <a:spcPts val="700"/>
              </a:spcAft>
              <a:tabLst>
                <a:tab pos="952500" algn="l"/>
              </a:tabLst>
            </a:pPr>
            <a:endParaRPr lang="ca-ES" altLang="es-ES" b="1" smtClean="0">
              <a:latin typeface="Arial" charset="0"/>
            </a:endParaRPr>
          </a:p>
          <a:p>
            <a:pPr defTabSz="762000" eaLnBrk="1" hangingPunct="1">
              <a:lnSpc>
                <a:spcPts val="1900"/>
              </a:lnSpc>
              <a:spcAft>
                <a:spcPts val="700"/>
              </a:spcAft>
              <a:buFont typeface="Wingdings" pitchFamily="2" charset="2"/>
              <a:buChar char="q"/>
              <a:tabLst>
                <a:tab pos="952500" algn="l"/>
              </a:tabLst>
            </a:pPr>
            <a:r>
              <a:rPr lang="ca-ES" altLang="es-ES" smtClean="0">
                <a:latin typeface="Arial" charset="0"/>
              </a:rPr>
              <a:t>  </a:t>
            </a:r>
            <a:r>
              <a:rPr lang="ca-ES" altLang="es-ES" sz="1800" smtClean="0">
                <a:latin typeface="Arial" charset="0"/>
              </a:rPr>
              <a:t>Desig intens o compulsió per consumir alcohol.</a:t>
            </a:r>
          </a:p>
          <a:p>
            <a:pPr defTabSz="762000" eaLnBrk="1" hangingPunct="1">
              <a:lnSpc>
                <a:spcPts val="1900"/>
              </a:lnSpc>
              <a:buFont typeface="Wingdings" pitchFamily="2" charset="2"/>
              <a:buChar char="q"/>
              <a:tabLst>
                <a:tab pos="952500" algn="l"/>
              </a:tabLst>
            </a:pPr>
            <a:r>
              <a:rPr lang="ca-ES" altLang="es-ES" sz="1800" smtClean="0">
                <a:latin typeface="Arial" charset="0"/>
              </a:rPr>
              <a:t>  Disminució de la capacitat de control: </a:t>
            </a:r>
          </a:p>
          <a:p>
            <a:pPr marL="571500" lvl="1" indent="190500" defTabSz="762000" eaLnBrk="1" hangingPunct="1">
              <a:lnSpc>
                <a:spcPts val="1900"/>
              </a:lnSpc>
              <a:buFont typeface="Wingdings" pitchFamily="2" charset="2"/>
              <a:buChar char="§"/>
              <a:tabLst>
                <a:tab pos="952500" algn="l"/>
              </a:tabLst>
            </a:pPr>
            <a:r>
              <a:rPr lang="ca-ES" altLang="es-ES" sz="1800" smtClean="0">
                <a:latin typeface="Arial" charset="0"/>
              </a:rPr>
              <a:t>dificultats per controlar l’inici del consum</a:t>
            </a:r>
          </a:p>
          <a:p>
            <a:pPr marL="571500" lvl="1" indent="190500" defTabSz="762000" eaLnBrk="1" hangingPunct="1">
              <a:lnSpc>
                <a:spcPts val="1900"/>
              </a:lnSpc>
              <a:spcAft>
                <a:spcPts val="700"/>
              </a:spcAft>
              <a:buFont typeface="Wingdings" pitchFamily="2" charset="2"/>
              <a:buChar char="§"/>
              <a:tabLst>
                <a:tab pos="952500" algn="l"/>
              </a:tabLst>
            </a:pPr>
            <a:r>
              <a:rPr lang="ca-ES" altLang="es-ES" sz="1800" smtClean="0">
                <a:latin typeface="Arial" charset="0"/>
              </a:rPr>
              <a:t>dificultat per posar fi a la ingesta i controlar-ne la quantitat</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Simptomatologia d’abstinència.</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Tolerància o neuroadaptació.</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Abandonament progressiu d’activitats.</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Persistència en el consum d’alcohol malgrat les conseqüències perjudicials.</a:t>
            </a:r>
            <a:endParaRPr lang="ca-ES" altLang="es-ES" sz="1800" b="1">
              <a:latin typeface="Arial" charset="0"/>
            </a:endParaRPr>
          </a:p>
        </p:txBody>
      </p:sp>
      <p:sp>
        <p:nvSpPr>
          <p:cNvPr id="3" name="Rectangle arrodonit 2"/>
          <p:cNvSpPr/>
          <p:nvPr/>
        </p:nvSpPr>
        <p:spPr bwMode="auto">
          <a:xfrm>
            <a:off x="323528" y="2348880"/>
            <a:ext cx="8280920" cy="3384376"/>
          </a:xfrm>
          <a:prstGeom prst="roundRect">
            <a:avLst/>
          </a:prstGeom>
          <a:noFill/>
          <a:ln w="22225"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1600" b="0" i="0" u="none" strike="noStrike" cap="none" normalizeH="0" baseline="0" smtClean="0">
              <a:ln>
                <a:noFill/>
              </a:ln>
              <a:noFill/>
              <a:effectLst/>
              <a:latin typeface="Arial" pitchFamily="34" charset="0"/>
              <a:ea typeface="ＭＳ Ｐゴシック" charset="-128"/>
            </a:endParaRPr>
          </a:p>
        </p:txBody>
      </p:sp>
      <p:sp>
        <p:nvSpPr>
          <p:cNvPr id="5" name="Rectangle arrodonit 4"/>
          <p:cNvSpPr/>
          <p:nvPr/>
        </p:nvSpPr>
        <p:spPr bwMode="auto">
          <a:xfrm rot="265398">
            <a:off x="6908105" y="-80866"/>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3315929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normAutofit/>
          </a:bodyPr>
          <a:lstStyle/>
          <a:p>
            <a:pPr algn="l"/>
            <a:r>
              <a:rPr lang="ca-ES" sz="2800" b="1" dirty="0" smtClean="0"/>
              <a:t>Avaluació bàsica: Mínims</a:t>
            </a:r>
            <a:br>
              <a:rPr lang="ca-ES" sz="2800" b="1" dirty="0" smtClean="0"/>
            </a:br>
            <a:r>
              <a:rPr lang="ca-ES" sz="1800" b="1" dirty="0" smtClean="0"/>
              <a:t>Registre del consum d’alcohol. </a:t>
            </a:r>
            <a:r>
              <a:rPr lang="ca-ES" sz="1800" dirty="0" smtClean="0"/>
              <a:t>AUDIT-</a:t>
            </a:r>
            <a:r>
              <a:rPr lang="ca-ES" sz="1800" b="1" dirty="0" smtClean="0"/>
              <a:t>C</a:t>
            </a:r>
            <a:endParaRPr lang="ca-ES" sz="1600" b="1" dirty="0"/>
          </a:p>
        </p:txBody>
      </p:sp>
      <p:sp>
        <p:nvSpPr>
          <p:cNvPr id="5" name="Rectangle 4"/>
          <p:cNvSpPr>
            <a:spLocks noChangeArrowheads="1"/>
          </p:cNvSpPr>
          <p:nvPr/>
        </p:nvSpPr>
        <p:spPr bwMode="auto">
          <a:xfrm>
            <a:off x="5580112" y="4221088"/>
            <a:ext cx="33278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ca-ES" sz="1400" dirty="0">
                <a:latin typeface="Trebuchet MS" pitchFamily="34" charset="0"/>
                <a:cs typeface="Times New Roman" pitchFamily="18" charset="0"/>
              </a:rPr>
              <a:t>Punts de tall: en homes</a:t>
            </a:r>
            <a:r>
              <a:rPr lang="es-ES_tradnl" sz="1400" dirty="0">
                <a:latin typeface="Trebuchet MS" pitchFamily="34" charset="0"/>
                <a:cs typeface="Times New Roman" pitchFamily="18" charset="0"/>
              </a:rPr>
              <a:t> ≥ 5, en </a:t>
            </a:r>
            <a:r>
              <a:rPr lang="es-ES" sz="1400" dirty="0">
                <a:latin typeface="Trebuchet MS" pitchFamily="34" charset="0"/>
                <a:cs typeface="Times New Roman" pitchFamily="18" charset="0"/>
              </a:rPr>
              <a:t>dones </a:t>
            </a:r>
            <a:r>
              <a:rPr lang="es-ES_tradnl" sz="1400" dirty="0">
                <a:latin typeface="Trebuchet MS" pitchFamily="34" charset="0"/>
                <a:cs typeface="Times New Roman" pitchFamily="18" charset="0"/>
              </a:rPr>
              <a:t>≥ </a:t>
            </a:r>
            <a:r>
              <a:rPr lang="es-ES_tradnl" sz="1400" dirty="0" smtClean="0">
                <a:latin typeface="Trebuchet MS" pitchFamily="34" charset="0"/>
                <a:cs typeface="Times New Roman" pitchFamily="18" charset="0"/>
              </a:rPr>
              <a:t>5</a:t>
            </a:r>
            <a:endParaRPr lang="es-ES_tradnl" sz="1400" dirty="0">
              <a:latin typeface="Trebuchet MS" pitchFamily="34" charset="0"/>
              <a:cs typeface="Times New Roman" pitchFamily="18" charset="0"/>
            </a:endParaRPr>
          </a:p>
        </p:txBody>
      </p:sp>
      <p:grpSp>
        <p:nvGrpSpPr>
          <p:cNvPr id="3" name="Agrupa 2"/>
          <p:cNvGrpSpPr/>
          <p:nvPr/>
        </p:nvGrpSpPr>
        <p:grpSpPr>
          <a:xfrm>
            <a:off x="467544" y="1412776"/>
            <a:ext cx="8424936" cy="2990562"/>
            <a:chOff x="467544" y="1844824"/>
            <a:chExt cx="8424936" cy="2990562"/>
          </a:xfrm>
        </p:grpSpPr>
        <p:pic>
          <p:nvPicPr>
            <p:cNvPr id="143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8352928"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827584" y="1844824"/>
              <a:ext cx="8064896" cy="2990562"/>
            </a:xfrm>
            <a:prstGeom prst="rect">
              <a:avLst/>
            </a:prstGeom>
          </p:spPr>
          <p:txBody>
            <a:bodyPr wrap="square">
              <a:spAutoFit/>
            </a:bodyPr>
            <a:lstStyle/>
            <a:p>
              <a:pPr>
                <a:lnSpc>
                  <a:spcPts val="1900"/>
                </a:lnSpc>
              </a:pPr>
              <a:r>
                <a:rPr lang="es-ES_tradnl" sz="1400" b="1" dirty="0" smtClean="0">
                  <a:latin typeface="Trebuchet MS" pitchFamily="34" charset="0"/>
                  <a:cs typeface="Times New Roman" pitchFamily="18" charset="0"/>
                </a:rPr>
                <a:t>1. </a:t>
              </a:r>
              <a:r>
                <a:rPr lang="ca-ES" sz="1400" b="1" dirty="0">
                  <a:latin typeface="Trebuchet MS" pitchFamily="34" charset="0"/>
                  <a:cs typeface="Times New Roman" pitchFamily="18" charset="0"/>
                </a:rPr>
                <a:t>Amb quina freqüència pren alguna beguda alcohòlica?</a:t>
              </a:r>
            </a:p>
            <a:p>
              <a:pPr>
                <a:lnSpc>
                  <a:spcPts val="1900"/>
                </a:lnSpc>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mai      (1) un o menys cops al mes      (2) 2-4 cops al mes   </a:t>
              </a:r>
            </a:p>
            <a:p>
              <a:pPr>
                <a:lnSpc>
                  <a:spcPts val="1900"/>
                </a:lnSpc>
                <a:spcAft>
                  <a:spcPts val="1800"/>
                </a:spcAft>
              </a:pPr>
              <a:r>
                <a:rPr lang="ca-ES" sz="1400" dirty="0">
                  <a:solidFill>
                    <a:schemeClr val="tx2">
                      <a:lumMod val="60000"/>
                      <a:lumOff val="40000"/>
                    </a:schemeClr>
                  </a:solidFill>
                  <a:latin typeface="Trebuchet MS" pitchFamily="34" charset="0"/>
                  <a:cs typeface="Times New Roman" pitchFamily="18" charset="0"/>
                </a:rPr>
                <a:t>	(3) 2-3 cops a la setmana      (4) 4 o més cops a la setmana</a:t>
              </a:r>
            </a:p>
            <a:p>
              <a:pPr>
                <a:lnSpc>
                  <a:spcPts val="1900"/>
                </a:lnSpc>
              </a:pPr>
              <a:r>
                <a:rPr lang="ca-ES" sz="1400" b="1" dirty="0">
                  <a:latin typeface="Trebuchet MS" pitchFamily="34" charset="0"/>
                  <a:cs typeface="Times New Roman" pitchFamily="18" charset="0"/>
                </a:rPr>
                <a:t>2. Quantes consumicions de begudes amb contingut alcohòlic sol fer normalment un dia que beu?</a:t>
              </a:r>
            </a:p>
            <a:p>
              <a:pPr>
                <a:lnSpc>
                  <a:spcPts val="1900"/>
                </a:lnSpc>
                <a:spcAft>
                  <a:spcPts val="1800"/>
                </a:spcAft>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1-2      (1) 3-4      (2) 5-6      (3) 7-9      (4) 10 o més</a:t>
              </a:r>
            </a:p>
            <a:p>
              <a:pPr>
                <a:lnSpc>
                  <a:spcPts val="1900"/>
                </a:lnSpc>
              </a:pPr>
              <a:r>
                <a:rPr lang="ca-ES" sz="1400" b="1" dirty="0">
                  <a:latin typeface="Trebuchet MS" pitchFamily="34" charset="0"/>
                  <a:cs typeface="Times New Roman" pitchFamily="18" charset="0"/>
                </a:rPr>
                <a:t>3. Amb quina freqüència pren 6 o més consumicions alcohòliques en un sol dia?</a:t>
              </a:r>
            </a:p>
            <a:p>
              <a:pPr>
                <a:lnSpc>
                  <a:spcPts val="1900"/>
                </a:lnSpc>
              </a:pPr>
              <a:r>
                <a:rPr lang="ca-ES" sz="1400" dirty="0">
                  <a:solidFill>
                    <a:schemeClr val="tx2">
                      <a:lumMod val="60000"/>
                      <a:lumOff val="40000"/>
                    </a:schemeClr>
                  </a:solidFill>
                  <a:latin typeface="Trebuchet MS" pitchFamily="34" charset="0"/>
                  <a:cs typeface="Times New Roman" pitchFamily="18" charset="0"/>
                </a:rPr>
                <a:t>	(0) mai      (1) menys d’un cop al mes      (2) mensualment  </a:t>
              </a:r>
            </a:p>
            <a:p>
              <a:pPr>
                <a:lnSpc>
                  <a:spcPts val="1900"/>
                </a:lnSpc>
              </a:pPr>
              <a:r>
                <a:rPr lang="ca-ES" sz="1400" dirty="0">
                  <a:solidFill>
                    <a:schemeClr val="tx2">
                      <a:lumMod val="60000"/>
                      <a:lumOff val="40000"/>
                    </a:schemeClr>
                  </a:solidFill>
                  <a:latin typeface="Trebuchet MS" pitchFamily="34" charset="0"/>
                  <a:cs typeface="Times New Roman" pitchFamily="18" charset="0"/>
                </a:rPr>
                <a:t>	(3) setmanalment      (4) diàriament o gairebé cada dia</a:t>
              </a:r>
            </a:p>
            <a:p>
              <a:pPr>
                <a:lnSpc>
                  <a:spcPts val="1900"/>
                </a:lnSpc>
              </a:pPr>
              <a:endParaRPr lang="ca-ES" sz="1400" dirty="0">
                <a:latin typeface="Trebuchet MS" pitchFamily="34" charset="0"/>
                <a:cs typeface="Times New Roman" pitchFamily="18" charset="0"/>
              </a:endParaRPr>
            </a:p>
          </p:txBody>
        </p:sp>
      </p:grpSp>
      <p:pic>
        <p:nvPicPr>
          <p:cNvPr id="10" name="5 Imagen" descr="Sin título-1.jpg"/>
          <p:cNvPicPr>
            <a:picLocks noChangeAspect="1"/>
          </p:cNvPicPr>
          <p:nvPr/>
        </p:nvPicPr>
        <p:blipFill>
          <a:blip r:embed="rId4" cstate="print">
            <a:extLst>
              <a:ext uri="{28A0092B-C50C-407E-A947-70E740481C1C}">
                <a14:useLocalDpi xmlns:a14="http://schemas.microsoft.com/office/drawing/2010/main" val="0"/>
              </a:ext>
            </a:extLst>
          </a:blip>
          <a:srcRect t="21651" r="16869" b="4851"/>
          <a:stretch>
            <a:fillRect/>
          </a:stretch>
        </p:blipFill>
        <p:spPr bwMode="auto">
          <a:xfrm>
            <a:off x="1087658" y="4221088"/>
            <a:ext cx="3559976" cy="236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 Imagen" descr="Sin título-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581128"/>
            <a:ext cx="3275856" cy="188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491880" y="5229200"/>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sp>
        <p:nvSpPr>
          <p:cNvPr id="12" name="Rectangle arrodonit 11"/>
          <p:cNvSpPr/>
          <p:nvPr/>
        </p:nvSpPr>
        <p:spPr bwMode="auto">
          <a:xfrm rot="265398">
            <a:off x="6908105" y="-45910"/>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2506628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a:prstGeom prst="rect">
            <a:avLst/>
          </a:prstGeom>
        </p:spPr>
        <p:txBody>
          <a:bodyPr>
            <a:noAutofit/>
          </a:bodyPr>
          <a:lstStyle/>
          <a:p>
            <a:r>
              <a:rPr lang="ca-ES" dirty="0"/>
              <a:t>Avaluació bàsica: Mínims</a:t>
            </a:r>
            <a:br>
              <a:rPr lang="ca-ES" dirty="0"/>
            </a:br>
            <a:r>
              <a:rPr lang="ca-ES" sz="1800" dirty="0"/>
              <a:t>Registre del consum d’alcohol. </a:t>
            </a:r>
            <a:r>
              <a:rPr lang="ca-ES" sz="1800" b="1" dirty="0" smtClean="0"/>
              <a:t>Calculadora</a:t>
            </a:r>
            <a:endParaRPr lang="ca-ES" sz="2800" dirty="0"/>
          </a:p>
        </p:txBody>
      </p:sp>
      <p:sp>
        <p:nvSpPr>
          <p:cNvPr id="4" name="Rectangle 30"/>
          <p:cNvSpPr>
            <a:spLocks noChangeArrowheads="1"/>
          </p:cNvSpPr>
          <p:nvPr/>
        </p:nvSpPr>
        <p:spPr bwMode="auto">
          <a:xfrm>
            <a:off x="762000" y="1524000"/>
            <a:ext cx="7543800" cy="4572000"/>
          </a:xfrm>
          <a:prstGeom prst="rect">
            <a:avLst/>
          </a:prstGeom>
          <a:solidFill>
            <a:srgbClr val="FFFFFF"/>
          </a:solidFill>
          <a:ln w="38100">
            <a:solidFill>
              <a:srgbClr val="99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90600" y="1700213"/>
            <a:ext cx="7143750" cy="4167187"/>
          </a:xfrm>
          <a:prstGeom prst="rect">
            <a:avLst/>
          </a:prstGeom>
          <a:noFill/>
          <a:ln/>
          <a:extLs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107763" dir="2700000" algn="ctr" rotWithShape="0">
                    <a:srgbClr val="99CC00">
                      <a:alpha val="50000"/>
                    </a:srgbClr>
                  </a:outerShdw>
                </a:effectLst>
              </a14:hiddenEffects>
            </a:ext>
          </a:extLst>
        </p:spPr>
      </p:pic>
      <p:sp>
        <p:nvSpPr>
          <p:cNvPr id="6" name="Text Box 5"/>
          <p:cNvSpPr txBox="1">
            <a:spLocks noChangeArrowheads="1"/>
          </p:cNvSpPr>
          <p:nvPr/>
        </p:nvSpPr>
        <p:spPr bwMode="auto">
          <a:xfrm>
            <a:off x="685800" y="1218238"/>
            <a:ext cx="548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just"/>
            <a:r>
              <a:rPr lang="es-ES_tradnl" sz="1600" b="1" dirty="0" err="1">
                <a:solidFill>
                  <a:srgbClr val="1C1C1C"/>
                </a:solidFill>
              </a:rPr>
              <a:t>Aquesta</a:t>
            </a:r>
            <a:r>
              <a:rPr lang="es-ES_tradnl" sz="1600" b="1" dirty="0">
                <a:solidFill>
                  <a:srgbClr val="1C1C1C"/>
                </a:solidFill>
              </a:rPr>
              <a:t> </a:t>
            </a:r>
            <a:r>
              <a:rPr lang="es-ES_tradnl" sz="1600" b="1" dirty="0"/>
              <a:t>pantalla</a:t>
            </a:r>
            <a:r>
              <a:rPr lang="es-ES_tradnl" sz="1600" b="1" dirty="0">
                <a:solidFill>
                  <a:srgbClr val="1C1C1C"/>
                </a:solidFill>
              </a:rPr>
              <a:t> </a:t>
            </a:r>
            <a:r>
              <a:rPr lang="es-ES_tradnl" sz="1600" b="1" dirty="0" err="1">
                <a:solidFill>
                  <a:srgbClr val="1C1C1C"/>
                </a:solidFill>
              </a:rPr>
              <a:t>s’estructura</a:t>
            </a:r>
            <a:r>
              <a:rPr lang="es-ES_tradnl" sz="1600" b="1" dirty="0">
                <a:solidFill>
                  <a:srgbClr val="1C1C1C"/>
                </a:solidFill>
              </a:rPr>
              <a:t> en 3 </a:t>
            </a:r>
            <a:r>
              <a:rPr lang="es-ES_tradnl" sz="1600" b="1" dirty="0" err="1">
                <a:solidFill>
                  <a:srgbClr val="1C1C1C"/>
                </a:solidFill>
              </a:rPr>
              <a:t>parts</a:t>
            </a:r>
            <a:r>
              <a:rPr lang="es-ES_tradnl" sz="1600" b="1" dirty="0">
                <a:solidFill>
                  <a:srgbClr val="1C1C1C"/>
                </a:solidFill>
              </a:rPr>
              <a:t>:</a:t>
            </a:r>
          </a:p>
        </p:txBody>
      </p:sp>
      <p:sp>
        <p:nvSpPr>
          <p:cNvPr id="7" name="Oval 10"/>
          <p:cNvSpPr>
            <a:spLocks noChangeArrowheads="1"/>
          </p:cNvSpPr>
          <p:nvPr/>
        </p:nvSpPr>
        <p:spPr bwMode="auto">
          <a:xfrm>
            <a:off x="3962400" y="1843088"/>
            <a:ext cx="4038600" cy="2590800"/>
          </a:xfrm>
          <a:prstGeom prst="ellipse">
            <a:avLst/>
          </a:prstGeom>
          <a:noFill/>
          <a:ln w="5715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8" name="Text Box 14"/>
          <p:cNvSpPr txBox="1">
            <a:spLocks noChangeArrowheads="1"/>
          </p:cNvSpPr>
          <p:nvPr/>
        </p:nvSpPr>
        <p:spPr bwMode="auto">
          <a:xfrm>
            <a:off x="6989763" y="237648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sz="1600" b="1">
                <a:solidFill>
                  <a:srgbClr val="666633"/>
                </a:solidFill>
              </a:rPr>
              <a:t>1</a:t>
            </a:r>
            <a:endParaRPr lang="en-US" sz="1600" b="1">
              <a:solidFill>
                <a:srgbClr val="666633"/>
              </a:solidFill>
            </a:endParaRPr>
          </a:p>
        </p:txBody>
      </p:sp>
      <p:sp>
        <p:nvSpPr>
          <p:cNvPr id="9" name="Text Box 22"/>
          <p:cNvSpPr txBox="1">
            <a:spLocks noChangeArrowheads="1"/>
          </p:cNvSpPr>
          <p:nvPr/>
        </p:nvSpPr>
        <p:spPr bwMode="auto">
          <a:xfrm>
            <a:off x="7010400" y="2300288"/>
            <a:ext cx="1682750" cy="366712"/>
          </a:xfrm>
          <a:prstGeom prst="rect">
            <a:avLst/>
          </a:prstGeom>
          <a:solidFill>
            <a:srgbClr val="CC33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_tradnl" b="1">
                <a:solidFill>
                  <a:schemeClr val="bg1"/>
                </a:solidFill>
              </a:rPr>
              <a:t>1.Calculadora</a:t>
            </a:r>
            <a:endParaRPr lang="es-ES" b="1">
              <a:solidFill>
                <a:schemeClr val="bg1"/>
              </a:solidFill>
            </a:endParaRPr>
          </a:p>
        </p:txBody>
      </p:sp>
      <p:sp>
        <p:nvSpPr>
          <p:cNvPr id="10" name="Text Box 23"/>
          <p:cNvSpPr txBox="1">
            <a:spLocks noChangeArrowheads="1"/>
          </p:cNvSpPr>
          <p:nvPr/>
        </p:nvSpPr>
        <p:spPr bwMode="auto">
          <a:xfrm>
            <a:off x="457200" y="5957888"/>
            <a:ext cx="2686050" cy="366712"/>
          </a:xfrm>
          <a:prstGeom prst="rect">
            <a:avLst/>
          </a:prstGeom>
          <a:solidFill>
            <a:srgbClr val="666633"/>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2. Situacions especials</a:t>
            </a:r>
            <a:endParaRPr lang="es-ES" b="1">
              <a:solidFill>
                <a:schemeClr val="bg1"/>
              </a:solidFill>
            </a:endParaRPr>
          </a:p>
        </p:txBody>
      </p:sp>
      <p:sp>
        <p:nvSpPr>
          <p:cNvPr id="11" name="Text Box 24"/>
          <p:cNvSpPr txBox="1">
            <a:spLocks noChangeArrowheads="1"/>
          </p:cNvSpPr>
          <p:nvPr/>
        </p:nvSpPr>
        <p:spPr bwMode="auto">
          <a:xfrm>
            <a:off x="5638800" y="5805488"/>
            <a:ext cx="3206750" cy="404812"/>
          </a:xfrm>
          <a:prstGeom prst="rect">
            <a:avLst/>
          </a:prstGeom>
          <a:solidFill>
            <a:srgbClr val="669900"/>
          </a:solidFill>
          <a:ln w="38100">
            <a:solidFill>
              <a:srgbClr val="669900"/>
            </a:solidFill>
            <a:miter lim="800000"/>
            <a:headEnd/>
            <a:tailEnd/>
          </a:ln>
          <a:effectLst>
            <a:outerShdw dist="107763" dir="2700000" algn="ctr" rotWithShape="0">
              <a:schemeClr val="bg2">
                <a:alpha val="50000"/>
              </a:schemeClr>
            </a:outerShdw>
          </a:effec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3. Classificació del consum</a:t>
            </a:r>
            <a:endParaRPr lang="es-ES" b="1">
              <a:solidFill>
                <a:schemeClr val="bg1"/>
              </a:solidFill>
            </a:endParaRPr>
          </a:p>
        </p:txBody>
      </p:sp>
      <p:sp>
        <p:nvSpPr>
          <p:cNvPr id="12" name="Oval 26"/>
          <p:cNvSpPr>
            <a:spLocks noChangeArrowheads="1"/>
          </p:cNvSpPr>
          <p:nvPr/>
        </p:nvSpPr>
        <p:spPr bwMode="auto">
          <a:xfrm>
            <a:off x="2286000" y="4281488"/>
            <a:ext cx="2667000" cy="1862137"/>
          </a:xfrm>
          <a:prstGeom prst="ellipse">
            <a:avLst/>
          </a:prstGeom>
          <a:noFill/>
          <a:ln w="57150" cap="rnd">
            <a:solidFill>
              <a:srgbClr val="6666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13" name="Oval 27"/>
          <p:cNvSpPr>
            <a:spLocks noChangeArrowheads="1"/>
          </p:cNvSpPr>
          <p:nvPr/>
        </p:nvSpPr>
        <p:spPr bwMode="auto">
          <a:xfrm>
            <a:off x="5334000" y="4662488"/>
            <a:ext cx="2667000" cy="1219200"/>
          </a:xfrm>
          <a:prstGeom prst="ellipse">
            <a:avLst/>
          </a:prstGeom>
          <a:noFill/>
          <a:ln w="57150" cap="rnd">
            <a:solidFill>
              <a:srgbClr val="6699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14" name="Rectangle arrodonit 13"/>
          <p:cNvSpPr/>
          <p:nvPr/>
        </p:nvSpPr>
        <p:spPr bwMode="auto">
          <a:xfrm rot="265398">
            <a:off x="6908105" y="-80866"/>
            <a:ext cx="2383874" cy="936104"/>
          </a:xfrm>
          <a:prstGeom prst="roundRect">
            <a:avLst/>
          </a:prstGeom>
          <a:solidFill>
            <a:srgbClr val="92D050"/>
          </a:solidFill>
          <a:ln w="2857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smtClean="0">
                <a:solidFill>
                  <a:schemeClr val="bg1"/>
                </a:solidFill>
                <a:latin typeface="Arial" pitchFamily="34" charset="0"/>
                <a:ea typeface="ＭＳ Ｐゴシック" charset="-128"/>
              </a:rPr>
              <a:t>Repàs conceptes generals:</a:t>
            </a:r>
            <a:endParaRPr kumimoji="0" lang="ca-ES" sz="2000" b="1" i="0" u="none" strike="noStrike" cap="none" normalizeH="0" baseline="0" dirty="0" smtClean="0">
              <a:ln>
                <a:noFill/>
              </a:ln>
              <a:solidFill>
                <a:schemeClr val="bg1"/>
              </a:solidFill>
              <a:effectLst/>
              <a:latin typeface="Arial" pitchFamily="34" charset="0"/>
              <a:ea typeface="ＭＳ Ｐゴシック" charset="-128"/>
            </a:endParaRPr>
          </a:p>
        </p:txBody>
      </p:sp>
    </p:spTree>
    <p:extLst>
      <p:ext uri="{BB962C8B-B14F-4D97-AF65-F5344CB8AC3E}">
        <p14:creationId xmlns:p14="http://schemas.microsoft.com/office/powerpoint/2010/main" val="2459818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intro">
  <a:themeElements>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presentacio_departament">
  <a:themeElements>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fontScheme name="presentacio_departa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lnDef>
  </a:objectDefaults>
  <a:extraClrSchemeLst>
    <a:extraClrScheme>
      <a:clrScheme name="presentacio_departa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o_departa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o_departa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o_departa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o_departa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o_departa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o_departa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o_departa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o_departa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o_departa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o_departa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o_departa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9788</TotalTime>
  <Words>8426</Words>
  <Application>Microsoft Office PowerPoint</Application>
  <PresentationFormat>Presentació en pantalla (4:3)</PresentationFormat>
  <Paragraphs>1043</Paragraphs>
  <Slides>52</Slides>
  <Notes>51</Notes>
  <HiddenSlides>0</HiddenSlides>
  <MMClips>0</MMClips>
  <ScaleCrop>false</ScaleCrop>
  <HeadingPairs>
    <vt:vector size="4" baseType="variant">
      <vt:variant>
        <vt:lpstr>Tema</vt:lpstr>
      </vt:variant>
      <vt:variant>
        <vt:i4>3</vt:i4>
      </vt:variant>
      <vt:variant>
        <vt:lpstr>Títols de les diapositives</vt:lpstr>
      </vt:variant>
      <vt:variant>
        <vt:i4>52</vt:i4>
      </vt:variant>
    </vt:vector>
  </HeadingPairs>
  <TitlesOfParts>
    <vt:vector size="55" baseType="lpstr">
      <vt:lpstr>1_intro</vt:lpstr>
      <vt:lpstr>8_presentacio_departament</vt:lpstr>
      <vt:lpstr>Tema de Office</vt:lpstr>
      <vt:lpstr>Presentació del PowerPoint</vt:lpstr>
      <vt:lpstr>Agenda</vt:lpstr>
      <vt:lpstr>Presentació del PowerPoint</vt:lpstr>
      <vt:lpstr>Presentació del PowerPoint</vt:lpstr>
      <vt:lpstr>Presentació del PowerPoint</vt:lpstr>
      <vt:lpstr>Presentació del PowerPoint</vt:lpstr>
      <vt:lpstr>Dependència de l’alcohol</vt:lpstr>
      <vt:lpstr>Avaluació bàsica: Mínims Registre del consum d’alcohol. AUDIT-C</vt:lpstr>
      <vt:lpstr>Avaluació bàsica: Mínims Registre del consum d’alcohol. Calculadora</vt:lpstr>
      <vt:lpstr>Avaluació bàsica: Màxims  Registre del consum d’alcohol. Audit 10</vt:lpstr>
      <vt:lpstr>Codis CIM 10 utilitzats a l’e-CAP</vt:lpstr>
      <vt:lpstr>Cribratge d’alcohol a Catalunya  en augment</vt:lpstr>
      <vt:lpstr>Infradetecció: el doble “Gap” (forat o bretxa)</vt:lpstr>
      <vt:lpstr>Infradetecció del TCA</vt:lpstr>
      <vt:lpstr>Arribem tard</vt:lpstr>
      <vt:lpstr>Baixa qualitat del registre a l’HC (eCAP)</vt:lpstr>
      <vt:lpstr>Quins son els nous paradigmes? </vt:lpstr>
      <vt:lpstr>Trastorn per Consum d’Alcohol (TCA)</vt:lpstr>
      <vt:lpstr>Presentació del PowerPoint</vt:lpstr>
      <vt:lpstr>Criteris DSM V de TCA (Dependència a l’alcohol)</vt:lpstr>
      <vt:lpstr>Canvis en el DSM-V  pels trastorns per us d’alcohol </vt:lpstr>
      <vt:lpstr>Nombre de criteris DSM - IV per a la dependència de l'alcohol segons grams d'alcohol per dia (dades NESARC )</vt:lpstr>
      <vt:lpstr>Per qué utilitzar el Consum Excessiu Reiterat (CER)?</vt:lpstr>
      <vt:lpstr>Per què utilitzar el CER?</vt:lpstr>
      <vt:lpstr>Nivells de risc EMA - OMS</vt:lpstr>
      <vt:lpstr>Atenció Centrada en la Persona (ACP)</vt:lpstr>
      <vt:lpstr>Atenció Centrada en la Persona (ACP):  Clínics i pacients han de discutir:</vt:lpstr>
      <vt:lpstr>Atenció Centrada en la Persona (ACP):  Objectius:</vt:lpstr>
      <vt:lpstr>Presa de decisions compartida i entrevista motivacional</vt:lpstr>
      <vt:lpstr>Presentació del PowerPoint</vt:lpstr>
      <vt:lpstr>Presentació del PowerPoint</vt:lpstr>
      <vt:lpstr>Tractaments farmacològics</vt:lpstr>
      <vt:lpstr>Desintoxicació</vt:lpstr>
      <vt:lpstr>Desintoxicació</vt:lpstr>
      <vt:lpstr>Presentació del PowerPoint</vt:lpstr>
      <vt:lpstr>Fàrmacs per a la deshabituació</vt:lpstr>
      <vt:lpstr>Deshabituació</vt:lpstr>
      <vt:lpstr>Presentació del PowerPoint</vt:lpstr>
      <vt:lpstr>Deshabituació </vt:lpstr>
      <vt:lpstr>Interdictors </vt:lpstr>
      <vt:lpstr>Cianamida càlcica (Colme ®)</vt:lpstr>
      <vt:lpstr>Disulfiram (Antabus ®)</vt:lpstr>
      <vt:lpstr>Interaccions fàrmacs - alcohol</vt:lpstr>
      <vt:lpstr>Registre del consum d’alcohol. </vt:lpstr>
      <vt:lpstr>Avaluar el grau de risc d’alcohol</vt:lpstr>
      <vt:lpstr>Avaluar la disposició del pacient</vt:lpstr>
      <vt:lpstr>Presentació del PowerPoint</vt:lpstr>
      <vt:lpstr>Reducció consum d’alcohol: Intervenció breu+ monitorització de consums</vt:lpstr>
      <vt:lpstr>Tractament orientat a la reducció</vt:lpstr>
      <vt:lpstr>Tractament orientat a l’abstinència</vt:lpstr>
      <vt:lpstr>Conclusions</vt:lpstr>
      <vt:lpstr>Recursos WEB:   http://beveumenys.cat  http://drogues.gencat.cat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tgual</dc:creator>
  <cp:lastModifiedBy>ediaza</cp:lastModifiedBy>
  <cp:revision>579</cp:revision>
  <cp:lastPrinted>2016-11-08T11:16:40Z</cp:lastPrinted>
  <dcterms:created xsi:type="dcterms:W3CDTF">2016-06-14T09:51:43Z</dcterms:created>
  <dcterms:modified xsi:type="dcterms:W3CDTF">2017-03-13T11:33:09Z</dcterms:modified>
</cp:coreProperties>
</file>